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3181" autoAdjust="0"/>
  </p:normalViewPr>
  <p:slideViewPr>
    <p:cSldViewPr>
      <p:cViewPr varScale="1">
        <p:scale>
          <a:sx n="104" d="100"/>
          <a:sy n="104" d="100"/>
        </p:scale>
        <p:origin x="-3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20E8B-5375-4866-9280-845CC2BA6C2A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2D560-4C87-49C4-A793-549D588D90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146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present 2 consecutive </a:t>
            </a:r>
            <a:r>
              <a:rPr lang="en-US" dirty="0" err="1" smtClean="0"/>
              <a:t>stim</a:t>
            </a:r>
            <a:r>
              <a:rPr lang="en-US" dirty="0" smtClean="0"/>
              <a:t> in a random order: one Target, one Distractor</a:t>
            </a:r>
          </a:p>
          <a:p>
            <a:r>
              <a:rPr lang="en-US" baseline="0" dirty="0" smtClean="0"/>
              <a:t>Only the Target is rewarded</a:t>
            </a:r>
          </a:p>
          <a:p>
            <a:r>
              <a:rPr lang="en-US" baseline="0" dirty="0" smtClean="0"/>
              <a:t>5 steps with distractors of increasing loudness</a:t>
            </a:r>
          </a:p>
          <a:p>
            <a:r>
              <a:rPr lang="en-US" baseline="0" dirty="0" smtClean="0"/>
              <a:t>TARGET = </a:t>
            </a:r>
            <a:r>
              <a:rPr lang="en-US" baseline="0" dirty="0" err="1" smtClean="0"/>
              <a:t>CooA</a:t>
            </a:r>
            <a:r>
              <a:rPr lang="en-US" baseline="0" dirty="0" smtClean="0"/>
              <a:t>  (Average 16 coos)</a:t>
            </a:r>
          </a:p>
          <a:p>
            <a:r>
              <a:rPr lang="en-US" baseline="0" dirty="0" smtClean="0"/>
              <a:t>DISTRACTOR = </a:t>
            </a:r>
            <a:r>
              <a:rPr lang="en-US" baseline="0" dirty="0" err="1" smtClean="0"/>
              <a:t>CooB</a:t>
            </a:r>
            <a:r>
              <a:rPr lang="en-US" baseline="0" dirty="0" smtClean="0"/>
              <a:t> (Random_coo_2.5_0004.wav)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2D560-4C87-49C4-A793-549D588D90F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205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present 2 consecutive </a:t>
            </a:r>
            <a:r>
              <a:rPr lang="en-US" dirty="0" err="1" smtClean="0"/>
              <a:t>stim</a:t>
            </a:r>
            <a:r>
              <a:rPr lang="en-US" dirty="0" smtClean="0"/>
              <a:t> in a random order: one Target, one Distractor</a:t>
            </a:r>
          </a:p>
          <a:p>
            <a:r>
              <a:rPr lang="en-US" baseline="0" dirty="0" smtClean="0"/>
              <a:t>Only the Target is rewarded</a:t>
            </a:r>
          </a:p>
          <a:p>
            <a:r>
              <a:rPr lang="en-US" baseline="0" dirty="0" smtClean="0"/>
              <a:t>5 steps with distractors of increasing loudness</a:t>
            </a:r>
          </a:p>
          <a:p>
            <a:r>
              <a:rPr lang="en-US" baseline="0" dirty="0" smtClean="0"/>
              <a:t>TARGET = </a:t>
            </a:r>
            <a:r>
              <a:rPr lang="en-US" baseline="0" dirty="0" err="1" smtClean="0"/>
              <a:t>CooA</a:t>
            </a:r>
            <a:r>
              <a:rPr lang="en-US" baseline="0" dirty="0" smtClean="0"/>
              <a:t>  (Average 16 coos)</a:t>
            </a:r>
          </a:p>
          <a:p>
            <a:r>
              <a:rPr lang="en-US" baseline="0" dirty="0" smtClean="0"/>
              <a:t>DISTRACTOR = </a:t>
            </a:r>
            <a:r>
              <a:rPr lang="en-US" baseline="0" dirty="0" err="1" smtClean="0"/>
              <a:t>CooB</a:t>
            </a:r>
            <a:r>
              <a:rPr lang="en-US" baseline="0" dirty="0" smtClean="0"/>
              <a:t> (Random_coo_2.5_0004.wav)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2D560-4C87-49C4-A793-549D588D90F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205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only present the target sound</a:t>
            </a:r>
          </a:p>
          <a:p>
            <a:r>
              <a:rPr lang="en-US" dirty="0" smtClean="0"/>
              <a:t>Touch</a:t>
            </a:r>
            <a:r>
              <a:rPr lang="en-US" baseline="0" dirty="0" smtClean="0"/>
              <a:t> in response window: reward, else </a:t>
            </a:r>
            <a:r>
              <a:rPr lang="en-US" baseline="0" smtClean="0"/>
              <a:t>green screen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2D560-4C87-49C4-A793-549D588D90F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20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7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53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75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99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72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25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18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59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4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CE2DD-BF9E-4CF2-99F8-8C1D2D4F84CA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40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858" y="2819400"/>
            <a:ext cx="1143000" cy="7987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3185364" y="0"/>
            <a:ext cx="2243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OMM TASK 4</a:t>
            </a:r>
          </a:p>
          <a:p>
            <a:pPr algn="ctr"/>
            <a:r>
              <a:rPr lang="en-US" sz="2400" b="1" i="1" dirty="0" smtClean="0"/>
              <a:t>Case Target first</a:t>
            </a:r>
            <a:endParaRPr lang="fr-FR" sz="2400" b="1" i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200" y="5433407"/>
            <a:ext cx="8915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758178" y="5295781"/>
            <a:ext cx="2808495" cy="965775"/>
            <a:chOff x="3498340" y="5295781"/>
            <a:chExt cx="4176022" cy="965775"/>
          </a:xfrm>
        </p:grpSpPr>
        <p:cxnSp>
          <p:nvCxnSpPr>
            <p:cNvPr id="65" name="Straight Arrow Connector 64"/>
            <p:cNvCxnSpPr/>
            <p:nvPr/>
          </p:nvCxnSpPr>
          <p:spPr>
            <a:xfrm flipV="1">
              <a:off x="3498340" y="5585807"/>
              <a:ext cx="4176022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4244556" y="5738336"/>
              <a:ext cx="25784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RESPONSE WINDOW</a:t>
              </a:r>
            </a:p>
            <a:p>
              <a:pPr algn="ctr"/>
              <a:r>
                <a:rPr lang="en-US" sz="1400" dirty="0"/>
                <a:t>1</a:t>
              </a:r>
              <a:r>
                <a:rPr lang="en-US" sz="1400" dirty="0" smtClean="0"/>
                <a:t>000ms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661958" y="5295781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7444157" y="685800"/>
            <a:ext cx="1703480" cy="4757967"/>
            <a:chOff x="7444157" y="685800"/>
            <a:chExt cx="1703480" cy="4757967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7650822" y="2259449"/>
              <a:ext cx="0" cy="318431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7444157" y="685800"/>
              <a:ext cx="1703480" cy="1828800"/>
              <a:chOff x="6733961" y="649934"/>
              <a:chExt cx="1703480" cy="182880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6964166" y="1680003"/>
                <a:ext cx="1143000" cy="79873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00B050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733961" y="649934"/>
                <a:ext cx="170348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NO RESPONSE</a:t>
                </a:r>
              </a:p>
              <a:p>
                <a:pPr algn="ctr"/>
                <a:r>
                  <a:rPr lang="en-US" sz="1400" dirty="0" smtClean="0"/>
                  <a:t>Aborted trial</a:t>
                </a:r>
              </a:p>
              <a:p>
                <a:pPr algn="ctr"/>
                <a:r>
                  <a:rPr lang="en-US" sz="1400" dirty="0" smtClean="0"/>
                  <a:t>(not counted in </a:t>
                </a:r>
                <a:r>
                  <a:rPr lang="en-US" sz="1400" dirty="0" err="1" smtClean="0"/>
                  <a:t>perf</a:t>
                </a:r>
                <a:r>
                  <a:rPr lang="en-US" sz="1400" dirty="0" smtClean="0"/>
                  <a:t>)</a:t>
                </a:r>
              </a:p>
              <a:p>
                <a:pPr algn="ctr"/>
                <a:r>
                  <a:rPr lang="en-US" sz="1400" dirty="0"/>
                  <a:t>2-s </a:t>
                </a:r>
                <a:r>
                  <a:rPr lang="en-US" sz="1400" dirty="0" smtClean="0"/>
                  <a:t>timeout</a:t>
                </a:r>
                <a:endParaRPr lang="en-US" sz="1400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1253473" y="2819400"/>
            <a:ext cx="1416099" cy="2614007"/>
            <a:chOff x="1253473" y="2819400"/>
            <a:chExt cx="1416099" cy="2614007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524000" y="5281007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1253473" y="2819400"/>
              <a:ext cx="1416099" cy="2614007"/>
              <a:chOff x="1024873" y="2819400"/>
              <a:chExt cx="1416099" cy="2614007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297972" y="2819400"/>
                <a:ext cx="1143000" cy="79873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49" name="TextBox 2048"/>
              <p:cNvSpPr txBox="1"/>
              <p:nvPr/>
            </p:nvSpPr>
            <p:spPr>
              <a:xfrm>
                <a:off x="1024873" y="4955788"/>
                <a:ext cx="10325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DETECTION</a:t>
                </a:r>
                <a:endParaRPr lang="fr-FR" sz="1400" b="1" dirty="0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 flipH="1">
                <a:off x="1287698" y="3602381"/>
                <a:ext cx="5137" cy="183102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1651146" y="3047999"/>
                <a:ext cx="457200" cy="3415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4692697" y="1789093"/>
            <a:ext cx="1341265" cy="3636778"/>
            <a:chOff x="4692697" y="1789093"/>
            <a:chExt cx="1341265" cy="3636778"/>
          </a:xfrm>
        </p:grpSpPr>
        <p:grpSp>
          <p:nvGrpSpPr>
            <p:cNvPr id="47" name="Group 46"/>
            <p:cNvGrpSpPr/>
            <p:nvPr/>
          </p:nvGrpSpPr>
          <p:grpSpPr>
            <a:xfrm>
              <a:off x="4692697" y="1789093"/>
              <a:ext cx="1341265" cy="1792307"/>
              <a:chOff x="4697669" y="1789093"/>
              <a:chExt cx="1341265" cy="1792307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4800600" y="2782669"/>
                <a:ext cx="1143000" cy="79873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4697669" y="1789093"/>
                <a:ext cx="134126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RESPONSE </a:t>
                </a:r>
              </a:p>
              <a:p>
                <a:pPr algn="ctr"/>
                <a:r>
                  <a:rPr lang="en-US" sz="1400" b="1" dirty="0" smtClean="0"/>
                  <a:t>ON TARGET</a:t>
                </a:r>
              </a:p>
              <a:p>
                <a:pPr algn="ctr"/>
                <a:r>
                  <a:rPr lang="en-US" sz="1400" dirty="0" smtClean="0"/>
                  <a:t>reward</a:t>
                </a:r>
              </a:p>
              <a:p>
                <a:pPr algn="ctr"/>
                <a:r>
                  <a:rPr lang="en-US" sz="1400" dirty="0"/>
                  <a:t>2</a:t>
                </a:r>
                <a:r>
                  <a:rPr lang="en-US" sz="1400" dirty="0" smtClean="0"/>
                  <a:t>-s black screen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>
            <a:xfrm flipH="1">
              <a:off x="4790326" y="3571126"/>
              <a:ext cx="10274" cy="18547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822828" y="3890982"/>
            <a:ext cx="1339596" cy="1563519"/>
            <a:chOff x="3503484" y="3849469"/>
            <a:chExt cx="1339596" cy="1563519"/>
          </a:xfrm>
        </p:grpSpPr>
        <p:sp>
          <p:nvSpPr>
            <p:cNvPr id="51" name="TextBox 50"/>
            <p:cNvSpPr txBox="1"/>
            <p:nvPr/>
          </p:nvSpPr>
          <p:spPr>
            <a:xfrm>
              <a:off x="3728656" y="4910279"/>
              <a:ext cx="7574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TARGET</a:t>
              </a:r>
              <a:endParaRPr lang="fr-FR" sz="1400" b="1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503484" y="3849469"/>
              <a:ext cx="1339596" cy="1563519"/>
              <a:chOff x="3503484" y="3849469"/>
              <a:chExt cx="1339596" cy="1563519"/>
            </a:xfrm>
          </p:grpSpPr>
          <p:pic>
            <p:nvPicPr>
              <p:cNvPr id="5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4739" y="3849469"/>
                <a:ext cx="1338341" cy="7987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54" name="Straight Connector 53"/>
              <p:cNvCxnSpPr/>
              <p:nvPr/>
            </p:nvCxnSpPr>
            <p:spPr>
              <a:xfrm>
                <a:off x="3503484" y="4648200"/>
                <a:ext cx="1716" cy="7647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515474" y="5257800"/>
                <a:ext cx="0" cy="152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/>
          <p:cNvGrpSpPr/>
          <p:nvPr/>
        </p:nvGrpSpPr>
        <p:grpSpPr>
          <a:xfrm>
            <a:off x="5566673" y="3886200"/>
            <a:ext cx="1455828" cy="1548054"/>
            <a:chOff x="5566673" y="3886200"/>
            <a:chExt cx="1455828" cy="1548054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6673" y="3886200"/>
              <a:ext cx="1455828" cy="7836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8" name="Straight Connector 37"/>
            <p:cNvCxnSpPr/>
            <p:nvPr/>
          </p:nvCxnSpPr>
          <p:spPr>
            <a:xfrm>
              <a:off x="5573233" y="4669466"/>
              <a:ext cx="1716" cy="7647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690436" y="4953000"/>
              <a:ext cx="11675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DISTRACTOR</a:t>
              </a:r>
              <a:endParaRPr lang="fr-FR" sz="1400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324600" y="1775936"/>
            <a:ext cx="1408014" cy="3667831"/>
            <a:chOff x="7547961" y="1775936"/>
            <a:chExt cx="1408014" cy="3667831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7650822" y="3571126"/>
              <a:ext cx="0" cy="18726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7547961" y="1775936"/>
              <a:ext cx="1408014" cy="1805464"/>
              <a:chOff x="6837765" y="1740070"/>
              <a:chExt cx="1408014" cy="1805464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964166" y="2746803"/>
                <a:ext cx="1143000" cy="79873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00B05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837765" y="1740070"/>
                <a:ext cx="140801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RESPONSE</a:t>
                </a:r>
              </a:p>
              <a:p>
                <a:pPr algn="ctr"/>
                <a:r>
                  <a:rPr lang="en-US" sz="1400" b="1" dirty="0" smtClean="0"/>
                  <a:t>ON DISTRACTOR</a:t>
                </a:r>
              </a:p>
              <a:p>
                <a:pPr algn="ctr"/>
                <a:r>
                  <a:rPr lang="en-US" sz="1400" dirty="0"/>
                  <a:t>2-s </a:t>
                </a:r>
                <a:r>
                  <a:rPr lang="en-US" sz="1400" dirty="0" smtClean="0"/>
                  <a:t>timeout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931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33"/>
            </p:par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858" y="2819400"/>
            <a:ext cx="1143000" cy="7987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2998262" y="0"/>
            <a:ext cx="2617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OMM TASK 4</a:t>
            </a:r>
          </a:p>
          <a:p>
            <a:pPr algn="ctr"/>
            <a:r>
              <a:rPr lang="en-US" sz="2400" b="1" i="1" dirty="0" smtClean="0"/>
              <a:t>Case Target second</a:t>
            </a:r>
            <a:endParaRPr lang="fr-FR" sz="2400" b="1" i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200" y="5433407"/>
            <a:ext cx="8915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758178" y="5295781"/>
            <a:ext cx="2808495" cy="965775"/>
            <a:chOff x="3498340" y="5295781"/>
            <a:chExt cx="4176022" cy="965775"/>
          </a:xfrm>
        </p:grpSpPr>
        <p:cxnSp>
          <p:nvCxnSpPr>
            <p:cNvPr id="65" name="Straight Arrow Connector 64"/>
            <p:cNvCxnSpPr/>
            <p:nvPr/>
          </p:nvCxnSpPr>
          <p:spPr>
            <a:xfrm flipV="1">
              <a:off x="3498340" y="5585807"/>
              <a:ext cx="4176022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4244556" y="5738336"/>
              <a:ext cx="25784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RESPONSE WINDOW</a:t>
              </a:r>
            </a:p>
            <a:p>
              <a:pPr algn="ctr"/>
              <a:r>
                <a:rPr lang="en-US" sz="1400" dirty="0"/>
                <a:t>1</a:t>
              </a:r>
              <a:r>
                <a:rPr lang="en-US" sz="1400" dirty="0" smtClean="0"/>
                <a:t>000ms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661958" y="5295781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7444157" y="685800"/>
            <a:ext cx="1703480" cy="4757967"/>
            <a:chOff x="7444157" y="685800"/>
            <a:chExt cx="1703480" cy="4757967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7650822" y="2259449"/>
              <a:ext cx="0" cy="318431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7444157" y="685800"/>
              <a:ext cx="1703480" cy="1828800"/>
              <a:chOff x="6733961" y="649934"/>
              <a:chExt cx="1703480" cy="182880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6964166" y="1680003"/>
                <a:ext cx="1143000" cy="79873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00B050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733961" y="649934"/>
                <a:ext cx="170348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NO RESPONSE</a:t>
                </a:r>
              </a:p>
              <a:p>
                <a:pPr algn="ctr"/>
                <a:r>
                  <a:rPr lang="en-US" sz="1400" dirty="0" smtClean="0"/>
                  <a:t>Aborted trial</a:t>
                </a:r>
              </a:p>
              <a:p>
                <a:pPr algn="ctr"/>
                <a:r>
                  <a:rPr lang="en-US" sz="1400" dirty="0" smtClean="0"/>
                  <a:t>(not counted in </a:t>
                </a:r>
                <a:r>
                  <a:rPr lang="en-US" sz="1400" dirty="0" err="1" smtClean="0"/>
                  <a:t>perf</a:t>
                </a:r>
                <a:r>
                  <a:rPr lang="en-US" sz="1400" dirty="0" smtClean="0"/>
                  <a:t>)</a:t>
                </a:r>
              </a:p>
              <a:p>
                <a:pPr algn="ctr"/>
                <a:r>
                  <a:rPr lang="en-US" sz="1400" dirty="0"/>
                  <a:t>2-s </a:t>
                </a:r>
                <a:r>
                  <a:rPr lang="en-US" sz="1400" dirty="0" smtClean="0"/>
                  <a:t>timeout</a:t>
                </a:r>
                <a:endParaRPr lang="en-US" sz="1400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1253473" y="2819400"/>
            <a:ext cx="1416099" cy="2614007"/>
            <a:chOff x="1253473" y="2819400"/>
            <a:chExt cx="1416099" cy="2614007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524000" y="5281007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1253473" y="2819400"/>
              <a:ext cx="1416099" cy="2614007"/>
              <a:chOff x="1024873" y="2819400"/>
              <a:chExt cx="1416099" cy="2614007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297972" y="2819400"/>
                <a:ext cx="1143000" cy="79873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49" name="TextBox 2048"/>
              <p:cNvSpPr txBox="1"/>
              <p:nvPr/>
            </p:nvSpPr>
            <p:spPr>
              <a:xfrm>
                <a:off x="1024873" y="4955788"/>
                <a:ext cx="10325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DETECTION</a:t>
                </a:r>
                <a:endParaRPr lang="fr-FR" sz="1400" b="1" dirty="0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 flipH="1">
                <a:off x="1287698" y="3602381"/>
                <a:ext cx="5137" cy="183102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1651146" y="3047999"/>
                <a:ext cx="457200" cy="3415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6202535" y="1752600"/>
            <a:ext cx="1341265" cy="3673271"/>
            <a:chOff x="4692697" y="1752600"/>
            <a:chExt cx="1341265" cy="3673271"/>
          </a:xfrm>
        </p:grpSpPr>
        <p:grpSp>
          <p:nvGrpSpPr>
            <p:cNvPr id="47" name="Group 46"/>
            <p:cNvGrpSpPr/>
            <p:nvPr/>
          </p:nvGrpSpPr>
          <p:grpSpPr>
            <a:xfrm>
              <a:off x="4692697" y="1752600"/>
              <a:ext cx="1341265" cy="1828800"/>
              <a:chOff x="4697669" y="1752600"/>
              <a:chExt cx="1341265" cy="18288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4800600" y="2782669"/>
                <a:ext cx="1143000" cy="79873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4697669" y="1752600"/>
                <a:ext cx="134126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RESPONSE </a:t>
                </a:r>
              </a:p>
              <a:p>
                <a:pPr algn="ctr"/>
                <a:r>
                  <a:rPr lang="en-US" sz="1400" b="1" dirty="0" smtClean="0"/>
                  <a:t>ON TARGET</a:t>
                </a:r>
              </a:p>
              <a:p>
                <a:pPr algn="ctr"/>
                <a:r>
                  <a:rPr lang="en-US" sz="1400" dirty="0" smtClean="0"/>
                  <a:t>reward</a:t>
                </a:r>
              </a:p>
              <a:p>
                <a:pPr algn="ctr"/>
                <a:r>
                  <a:rPr lang="en-US" sz="1400" dirty="0"/>
                  <a:t>2</a:t>
                </a:r>
                <a:r>
                  <a:rPr lang="en-US" sz="1400" dirty="0" smtClean="0"/>
                  <a:t>-s black screen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>
            <a:xfrm flipH="1">
              <a:off x="4790326" y="3571126"/>
              <a:ext cx="10274" cy="18547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822828" y="3890982"/>
            <a:ext cx="1352660" cy="1563519"/>
            <a:chOff x="3503484" y="3849469"/>
            <a:chExt cx="1352660" cy="1563519"/>
          </a:xfrm>
        </p:grpSpPr>
        <p:sp>
          <p:nvSpPr>
            <p:cNvPr id="51" name="TextBox 50"/>
            <p:cNvSpPr txBox="1"/>
            <p:nvPr/>
          </p:nvSpPr>
          <p:spPr>
            <a:xfrm>
              <a:off x="3728656" y="4910279"/>
              <a:ext cx="1127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DISTRACTOR</a:t>
              </a:r>
              <a:endParaRPr lang="fr-FR" sz="1400" b="1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503484" y="3849469"/>
              <a:ext cx="1339596" cy="1563519"/>
              <a:chOff x="3503484" y="3849469"/>
              <a:chExt cx="1339596" cy="1563519"/>
            </a:xfrm>
          </p:grpSpPr>
          <p:pic>
            <p:nvPicPr>
              <p:cNvPr id="5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4739" y="3849469"/>
                <a:ext cx="1338341" cy="7987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54" name="Straight Connector 53"/>
              <p:cNvCxnSpPr/>
              <p:nvPr/>
            </p:nvCxnSpPr>
            <p:spPr>
              <a:xfrm>
                <a:off x="3503484" y="4648200"/>
                <a:ext cx="1716" cy="7647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515474" y="5257800"/>
                <a:ext cx="0" cy="152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/>
          <p:cNvGrpSpPr/>
          <p:nvPr/>
        </p:nvGrpSpPr>
        <p:grpSpPr>
          <a:xfrm>
            <a:off x="5566673" y="3886200"/>
            <a:ext cx="1455828" cy="1548054"/>
            <a:chOff x="5566673" y="3886200"/>
            <a:chExt cx="1455828" cy="1548054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6673" y="3886200"/>
              <a:ext cx="1455828" cy="7836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8" name="Straight Connector 37"/>
            <p:cNvCxnSpPr/>
            <p:nvPr/>
          </p:nvCxnSpPr>
          <p:spPr>
            <a:xfrm>
              <a:off x="5573233" y="4669466"/>
              <a:ext cx="1716" cy="7647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690436" y="4953000"/>
              <a:ext cx="7574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TARGET</a:t>
              </a:r>
              <a:endParaRPr lang="fr-FR" sz="1400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733800" y="2004536"/>
            <a:ext cx="1408014" cy="3439231"/>
            <a:chOff x="7591891" y="2004536"/>
            <a:chExt cx="1408014" cy="3439231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7650822" y="3571126"/>
              <a:ext cx="0" cy="18726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7591891" y="2004536"/>
              <a:ext cx="1408014" cy="1576864"/>
              <a:chOff x="6881695" y="1968670"/>
              <a:chExt cx="1408014" cy="1576864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964166" y="2746803"/>
                <a:ext cx="1143000" cy="79873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00B05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881695" y="1968670"/>
                <a:ext cx="140801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RESPONSE</a:t>
                </a:r>
              </a:p>
              <a:p>
                <a:pPr algn="ctr"/>
                <a:r>
                  <a:rPr lang="en-US" sz="1400" b="1" dirty="0" smtClean="0"/>
                  <a:t>ON DISTRACTOR</a:t>
                </a:r>
              </a:p>
              <a:p>
                <a:pPr algn="ctr"/>
                <a:r>
                  <a:rPr lang="en-US" sz="1400" dirty="0"/>
                  <a:t>2-s </a:t>
                </a:r>
                <a:r>
                  <a:rPr lang="en-US" sz="1400" dirty="0" smtClean="0"/>
                  <a:t>timeout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580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33"/>
            </p:par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0257" y="0"/>
            <a:ext cx="1853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OMM TASK 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fr-FR" sz="2800" dirty="0" err="1" smtClean="0"/>
              <a:t>Always</a:t>
            </a:r>
            <a:r>
              <a:rPr lang="fr-FR" sz="2800" dirty="0" smtClean="0"/>
              <a:t> the </a:t>
            </a:r>
            <a:r>
              <a:rPr lang="fr-FR" sz="2800" dirty="0" err="1" smtClean="0"/>
              <a:t>same</a:t>
            </a:r>
            <a:r>
              <a:rPr lang="fr-FR" sz="2800" dirty="0" smtClean="0"/>
              <a:t> Target (Avg16), </a:t>
            </a:r>
            <a:r>
              <a:rPr lang="fr-FR" sz="2800" dirty="0" err="1" smtClean="0"/>
              <a:t>various</a:t>
            </a:r>
            <a:r>
              <a:rPr lang="fr-FR" sz="2800" dirty="0" smtClean="0"/>
              <a:t> </a:t>
            </a:r>
            <a:r>
              <a:rPr lang="fr-FR" sz="2800" dirty="0" err="1" smtClean="0"/>
              <a:t>Distractors</a:t>
            </a:r>
            <a:endParaRPr lang="fr-FR" sz="2800" dirty="0" smtClean="0"/>
          </a:p>
          <a:p>
            <a:r>
              <a:rPr lang="fr-FR" sz="2800" dirty="0" smtClean="0"/>
              <a:t>Task4: 1 </a:t>
            </a:r>
            <a:r>
              <a:rPr lang="fr-FR" sz="2800" dirty="0" err="1" smtClean="0"/>
              <a:t>Distractor</a:t>
            </a:r>
            <a:r>
              <a:rPr lang="fr-FR" sz="2800" dirty="0" smtClean="0"/>
              <a:t> (Coo_01): 5 amplitude </a:t>
            </a:r>
            <a:r>
              <a:rPr lang="fr-FR" sz="2800" dirty="0" err="1" smtClean="0"/>
              <a:t>levels</a:t>
            </a:r>
            <a:r>
              <a:rPr lang="fr-FR" sz="2800" dirty="0" smtClean="0"/>
              <a:t> (5: </a:t>
            </a:r>
            <a:r>
              <a:rPr lang="fr-FR" sz="2800" dirty="0" err="1" smtClean="0"/>
              <a:t>same</a:t>
            </a:r>
            <a:r>
              <a:rPr lang="fr-FR" sz="2800" dirty="0" smtClean="0"/>
              <a:t> </a:t>
            </a:r>
            <a:r>
              <a:rPr lang="fr-FR" sz="2800" dirty="0" err="1" smtClean="0"/>
              <a:t>level</a:t>
            </a:r>
            <a:r>
              <a:rPr lang="fr-FR" sz="2800" dirty="0" smtClean="0"/>
              <a:t> as Target)</a:t>
            </a:r>
          </a:p>
          <a:p>
            <a:r>
              <a:rPr lang="fr-FR" sz="2800" dirty="0" smtClean="0"/>
              <a:t>Task4_1: 2 </a:t>
            </a:r>
            <a:r>
              <a:rPr lang="fr-FR" sz="2800" dirty="0" err="1" smtClean="0"/>
              <a:t>Distractors</a:t>
            </a:r>
            <a:r>
              <a:rPr lang="fr-FR" sz="2800" dirty="0" smtClean="0"/>
              <a:t> (Coo_01, Coo_02)</a:t>
            </a:r>
          </a:p>
          <a:p>
            <a:r>
              <a:rPr lang="fr-FR" sz="2800" dirty="0" smtClean="0"/>
              <a:t>Task4_2: 4 </a:t>
            </a:r>
            <a:r>
              <a:rPr lang="fr-FR" sz="2800" dirty="0" err="1" smtClean="0"/>
              <a:t>Distractors</a:t>
            </a:r>
            <a:r>
              <a:rPr lang="fr-FR" sz="2800" dirty="0" smtClean="0"/>
              <a:t>(Coo_01-&gt;04)</a:t>
            </a:r>
          </a:p>
          <a:p>
            <a:r>
              <a:rPr lang="fr-FR" sz="2800" dirty="0" smtClean="0"/>
              <a:t>Task4_3: 16 </a:t>
            </a:r>
            <a:r>
              <a:rPr lang="fr-FR" sz="2800" dirty="0" err="1" smtClean="0"/>
              <a:t>Distractors</a:t>
            </a:r>
            <a:r>
              <a:rPr lang="fr-FR" sz="2800" dirty="0" smtClean="0"/>
              <a:t> (Coo_01-&gt;Coo_16)</a:t>
            </a:r>
          </a:p>
          <a:p>
            <a:r>
              <a:rPr lang="en-US" sz="2800" dirty="0" smtClean="0"/>
              <a:t>Task4_4: 16 </a:t>
            </a:r>
            <a:r>
              <a:rPr lang="en-US" sz="2800" dirty="0" err="1" smtClean="0"/>
              <a:t>Distracteurs</a:t>
            </a:r>
            <a:r>
              <a:rPr lang="en-US" sz="2800" dirty="0" smtClean="0"/>
              <a:t> ( Morph 25, 50, 75, 100% for Coos: 08, 12, 15 et 16)</a:t>
            </a:r>
          </a:p>
          <a:p>
            <a:r>
              <a:rPr lang="en-US" sz="2800" dirty="0" smtClean="0"/>
              <a:t>Task4_5: 16 Distractors ( Morph 25, 50, 75, 100 with either Avgf0 or </a:t>
            </a:r>
            <a:r>
              <a:rPr lang="en-US" sz="2800" dirty="0" err="1" smtClean="0"/>
              <a:t>avgF</a:t>
            </a:r>
            <a:r>
              <a:rPr lang="en-US" sz="2800" dirty="0" smtClean="0"/>
              <a:t>; Coo 12 et Coo 15)</a:t>
            </a:r>
          </a:p>
          <a:p>
            <a:r>
              <a:rPr lang="en-US" sz="2800" dirty="0" smtClean="0"/>
              <a:t>Blocks of 64 trials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1441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17627" y="76200"/>
            <a:ext cx="9083602" cy="6324600"/>
            <a:chOff x="893155" y="76200"/>
            <a:chExt cx="6858000" cy="477499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155" y="76200"/>
              <a:ext cx="6858000" cy="4774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Oval 3"/>
            <p:cNvSpPr/>
            <p:nvPr/>
          </p:nvSpPr>
          <p:spPr>
            <a:xfrm>
              <a:off x="4724400" y="746760"/>
              <a:ext cx="4572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Oval 5"/>
            <p:cNvSpPr/>
            <p:nvPr/>
          </p:nvSpPr>
          <p:spPr>
            <a:xfrm>
              <a:off x="1813560" y="1417320"/>
              <a:ext cx="4572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Oval 6"/>
            <p:cNvSpPr/>
            <p:nvPr/>
          </p:nvSpPr>
          <p:spPr>
            <a:xfrm>
              <a:off x="2529840" y="3474720"/>
              <a:ext cx="4572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4579620" y="3147060"/>
              <a:ext cx="4572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fr-FR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665220" y="2301240"/>
              <a:ext cx="4572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3962400" y="975360"/>
              <a:ext cx="914400" cy="1325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122420" y="1879461"/>
              <a:ext cx="484450" cy="276999"/>
              <a:chOff x="4122420" y="1879461"/>
              <a:chExt cx="484450" cy="276999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122420" y="1981200"/>
                <a:ext cx="8382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152900" y="1879461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25%</a:t>
                </a:r>
                <a:endParaRPr lang="fr-FR" sz="1200" b="1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389120" y="1501140"/>
              <a:ext cx="502920" cy="276999"/>
              <a:chOff x="4389120" y="1501140"/>
              <a:chExt cx="502920" cy="276999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389120" y="1600200"/>
                <a:ext cx="8382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38070" y="1501140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50%</a:t>
                </a:r>
                <a:endParaRPr lang="fr-FR" sz="1200" b="1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648200" y="1127760"/>
              <a:ext cx="487680" cy="276999"/>
              <a:chOff x="4648200" y="1127760"/>
              <a:chExt cx="487680" cy="276999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648200" y="1226820"/>
                <a:ext cx="8382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681910" y="1127760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75%</a:t>
                </a:r>
                <a:endParaRPr lang="fr-FR" sz="1200" b="1" dirty="0"/>
              </a:p>
            </p:txBody>
          </p:sp>
        </p:grpSp>
        <p:cxnSp>
          <p:nvCxnSpPr>
            <p:cNvPr id="22" name="Straight Connector 21"/>
            <p:cNvCxnSpPr/>
            <p:nvPr/>
          </p:nvCxnSpPr>
          <p:spPr>
            <a:xfrm flipH="1">
              <a:off x="2895600" y="2529840"/>
              <a:ext cx="914400" cy="944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962400" y="2529840"/>
              <a:ext cx="719510" cy="617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9" idx="1"/>
            </p:cNvCxnSpPr>
            <p:nvPr/>
          </p:nvCxnSpPr>
          <p:spPr>
            <a:xfrm flipH="1" flipV="1">
              <a:off x="2270760" y="1600200"/>
              <a:ext cx="1461415" cy="734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2887980" y="1897380"/>
              <a:ext cx="8382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368040" y="2148840"/>
              <a:ext cx="8382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Oval 30"/>
            <p:cNvSpPr/>
            <p:nvPr/>
          </p:nvSpPr>
          <p:spPr>
            <a:xfrm>
              <a:off x="2506980" y="1706880"/>
              <a:ext cx="8382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Oval 31"/>
            <p:cNvSpPr/>
            <p:nvPr/>
          </p:nvSpPr>
          <p:spPr>
            <a:xfrm>
              <a:off x="4114800" y="2667000"/>
              <a:ext cx="8382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4312920" y="2834640"/>
              <a:ext cx="8382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Oval 33"/>
            <p:cNvSpPr/>
            <p:nvPr/>
          </p:nvSpPr>
          <p:spPr>
            <a:xfrm>
              <a:off x="4526280" y="3002280"/>
              <a:ext cx="8382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Oval 34"/>
            <p:cNvSpPr/>
            <p:nvPr/>
          </p:nvSpPr>
          <p:spPr>
            <a:xfrm>
              <a:off x="3307080" y="2971800"/>
              <a:ext cx="8382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581400" y="2705100"/>
              <a:ext cx="8382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Oval 36"/>
            <p:cNvSpPr/>
            <p:nvPr/>
          </p:nvSpPr>
          <p:spPr>
            <a:xfrm>
              <a:off x="3070860" y="3215640"/>
              <a:ext cx="8382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515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Racaille</a:t>
            </a:r>
            <a:r>
              <a:rPr lang="en-US" dirty="0" smtClean="0"/>
              <a:t> Task4_4 </a:t>
            </a:r>
            <a:br>
              <a:rPr lang="en-US" dirty="0" smtClean="0"/>
            </a:br>
            <a:r>
              <a:rPr lang="en-US" dirty="0" smtClean="0"/>
              <a:t>15/08/23 – 12/10/23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21524 trials in 2 months (~400 trials/day)</a:t>
            </a:r>
          </a:p>
          <a:p>
            <a:r>
              <a:rPr lang="en-US" dirty="0" smtClean="0"/>
              <a:t>78.6% correct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19400"/>
            <a:ext cx="7583488" cy="277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25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second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/>
              <a:t>% 76.9% correct over 10628 trials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4800600" cy="1813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8" y="3322287"/>
            <a:ext cx="3559532" cy="27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300" y="3322287"/>
            <a:ext cx="3378200" cy="26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67707" y="6107668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25%      50%     75%      100%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6576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 08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42026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 12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321734" y="476673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 15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321734" y="535093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 16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5127239" y="6112934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25%          50%          75%        100%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841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858" y="2819400"/>
            <a:ext cx="1143000" cy="7987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2167493" y="0"/>
            <a:ext cx="4278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OMM TASK 4 – Background Task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200" y="5433407"/>
            <a:ext cx="8915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758178" y="5295781"/>
            <a:ext cx="2808495" cy="965775"/>
            <a:chOff x="3498340" y="5295781"/>
            <a:chExt cx="4176022" cy="965775"/>
          </a:xfrm>
        </p:grpSpPr>
        <p:cxnSp>
          <p:nvCxnSpPr>
            <p:cNvPr id="65" name="Straight Arrow Connector 64"/>
            <p:cNvCxnSpPr/>
            <p:nvPr/>
          </p:nvCxnSpPr>
          <p:spPr>
            <a:xfrm flipV="1">
              <a:off x="3498340" y="5585807"/>
              <a:ext cx="4176022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4244556" y="5738336"/>
              <a:ext cx="25784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RESPONSE WINDOW</a:t>
              </a:r>
            </a:p>
            <a:p>
              <a:pPr algn="ctr"/>
              <a:r>
                <a:rPr lang="en-US" sz="1400" dirty="0"/>
                <a:t>1</a:t>
              </a:r>
              <a:r>
                <a:rPr lang="en-US" sz="1400" dirty="0" smtClean="0"/>
                <a:t>000ms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661958" y="5295781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145120" y="685800"/>
            <a:ext cx="1703480" cy="4757967"/>
            <a:chOff x="7444157" y="685800"/>
            <a:chExt cx="1703480" cy="4757967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7650822" y="2259449"/>
              <a:ext cx="0" cy="318431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7444157" y="685800"/>
              <a:ext cx="1703480" cy="1828800"/>
              <a:chOff x="6733961" y="649934"/>
              <a:chExt cx="1703480" cy="182880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6964166" y="1680003"/>
                <a:ext cx="1143000" cy="79873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00B050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733961" y="649934"/>
                <a:ext cx="170348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NO RESPONSE</a:t>
                </a:r>
              </a:p>
              <a:p>
                <a:pPr algn="ctr"/>
                <a:r>
                  <a:rPr lang="en-US" sz="1400" dirty="0" smtClean="0"/>
                  <a:t>Aborted trial</a:t>
                </a:r>
              </a:p>
              <a:p>
                <a:pPr algn="ctr"/>
                <a:r>
                  <a:rPr lang="en-US" sz="1400" dirty="0" smtClean="0"/>
                  <a:t>(not counted in </a:t>
                </a:r>
                <a:r>
                  <a:rPr lang="en-US" sz="1400" dirty="0" err="1" smtClean="0"/>
                  <a:t>perf</a:t>
                </a:r>
                <a:r>
                  <a:rPr lang="en-US" sz="1400" dirty="0" smtClean="0"/>
                  <a:t>)</a:t>
                </a:r>
              </a:p>
              <a:p>
                <a:pPr algn="ctr"/>
                <a:r>
                  <a:rPr lang="en-US" sz="1400" dirty="0"/>
                  <a:t>2-s </a:t>
                </a:r>
                <a:r>
                  <a:rPr lang="en-US" sz="1400" dirty="0" smtClean="0"/>
                  <a:t>timeout</a:t>
                </a:r>
                <a:endParaRPr lang="en-US" sz="1400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1253473" y="2819400"/>
            <a:ext cx="1416099" cy="2614007"/>
            <a:chOff x="1253473" y="2819400"/>
            <a:chExt cx="1416099" cy="2614007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524000" y="5281007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1253473" y="2819400"/>
              <a:ext cx="1416099" cy="2614007"/>
              <a:chOff x="1024873" y="2819400"/>
              <a:chExt cx="1416099" cy="2614007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297972" y="2819400"/>
                <a:ext cx="1143000" cy="79873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49" name="TextBox 2048"/>
              <p:cNvSpPr txBox="1"/>
              <p:nvPr/>
            </p:nvSpPr>
            <p:spPr>
              <a:xfrm>
                <a:off x="1024873" y="4955788"/>
                <a:ext cx="10325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DETECTION</a:t>
                </a:r>
                <a:endParaRPr lang="fr-FR" sz="1400" b="1" dirty="0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 flipH="1">
                <a:off x="1287698" y="3602381"/>
                <a:ext cx="5137" cy="183102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1651146" y="3047999"/>
                <a:ext cx="457200" cy="3415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4692697" y="1789093"/>
            <a:ext cx="1341265" cy="3636778"/>
            <a:chOff x="4692697" y="1789093"/>
            <a:chExt cx="1341265" cy="3636778"/>
          </a:xfrm>
        </p:grpSpPr>
        <p:grpSp>
          <p:nvGrpSpPr>
            <p:cNvPr id="47" name="Group 46"/>
            <p:cNvGrpSpPr/>
            <p:nvPr/>
          </p:nvGrpSpPr>
          <p:grpSpPr>
            <a:xfrm>
              <a:off x="4692697" y="1789093"/>
              <a:ext cx="1341265" cy="1792307"/>
              <a:chOff x="4697669" y="1789093"/>
              <a:chExt cx="1341265" cy="1792307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4800600" y="2782669"/>
                <a:ext cx="1143000" cy="79873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4697669" y="1789093"/>
                <a:ext cx="134126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RESPONSE </a:t>
                </a:r>
              </a:p>
              <a:p>
                <a:pPr algn="ctr"/>
                <a:r>
                  <a:rPr lang="en-US" sz="1400" b="1" dirty="0" smtClean="0"/>
                  <a:t>ON TARGET</a:t>
                </a:r>
              </a:p>
              <a:p>
                <a:pPr algn="ctr"/>
                <a:r>
                  <a:rPr lang="en-US" sz="1400" dirty="0" smtClean="0"/>
                  <a:t>reward</a:t>
                </a:r>
              </a:p>
              <a:p>
                <a:pPr algn="ctr"/>
                <a:r>
                  <a:rPr lang="en-US" sz="1400" dirty="0"/>
                  <a:t>2</a:t>
                </a:r>
                <a:r>
                  <a:rPr lang="en-US" sz="1400" dirty="0" smtClean="0"/>
                  <a:t>-s black screen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>
            <a:xfrm flipH="1">
              <a:off x="4790326" y="3571126"/>
              <a:ext cx="10274" cy="18547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822828" y="3890982"/>
            <a:ext cx="1339596" cy="1563519"/>
            <a:chOff x="3503484" y="3849469"/>
            <a:chExt cx="1339596" cy="1563519"/>
          </a:xfrm>
        </p:grpSpPr>
        <p:sp>
          <p:nvSpPr>
            <p:cNvPr id="51" name="TextBox 50"/>
            <p:cNvSpPr txBox="1"/>
            <p:nvPr/>
          </p:nvSpPr>
          <p:spPr>
            <a:xfrm>
              <a:off x="3728656" y="4910279"/>
              <a:ext cx="7574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TARGET</a:t>
              </a:r>
              <a:endParaRPr lang="fr-FR" sz="1400" b="1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503484" y="3849469"/>
              <a:ext cx="1339596" cy="1563519"/>
              <a:chOff x="3503484" y="3849469"/>
              <a:chExt cx="1339596" cy="1563519"/>
            </a:xfrm>
          </p:grpSpPr>
          <p:pic>
            <p:nvPicPr>
              <p:cNvPr id="5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4739" y="3849469"/>
                <a:ext cx="1338341" cy="7987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54" name="Straight Connector 53"/>
              <p:cNvCxnSpPr/>
              <p:nvPr/>
            </p:nvCxnSpPr>
            <p:spPr>
              <a:xfrm>
                <a:off x="3503484" y="4648200"/>
                <a:ext cx="1716" cy="7647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515474" y="5257800"/>
                <a:ext cx="0" cy="152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82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28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369</Words>
  <Application>Microsoft Office PowerPoint</Application>
  <PresentationFormat>On-screen Show (4:3)</PresentationFormat>
  <Paragraphs>88</Paragraphs>
  <Slides>7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Racaille Task4_4  15/08/23 – 12/10/23</vt:lpstr>
      <vt:lpstr>Target second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Pascal Belin</dc:creator>
  <cp:lastModifiedBy>Pascal Belin</cp:lastModifiedBy>
  <cp:revision>83</cp:revision>
  <dcterms:created xsi:type="dcterms:W3CDTF">2022-01-18T09:31:36Z</dcterms:created>
  <dcterms:modified xsi:type="dcterms:W3CDTF">2023-11-12T14:01:19Z</dcterms:modified>
</cp:coreProperties>
</file>