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1" autoAdjust="0"/>
  </p:normalViewPr>
  <p:slideViewPr>
    <p:cSldViewPr>
      <p:cViewPr>
        <p:scale>
          <a:sx n="90" d="100"/>
          <a:sy n="90" d="100"/>
        </p:scale>
        <p:origin x="-150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0E8B-5375-4866-9280-845CC2BA6C2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D560-4C87-49C4-A793-549D588D9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monkey has to press the screen during a 3-s window after a random coo begins to play in order to get a reward (3s </a:t>
            </a:r>
            <a:r>
              <a:rPr lang="en-US" dirty="0" err="1" smtClean="0"/>
              <a:t>baclk</a:t>
            </a:r>
            <a:r>
              <a:rPr lang="en-US" dirty="0" smtClean="0"/>
              <a:t> screen);</a:t>
            </a:r>
            <a:r>
              <a:rPr lang="en-US" baseline="0" dirty="0" smtClean="0"/>
              <a:t> if no response a green screen appears (aborted)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Here the monkey learns to </a:t>
            </a:r>
            <a:r>
              <a:rPr lang="en-US" baseline="0" dirty="0" err="1" smtClean="0"/>
              <a:t>repond</a:t>
            </a:r>
            <a:r>
              <a:rPr lang="en-US" baseline="0" dirty="0" smtClean="0"/>
              <a:t> only to the second sound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</a:t>
            </a:r>
            <a:r>
              <a:rPr lang="en-US" baseline="0" dirty="0" smtClean="0"/>
              <a:t>introduce an increasing duration of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 before </a:t>
            </a:r>
            <a:r>
              <a:rPr lang="en-US" baseline="0" dirty="0" err="1" smtClean="0"/>
              <a:t>CooB</a:t>
            </a:r>
            <a:r>
              <a:rPr lang="en-US" baseline="0" dirty="0" smtClean="0"/>
              <a:t>: if the monkey presses during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: green screen (early response)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progressively reduce the response </a:t>
            </a:r>
            <a:r>
              <a:rPr lang="en-US" baseline="0" dirty="0" smtClean="0"/>
              <a:t>window to 500ms (inter-onset-interval for the later sequences)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cooA</a:t>
            </a:r>
            <a:r>
              <a:rPr lang="en-US" baseline="0" dirty="0" smtClean="0"/>
              <a:t> duration: 50*level  50-500ms</a:t>
            </a:r>
          </a:p>
          <a:p>
            <a:r>
              <a:rPr lang="fr-FR" dirty="0" err="1" smtClean="0">
                <a:effectLst/>
              </a:rPr>
              <a:t>response_window</a:t>
            </a:r>
            <a:r>
              <a:rPr lang="fr-FR" dirty="0" smtClean="0">
                <a:effectLst/>
              </a:rPr>
              <a:t>=3000-250*</a:t>
            </a:r>
            <a:r>
              <a:rPr lang="fr-FR" dirty="0" err="1" smtClean="0">
                <a:effectLst/>
              </a:rPr>
              <a:t>level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Here the monkey learns to respond to the last (different) sound of a sequence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</a:t>
            </a:r>
            <a:r>
              <a:rPr lang="en-US" baseline="0" dirty="0" smtClean="0"/>
              <a:t>we introduce an increasing number of full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 before </a:t>
            </a:r>
            <a:r>
              <a:rPr lang="en-US" baseline="0" dirty="0" err="1" smtClean="0"/>
              <a:t>CooB</a:t>
            </a:r>
            <a:r>
              <a:rPr lang="en-US" baseline="0" dirty="0" smtClean="0"/>
              <a:t>: if the monkey presses during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: green screen (early response)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cooA</a:t>
            </a:r>
            <a:r>
              <a:rPr lang="en-US" baseline="0" dirty="0" smtClean="0"/>
              <a:t> number: between 1-2 (level 11) to 1-7 (level </a:t>
            </a:r>
            <a:r>
              <a:rPr lang="en-US" baseline="0" smtClean="0"/>
              <a:t>16</a:t>
            </a:r>
            <a:r>
              <a:rPr lang="en-US" baseline="0" smtClean="0"/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E2DD-BF9E-4CF2-99F8-8C1D2D4F84CA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200400" y="0"/>
            <a:ext cx="272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BACKGROUND TASK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34274" y="5585807"/>
            <a:ext cx="985233" cy="460177"/>
            <a:chOff x="1534274" y="5585807"/>
            <a:chExt cx="1970466" cy="460177"/>
          </a:xfrm>
        </p:grpSpPr>
        <p:cxnSp>
          <p:nvCxnSpPr>
            <p:cNvPr id="2060" name="Straight Arrow Connector 2059"/>
            <p:cNvCxnSpPr/>
            <p:nvPr/>
          </p:nvCxnSpPr>
          <p:spPr>
            <a:xfrm>
              <a:off x="1534274" y="5585807"/>
              <a:ext cx="19704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817894" y="5738207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~200ms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19507" y="5295781"/>
            <a:ext cx="5154855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666736" y="5738336"/>
              <a:ext cx="1734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/>
                <a:t>3</a:t>
              </a:r>
              <a:r>
                <a:rPr lang="en-US" sz="1400" dirty="0" smtClean="0"/>
                <a:t>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650822" y="685800"/>
            <a:ext cx="1268739" cy="4757967"/>
            <a:chOff x="7650822" y="685800"/>
            <a:chExt cx="1268739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672232" y="685800"/>
              <a:ext cx="1247329" cy="1596597"/>
              <a:chOff x="6962036" y="649934"/>
              <a:chExt cx="1247329" cy="1596597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447800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62036" y="649934"/>
                <a:ext cx="124732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024873" y="2819400"/>
            <a:ext cx="1644699" cy="2614007"/>
            <a:chOff x="1024873" y="2819400"/>
            <a:chExt cx="16446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024873" y="2819400"/>
              <a:ext cx="1644699" cy="2614007"/>
              <a:chOff x="796273" y="2819400"/>
              <a:chExt cx="16446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796273" y="4800600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516784" y="1905000"/>
            <a:ext cx="1693091" cy="3520871"/>
            <a:chOff x="4516784" y="1905000"/>
            <a:chExt cx="1693091" cy="3520871"/>
          </a:xfrm>
        </p:grpSpPr>
        <p:grpSp>
          <p:nvGrpSpPr>
            <p:cNvPr id="47" name="Group 46"/>
            <p:cNvGrpSpPr/>
            <p:nvPr/>
          </p:nvGrpSpPr>
          <p:grpSpPr>
            <a:xfrm>
              <a:off x="4516784" y="1905000"/>
              <a:ext cx="1693091" cy="1676400"/>
              <a:chOff x="4521756" y="1905000"/>
              <a:chExt cx="1693091" cy="1676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21756" y="1905000"/>
                <a:ext cx="169309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CORRECT RESPONSE</a:t>
                </a:r>
              </a:p>
              <a:p>
                <a:pPr algn="ctr"/>
                <a:r>
                  <a:rPr lang="en-US" sz="1400" b="1" dirty="0" smtClean="0"/>
                  <a:t>reward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166006" y="3887438"/>
            <a:ext cx="1253156" cy="1563519"/>
            <a:chOff x="3237500" y="3849469"/>
            <a:chExt cx="1253156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3237500" y="4686431"/>
              <a:ext cx="6002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 smtClean="0"/>
                <a:t>CooB</a:t>
              </a:r>
              <a:endParaRPr lang="en-US" sz="1400" b="1" dirty="0" smtClean="0"/>
            </a:p>
            <a:p>
              <a:pPr algn="ctr"/>
              <a:r>
                <a:rPr lang="en-US" sz="1400" b="1" dirty="0" smtClean="0"/>
                <a:t>onset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4740" y="3849469"/>
              <a:ext cx="985916" cy="1563519"/>
              <a:chOff x="3504740" y="3849469"/>
              <a:chExt cx="985916" cy="1563519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740" y="3849469"/>
                <a:ext cx="985916" cy="798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>
              <a:xfrm>
                <a:off x="3513445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2590800" y="38216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CooB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3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556958" y="0"/>
            <a:ext cx="194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TASK </a:t>
            </a:r>
            <a:r>
              <a:rPr lang="en-US" sz="2400" b="1" dirty="0" smtClean="0"/>
              <a:t>1_part 1</a:t>
            </a:r>
            <a:endParaRPr lang="fr-FR" sz="2400" b="1" dirty="0"/>
          </a:p>
          <a:p>
            <a:pPr algn="ctr"/>
            <a:r>
              <a:rPr lang="en-US" sz="2400" b="1" dirty="0" smtClean="0"/>
              <a:t>10 levels</a:t>
            </a:r>
            <a:endParaRPr lang="en-US" sz="2400" b="1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348727" y="5581305"/>
            <a:ext cx="30914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86200" y="5738336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Response </a:t>
            </a:r>
          </a:p>
          <a:p>
            <a:pPr algn="ctr"/>
            <a:r>
              <a:rPr lang="en-US" sz="1400" b="1" dirty="0" smtClean="0"/>
              <a:t>window</a:t>
            </a:r>
          </a:p>
          <a:p>
            <a:pPr algn="ctr"/>
            <a:r>
              <a:rPr lang="en-US" sz="1400" dirty="0" smtClean="0"/>
              <a:t>Reduced from </a:t>
            </a:r>
          </a:p>
          <a:p>
            <a:pPr algn="ctr"/>
            <a:r>
              <a:rPr lang="en-US" sz="1400" dirty="0" smtClean="0"/>
              <a:t>3000 to  </a:t>
            </a:r>
            <a:r>
              <a:rPr lang="en-US" sz="1400" dirty="0"/>
              <a:t>5</a:t>
            </a:r>
            <a:r>
              <a:rPr lang="en-US" sz="1400" dirty="0" smtClean="0"/>
              <a:t>00ms</a:t>
            </a:r>
            <a:endParaRPr lang="en-US" sz="1400" dirty="0" smtClean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440161" y="2259449"/>
            <a:ext cx="0" cy="31843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451001" y="1483666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extBox 93"/>
          <p:cNvSpPr txBox="1"/>
          <p:nvPr/>
        </p:nvSpPr>
        <p:spPr>
          <a:xfrm>
            <a:off x="6448871" y="950266"/>
            <a:ext cx="124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 RESPONSE</a:t>
            </a:r>
          </a:p>
          <a:p>
            <a:pPr algn="ctr"/>
            <a:r>
              <a:rPr lang="en-US" sz="1400" dirty="0" smtClean="0"/>
              <a:t>Aborted trial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572" y="2819400"/>
            <a:ext cx="1143000" cy="798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9" name="TextBox 2048"/>
          <p:cNvSpPr txBox="1"/>
          <p:nvPr/>
        </p:nvSpPr>
        <p:spPr>
          <a:xfrm>
            <a:off x="1024873" y="4797623"/>
            <a:ext cx="103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DETECTION</a:t>
            </a:r>
            <a:endParaRPr lang="fr-FR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518863" y="3602381"/>
            <a:ext cx="5137" cy="18310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879746" y="3047999"/>
            <a:ext cx="457200" cy="3415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132132" y="2782669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TextBox 95"/>
          <p:cNvSpPr txBox="1"/>
          <p:nvPr/>
        </p:nvSpPr>
        <p:spPr>
          <a:xfrm>
            <a:off x="5029200" y="2286000"/>
            <a:ext cx="134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CORRECT </a:t>
            </a:r>
          </a:p>
          <a:p>
            <a:pPr algn="ctr"/>
            <a:r>
              <a:rPr lang="en-US" sz="1400" dirty="0"/>
              <a:t>2</a:t>
            </a:r>
            <a:r>
              <a:rPr lang="en-US" sz="1400" dirty="0" smtClean="0"/>
              <a:t>-s black screen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5105400" y="3581759"/>
            <a:ext cx="10274" cy="1854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056041" y="1460718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TextBox 91"/>
          <p:cNvSpPr txBox="1"/>
          <p:nvPr/>
        </p:nvSpPr>
        <p:spPr>
          <a:xfrm>
            <a:off x="2895600" y="924580"/>
            <a:ext cx="145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EARLY RESPONSE</a:t>
            </a:r>
          </a:p>
          <a:p>
            <a:pPr algn="ctr"/>
            <a:r>
              <a:rPr lang="en-US" sz="1400" dirty="0" smtClean="0"/>
              <a:t>2-s timeout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047915" y="2133600"/>
            <a:ext cx="0" cy="3302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9121"/>
            <a:ext cx="986527" cy="79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023701" y="4724400"/>
            <a:ext cx="70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Onset </a:t>
            </a:r>
          </a:p>
          <a:p>
            <a:pPr algn="ctr"/>
            <a:r>
              <a:rPr lang="en-US" sz="1400" b="1" dirty="0" err="1" smtClean="0"/>
              <a:t>CooB</a:t>
            </a:r>
            <a:endParaRPr lang="fr-FR" sz="1400" b="1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12" y="3887438"/>
            <a:ext cx="985916" cy="79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Straight Connector 53"/>
          <p:cNvCxnSpPr/>
          <p:nvPr/>
        </p:nvCxnSpPr>
        <p:spPr>
          <a:xfrm>
            <a:off x="3352800" y="4686169"/>
            <a:ext cx="1716" cy="764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10140" y="3810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CooB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4197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CooA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3887438"/>
            <a:ext cx="457200" cy="79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811278" y="5581305"/>
            <a:ext cx="565436" cy="256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17684" y="4689713"/>
            <a:ext cx="1716" cy="764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38400" y="4724400"/>
            <a:ext cx="70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Onset </a:t>
            </a:r>
          </a:p>
          <a:p>
            <a:pPr algn="ctr"/>
            <a:r>
              <a:rPr lang="en-US" sz="1400" b="1" dirty="0" err="1" smtClean="0"/>
              <a:t>CooA</a:t>
            </a:r>
            <a:endParaRPr lang="fr-FR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209800" y="5736266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CooA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Duration</a:t>
            </a:r>
          </a:p>
          <a:p>
            <a:pPr algn="ctr"/>
            <a:r>
              <a:rPr lang="en-US" sz="1400" dirty="0" smtClean="0"/>
              <a:t>Increased from </a:t>
            </a:r>
          </a:p>
          <a:p>
            <a:pPr algn="ctr"/>
            <a:r>
              <a:rPr lang="en-US" sz="1400" dirty="0" smtClean="0"/>
              <a:t>50 to 500ms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524000" y="2819400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1877174" y="3047999"/>
            <a:ext cx="457200" cy="34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8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556957" y="0"/>
            <a:ext cx="194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TASK </a:t>
            </a:r>
            <a:r>
              <a:rPr lang="en-US" sz="2400" b="1" dirty="0" smtClean="0"/>
              <a:t>1_part 2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 6 Levels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105400" y="5581305"/>
            <a:ext cx="1334761" cy="128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24400" y="5738336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Response </a:t>
            </a:r>
          </a:p>
          <a:p>
            <a:pPr algn="ctr"/>
            <a:r>
              <a:rPr lang="en-US" sz="1400" b="1" dirty="0" smtClean="0"/>
              <a:t>window</a:t>
            </a:r>
          </a:p>
          <a:p>
            <a:pPr algn="ctr"/>
            <a:r>
              <a:rPr lang="en-US" sz="1400" dirty="0" smtClean="0"/>
              <a:t>Reduced from </a:t>
            </a:r>
          </a:p>
          <a:p>
            <a:pPr algn="ctr"/>
            <a:r>
              <a:rPr lang="en-US" sz="1400" dirty="0" smtClean="0"/>
              <a:t>1240 to 500ms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440161" y="2259449"/>
            <a:ext cx="0" cy="31843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451001" y="1483666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extBox 93"/>
          <p:cNvSpPr txBox="1"/>
          <p:nvPr/>
        </p:nvSpPr>
        <p:spPr>
          <a:xfrm>
            <a:off x="6448871" y="950266"/>
            <a:ext cx="124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 RESPONSE</a:t>
            </a:r>
          </a:p>
          <a:p>
            <a:pPr algn="ctr"/>
            <a:r>
              <a:rPr lang="en-US" sz="1400" dirty="0" smtClean="0"/>
              <a:t>Aborted trial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572" y="2819400"/>
            <a:ext cx="1143000" cy="798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9" name="TextBox 2048"/>
          <p:cNvSpPr txBox="1"/>
          <p:nvPr/>
        </p:nvSpPr>
        <p:spPr>
          <a:xfrm>
            <a:off x="1024873" y="4797623"/>
            <a:ext cx="103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DETECTION</a:t>
            </a:r>
            <a:endParaRPr lang="fr-FR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518863" y="3602381"/>
            <a:ext cx="5137" cy="18310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879746" y="3047999"/>
            <a:ext cx="457200" cy="3415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638800" y="2782669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TextBox 95"/>
          <p:cNvSpPr txBox="1"/>
          <p:nvPr/>
        </p:nvSpPr>
        <p:spPr>
          <a:xfrm>
            <a:off x="5562600" y="2286000"/>
            <a:ext cx="134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CORRECT </a:t>
            </a:r>
          </a:p>
          <a:p>
            <a:pPr algn="ctr"/>
            <a:r>
              <a:rPr lang="en-US" sz="1400" dirty="0"/>
              <a:t>2</a:t>
            </a:r>
            <a:r>
              <a:rPr lang="en-US" sz="1400" dirty="0" smtClean="0"/>
              <a:t>-s black screen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5612068" y="3581759"/>
            <a:ext cx="10274" cy="1854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505643" y="1460718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TextBox 91"/>
          <p:cNvSpPr txBox="1"/>
          <p:nvPr/>
        </p:nvSpPr>
        <p:spPr>
          <a:xfrm>
            <a:off x="3345202" y="924580"/>
            <a:ext cx="145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EARLY RESPONSE</a:t>
            </a:r>
          </a:p>
          <a:p>
            <a:pPr algn="ctr"/>
            <a:r>
              <a:rPr lang="en-US" sz="1400" dirty="0" smtClean="0"/>
              <a:t>2-s timeout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497517" y="2133600"/>
            <a:ext cx="0" cy="3302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9121"/>
            <a:ext cx="986527" cy="79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776301" y="4724400"/>
            <a:ext cx="70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Onset </a:t>
            </a:r>
          </a:p>
          <a:p>
            <a:pPr algn="ctr"/>
            <a:r>
              <a:rPr lang="en-US" sz="1400" b="1" dirty="0" err="1" smtClean="0"/>
              <a:t>CooB</a:t>
            </a:r>
            <a:endParaRPr lang="fr-FR" sz="1400" b="1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12" y="3887438"/>
            <a:ext cx="985916" cy="79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Straight Connector 53"/>
          <p:cNvCxnSpPr/>
          <p:nvPr/>
        </p:nvCxnSpPr>
        <p:spPr>
          <a:xfrm>
            <a:off x="5105400" y="4686169"/>
            <a:ext cx="1716" cy="764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66812" y="3810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CooB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7200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CooA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108346" y="5581305"/>
            <a:ext cx="299705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09800" y="5736266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Number of </a:t>
            </a:r>
            <a:r>
              <a:rPr lang="en-US" sz="1400" b="1" dirty="0" err="1" smtClean="0"/>
              <a:t>CooA</a:t>
            </a:r>
            <a:endParaRPr lang="en-US" sz="1400" b="1" dirty="0" smtClean="0"/>
          </a:p>
          <a:p>
            <a:pPr algn="ctr"/>
            <a:r>
              <a:rPr lang="en-US" sz="1400" dirty="0" smtClean="0"/>
              <a:t>Increased from </a:t>
            </a:r>
          </a:p>
          <a:p>
            <a:pPr algn="ctr"/>
            <a:r>
              <a:rPr lang="en-US" sz="1400" dirty="0" smtClean="0"/>
              <a:t>1 -2 to  1-7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73" y="3899754"/>
            <a:ext cx="986527" cy="7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73" y="3899754"/>
            <a:ext cx="986527" cy="7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276600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CooA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997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CooA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2819400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877174" y="3047999"/>
            <a:ext cx="457200" cy="34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1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18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260</Words>
  <Application>Microsoft Office PowerPoint</Application>
  <PresentationFormat>On-screen Show (4:3)</PresentationFormat>
  <Paragraphs>75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Belin</dc:creator>
  <cp:lastModifiedBy>Pascal Belin</cp:lastModifiedBy>
  <cp:revision>65</cp:revision>
  <dcterms:created xsi:type="dcterms:W3CDTF">2022-01-18T09:31:36Z</dcterms:created>
  <dcterms:modified xsi:type="dcterms:W3CDTF">2022-04-28T16:04:17Z</dcterms:modified>
</cp:coreProperties>
</file>