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>
        <p:scale>
          <a:sx n="90" d="100"/>
          <a:sy n="90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monkey has to learn to press the screen during a 3-s window after a random coo begins to play</a:t>
            </a:r>
          </a:p>
          <a:p>
            <a:r>
              <a:rPr lang="en-US" dirty="0" smtClean="0"/>
              <a:t>(nothing happens if press</a:t>
            </a:r>
            <a:r>
              <a:rPr lang="en-US" baseline="0" dirty="0" smtClean="0"/>
              <a:t> before coo onset – unlike Task1_1)</a:t>
            </a:r>
            <a:endParaRPr lang="en-US" dirty="0" smtClean="0"/>
          </a:p>
          <a:p>
            <a:r>
              <a:rPr lang="en-US" dirty="0" smtClean="0"/>
              <a:t>The coo is played </a:t>
            </a:r>
            <a:r>
              <a:rPr lang="en-US" baseline="0" dirty="0" smtClean="0"/>
              <a:t>after the button display (with several 100ms delay caused by the server-client dialogue)  and there is a large 3000ms response window after stimulus onset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monkey learns :</a:t>
            </a:r>
          </a:p>
          <a:p>
            <a:r>
              <a:rPr lang="en-US" dirty="0" smtClean="0"/>
              <a:t>- to dissociate the response</a:t>
            </a:r>
            <a:r>
              <a:rPr lang="en-US" baseline="0" dirty="0" smtClean="0"/>
              <a:t> button form the coo: random delay distribution progressively increased to 1s between button and coo, with green screen and timeout if early response;</a:t>
            </a:r>
          </a:p>
          <a:p>
            <a:r>
              <a:rPr lang="en-US" baseline="0" dirty="0" smtClean="0"/>
              <a:t>- and to respond fast, during the vocalization: response window progressively shortened to 500ms (coo duration)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a different coo is introduced before the target coo, repeated 1-7 times in steps of increasing numbers,.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monkey must learn to respond to the last – different – coo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Levels 1-6: progressively increase numbers of repetitions of coo1 from a single one to up to 6 before target coo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200400" y="0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 TASK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5807"/>
            <a:ext cx="1970466" cy="675620"/>
            <a:chOff x="1534274" y="5585807"/>
            <a:chExt cx="1970466" cy="675620"/>
          </a:xfrm>
        </p:grpSpPr>
        <p:cxnSp>
          <p:nvCxnSpPr>
            <p:cNvPr id="2060" name="Straight Arrow Connector 2059"/>
            <p:cNvCxnSpPr/>
            <p:nvPr/>
          </p:nvCxnSpPr>
          <p:spPr>
            <a:xfrm>
              <a:off x="1534274" y="5585807"/>
              <a:ext cx="19704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8766" y="5738207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DELAY</a:t>
              </a:r>
            </a:p>
            <a:p>
              <a:pPr algn="ctr"/>
              <a:r>
                <a:rPr lang="en-US" sz="1400" dirty="0" smtClean="0"/>
                <a:t>~200ms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8340" y="5295781"/>
            <a:ext cx="4176022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66736" y="5738336"/>
              <a:ext cx="1734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685800"/>
            <a:ext cx="1268739" cy="4757967"/>
            <a:chOff x="7650822" y="685800"/>
            <a:chExt cx="1268739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685800"/>
              <a:ext cx="1247329" cy="1596597"/>
              <a:chOff x="6962036" y="649934"/>
              <a:chExt cx="1247329" cy="159659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649934"/>
                <a:ext cx="124732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</a:t>
                </a:r>
                <a:r>
                  <a:rPr lang="en-US" sz="1400" dirty="0" smtClean="0"/>
                  <a:t>trial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71800" y="3887438"/>
            <a:ext cx="1514162" cy="1563519"/>
            <a:chOff x="2976494" y="3849469"/>
            <a:chExt cx="1514162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2976494" y="4952811"/>
              <a:ext cx="1063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COO 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987172" cy="1563519"/>
              <a:chOff x="3503484" y="3849469"/>
              <a:chExt cx="987172" cy="156351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04740" y="3849469"/>
                <a:ext cx="985916" cy="798731"/>
                <a:chOff x="2687036" y="990428"/>
                <a:chExt cx="1138316" cy="798731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7036" y="990428"/>
                  <a:ext cx="1138316" cy="798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Random_coo_2.5_001.wav">
                  <a:hlinkClick r:id="" action="ppaction://media"/>
                </p:cNvPr>
                <p:cNvPicPr>
                  <a:picLocks noChangeAspect="1"/>
                </p:cNvPicPr>
                <p:nvPr>
                  <a:audi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1394" y="1084993"/>
                  <a:ext cx="609600" cy="609600"/>
                </a:xfrm>
                <a:prstGeom prst="rect">
                  <a:avLst/>
                </a:prstGeom>
              </p:spPr>
            </p:pic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  <p:audio>
              <p:cMediaNode vol="80000" mute="1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911085" y="0"/>
            <a:ext cx="225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TASK 1 - Phase 1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1305"/>
            <a:ext cx="2672144" cy="895566"/>
            <a:chOff x="1534274" y="5581305"/>
            <a:chExt cx="2672144" cy="895566"/>
          </a:xfrm>
        </p:grpSpPr>
        <p:cxnSp>
          <p:nvCxnSpPr>
            <p:cNvPr id="2060" name="Straight Arrow Connector 2059"/>
            <p:cNvCxnSpPr/>
            <p:nvPr/>
          </p:nvCxnSpPr>
          <p:spPr>
            <a:xfrm flipV="1">
              <a:off x="1534274" y="5581305"/>
              <a:ext cx="2672144" cy="45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36791" y="5738207"/>
              <a:ext cx="18857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DELAY</a:t>
              </a:r>
            </a:p>
            <a:p>
              <a:pPr algn="ctr"/>
              <a:r>
                <a:rPr lang="en-US" sz="1400" dirty="0" smtClean="0"/>
                <a:t>~200-1000ms</a:t>
              </a:r>
            </a:p>
            <a:p>
              <a:pPr algn="ctr"/>
              <a:r>
                <a:rPr lang="en-US" sz="1400" dirty="0" smtClean="0"/>
                <a:t>Progressively increased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94428" y="5295781"/>
            <a:ext cx="3467530" cy="1181219"/>
            <a:chOff x="4194428" y="5295781"/>
            <a:chExt cx="3467530" cy="1181219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4194428" y="5581305"/>
              <a:ext cx="34563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67446" y="5738336"/>
              <a:ext cx="19326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 smtClean="0"/>
                <a:t>2500-500ms</a:t>
              </a:r>
            </a:p>
            <a:p>
              <a:pPr algn="ctr"/>
              <a:r>
                <a:rPr lang="en-US" sz="1400" dirty="0" smtClean="0"/>
                <a:t>Progressively shortened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950266"/>
            <a:ext cx="1268739" cy="4493501"/>
            <a:chOff x="7650822" y="950266"/>
            <a:chExt cx="1268739" cy="449350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950266"/>
              <a:ext cx="1247329" cy="1332131"/>
              <a:chOff x="6962036" y="914400"/>
              <a:chExt cx="1247329" cy="133213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914400"/>
                <a:ext cx="1247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reward </a:t>
                </a:r>
              </a:p>
              <a:p>
                <a:pPr algn="ctr"/>
                <a:r>
                  <a:rPr lang="en-US" sz="1400" dirty="0" smtClean="0"/>
                  <a:t>2-s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864863" y="924580"/>
            <a:ext cx="1455398" cy="4511565"/>
            <a:chOff x="2864863" y="924580"/>
            <a:chExt cx="1455398" cy="4511565"/>
          </a:xfrm>
        </p:grpSpPr>
        <p:grpSp>
          <p:nvGrpSpPr>
            <p:cNvPr id="46" name="Group 45"/>
            <p:cNvGrpSpPr/>
            <p:nvPr/>
          </p:nvGrpSpPr>
          <p:grpSpPr>
            <a:xfrm>
              <a:off x="2864863" y="924580"/>
              <a:ext cx="1455398" cy="1334869"/>
              <a:chOff x="2864863" y="961312"/>
              <a:chExt cx="1455398" cy="133486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025304" y="149745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64863" y="961312"/>
                <a:ext cx="14553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EARLY RESPONSE</a:t>
                </a:r>
              </a:p>
              <a:p>
                <a:pPr algn="ctr"/>
                <a:r>
                  <a:rPr lang="en-US" sz="1400" dirty="0" smtClean="0"/>
                  <a:t>2-s timeout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017178" y="2133600"/>
              <a:ext cx="0" cy="33025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667438" y="3887438"/>
            <a:ext cx="1514162" cy="1563519"/>
            <a:chOff x="2976494" y="3849469"/>
            <a:chExt cx="1514162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2976494" y="4952811"/>
              <a:ext cx="1063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COO 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987172" cy="1563519"/>
              <a:chOff x="3503484" y="3849469"/>
              <a:chExt cx="987172" cy="156351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04740" y="3849469"/>
                <a:ext cx="985916" cy="798731"/>
                <a:chOff x="2687036" y="990428"/>
                <a:chExt cx="1138316" cy="798731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7036" y="990428"/>
                  <a:ext cx="1138316" cy="798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Random_coo_2.5_001.wav">
                  <a:hlinkClick r:id="" action="ppaction://media"/>
                </p:cNvPr>
                <p:cNvPicPr>
                  <a:picLocks noChangeAspect="1"/>
                </p:cNvPicPr>
                <p:nvPr>
                  <a:audi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1394" y="1084993"/>
                  <a:ext cx="609600" cy="609600"/>
                </a:xfrm>
                <a:prstGeom prst="rect">
                  <a:avLst/>
                </a:prstGeom>
              </p:spPr>
            </p:pic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60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8"/>
            </p:par>
            <p:audio>
              <p:cMediaNode vol="80000" mute="1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911085" y="0"/>
            <a:ext cx="225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TASK 1 - Phase 2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5807"/>
            <a:ext cx="1285126" cy="675620"/>
            <a:chOff x="1534274" y="5585807"/>
            <a:chExt cx="1582328" cy="675620"/>
          </a:xfrm>
        </p:grpSpPr>
        <p:cxnSp>
          <p:nvCxnSpPr>
            <p:cNvPr id="2060" name="Straight Arrow Connector 2059"/>
            <p:cNvCxnSpPr/>
            <p:nvPr/>
          </p:nvCxnSpPr>
          <p:spPr>
            <a:xfrm>
              <a:off x="1534274" y="5585807"/>
              <a:ext cx="15823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03634" y="5738207"/>
              <a:ext cx="1091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DELAY</a:t>
              </a:r>
            </a:p>
            <a:p>
              <a:pPr algn="ctr"/>
              <a:r>
                <a:rPr lang="en-US" sz="1400" dirty="0" smtClean="0"/>
                <a:t>500-1000ms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4400" y="5257800"/>
            <a:ext cx="1014140" cy="1219200"/>
            <a:chOff x="4724400" y="5257800"/>
            <a:chExt cx="1014140" cy="12192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4739818" y="5581305"/>
              <a:ext cx="998722" cy="45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724400" y="5738336"/>
              <a:ext cx="10068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</a:t>
              </a:r>
            </a:p>
            <a:p>
              <a:pPr algn="ctr"/>
              <a:r>
                <a:rPr lang="en-US" sz="1400" b="1" dirty="0" smtClean="0"/>
                <a:t>WINDOW</a:t>
              </a:r>
            </a:p>
            <a:p>
              <a:pPr algn="ctr"/>
              <a:r>
                <a:rPr lang="en-US" sz="1400" dirty="0" smtClean="0"/>
                <a:t>500ms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710927" y="5257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704367" y="950266"/>
            <a:ext cx="1256039" cy="4493501"/>
            <a:chOff x="5715000" y="950266"/>
            <a:chExt cx="1256039" cy="449350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5715000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5723710" y="950266"/>
              <a:ext cx="1247329" cy="1332131"/>
              <a:chOff x="6962036" y="914400"/>
              <a:chExt cx="1247329" cy="133213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914400"/>
                <a:ext cx="1247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29200" y="2286000"/>
            <a:ext cx="1341265" cy="3139871"/>
            <a:chOff x="4692696" y="2286000"/>
            <a:chExt cx="1341265" cy="3139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6" y="2286000"/>
              <a:ext cx="1341265" cy="1295400"/>
              <a:chOff x="4697668" y="2286000"/>
              <a:chExt cx="1341265" cy="1295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8" y="2286000"/>
                <a:ext cx="134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116602" y="924580"/>
            <a:ext cx="1455398" cy="4511565"/>
            <a:chOff x="2864863" y="924580"/>
            <a:chExt cx="1455398" cy="4511565"/>
          </a:xfrm>
        </p:grpSpPr>
        <p:grpSp>
          <p:nvGrpSpPr>
            <p:cNvPr id="46" name="Group 45"/>
            <p:cNvGrpSpPr/>
            <p:nvPr/>
          </p:nvGrpSpPr>
          <p:grpSpPr>
            <a:xfrm>
              <a:off x="2864863" y="924580"/>
              <a:ext cx="1455398" cy="1334869"/>
              <a:chOff x="2864863" y="961312"/>
              <a:chExt cx="1455398" cy="133486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025304" y="149745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64863" y="961312"/>
                <a:ext cx="14553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EARLY RESPONSE</a:t>
                </a:r>
              </a:p>
              <a:p>
                <a:pPr algn="ctr"/>
                <a:r>
                  <a:rPr lang="en-US" sz="1400" dirty="0" smtClean="0"/>
                  <a:t>2-s timeout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017178" y="2133600"/>
              <a:ext cx="0" cy="33025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72" y="3889121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98" y="3886200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200838" y="3886200"/>
            <a:ext cx="1537703" cy="1564757"/>
            <a:chOff x="4200838" y="3886200"/>
            <a:chExt cx="1537703" cy="1564757"/>
          </a:xfrm>
        </p:grpSpPr>
        <p:grpSp>
          <p:nvGrpSpPr>
            <p:cNvPr id="48" name="Group 47"/>
            <p:cNvGrpSpPr/>
            <p:nvPr/>
          </p:nvGrpSpPr>
          <p:grpSpPr>
            <a:xfrm>
              <a:off x="4200838" y="3887438"/>
              <a:ext cx="1514162" cy="1563519"/>
              <a:chOff x="2976494" y="3849469"/>
              <a:chExt cx="1514162" cy="156351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976494" y="4952811"/>
                <a:ext cx="1363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 2</a:t>
                </a:r>
                <a:r>
                  <a:rPr lang="en-US" sz="1400" b="1" baseline="30000" dirty="0" smtClean="0"/>
                  <a:t>nd</a:t>
                </a:r>
                <a:r>
                  <a:rPr lang="en-US" sz="1400" b="1" dirty="0" smtClean="0"/>
                  <a:t> COO ONSET</a:t>
                </a:r>
                <a:endParaRPr lang="fr-FR" sz="1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503484" y="3849469"/>
                <a:ext cx="987172" cy="1563519"/>
                <a:chOff x="3503484" y="3849469"/>
                <a:chExt cx="987172" cy="1563519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4740" y="3849469"/>
                  <a:ext cx="985916" cy="798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03484" y="4648200"/>
                  <a:ext cx="1716" cy="7647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515474" y="525780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4739819" y="3886200"/>
              <a:ext cx="998722" cy="7999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819400" y="5298557"/>
            <a:ext cx="0" cy="127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8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257</Words>
  <Application>Microsoft Office PowerPoint</Application>
  <PresentationFormat>On-screen Show (4:3)</PresentationFormat>
  <Paragraphs>55</Paragraphs>
  <Slides>3</Slides>
  <Notes>3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54</cp:revision>
  <dcterms:created xsi:type="dcterms:W3CDTF">2022-01-18T09:31:36Z</dcterms:created>
  <dcterms:modified xsi:type="dcterms:W3CDTF">2022-01-28T16:08:34Z</dcterms:modified>
</cp:coreProperties>
</file>