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1" r:id="rId6"/>
    <p:sldId id="260" r:id="rId7"/>
    <p:sldId id="262" r:id="rId8"/>
    <p:sldId id="264" r:id="rId9"/>
    <p:sldId id="265" r:id="rId10"/>
    <p:sldId id="267" r:id="rId11"/>
    <p:sldId id="268" r:id="rId12"/>
    <p:sldId id="270" r:id="rId13"/>
    <p:sldId id="271" r:id="rId14"/>
    <p:sldId id="272" r:id="rId15"/>
    <p:sldId id="275" r:id="rId16"/>
    <p:sldId id="273" r:id="rId17"/>
    <p:sldId id="276" r:id="rId18"/>
    <p:sldId id="278" r:id="rId19"/>
    <p:sldId id="279" r:id="rId20"/>
    <p:sldId id="280" r:id="rId21"/>
    <p:sldId id="285" r:id="rId22"/>
    <p:sldId id="286" r:id="rId23"/>
    <p:sldId id="28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21" autoAdjust="0"/>
  </p:normalViewPr>
  <p:slideViewPr>
    <p:cSldViewPr snapToGrid="0">
      <p:cViewPr varScale="1">
        <p:scale>
          <a:sx n="88" d="100"/>
          <a:sy n="88" d="100"/>
        </p:scale>
        <p:origin x="29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eille P Feudjio T" userId="3ce76152224b9120" providerId="LiveId" clId="{4E38AA26-92B0-40B8-B896-95C4110E9A48}"/>
    <pc:docChg chg="custSel modSld">
      <pc:chgData name="Mireille P Feudjio T" userId="3ce76152224b9120" providerId="LiveId" clId="{4E38AA26-92B0-40B8-B896-95C4110E9A48}" dt="2022-02-24T11:33:47.096" v="119" actId="1035"/>
      <pc:docMkLst>
        <pc:docMk/>
      </pc:docMkLst>
      <pc:sldChg chg="modSp mod">
        <pc:chgData name="Mireille P Feudjio T" userId="3ce76152224b9120" providerId="LiveId" clId="{4E38AA26-92B0-40B8-B896-95C4110E9A48}" dt="2022-02-19T03:07:28.369" v="11" actId="20577"/>
        <pc:sldMkLst>
          <pc:docMk/>
          <pc:sldMk cId="0" sldId="256"/>
        </pc:sldMkLst>
        <pc:spChg chg="mod">
          <ac:chgData name="Mireille P Feudjio T" userId="3ce76152224b9120" providerId="LiveId" clId="{4E38AA26-92B0-40B8-B896-95C4110E9A48}" dt="2022-02-19T03:07:28.369" v="11" actId="20577"/>
          <ac:spMkLst>
            <pc:docMk/>
            <pc:sldMk cId="0" sldId="256"/>
            <ac:spMk id="66" creationId="{00000000-0000-0000-0000-000000000000}"/>
          </ac:spMkLst>
        </pc:spChg>
      </pc:sldChg>
      <pc:sldChg chg="modSp mod">
        <pc:chgData name="Mireille P Feudjio T" userId="3ce76152224b9120" providerId="LiveId" clId="{4E38AA26-92B0-40B8-B896-95C4110E9A48}" dt="2022-02-19T03:07:38.511" v="13" actId="20577"/>
        <pc:sldMkLst>
          <pc:docMk/>
          <pc:sldMk cId="0" sldId="258"/>
        </pc:sldMkLst>
        <pc:spChg chg="mod">
          <ac:chgData name="Mireille P Feudjio T" userId="3ce76152224b9120" providerId="LiveId" clId="{4E38AA26-92B0-40B8-B896-95C4110E9A48}" dt="2022-02-19T03:07:38.511" v="13" actId="20577"/>
          <ac:spMkLst>
            <pc:docMk/>
            <pc:sldMk cId="0" sldId="258"/>
            <ac:spMk id="79" creationId="{00000000-0000-0000-0000-000000000000}"/>
          </ac:spMkLst>
        </pc:spChg>
      </pc:sldChg>
      <pc:sldChg chg="modSp mod">
        <pc:chgData name="Mireille P Feudjio T" userId="3ce76152224b9120" providerId="LiveId" clId="{4E38AA26-92B0-40B8-B896-95C4110E9A48}" dt="2022-02-24T11:25:19.645" v="20" actId="1076"/>
        <pc:sldMkLst>
          <pc:docMk/>
          <pc:sldMk cId="0" sldId="259"/>
        </pc:sldMkLst>
        <pc:spChg chg="mod">
          <ac:chgData name="Mireille P Feudjio T" userId="3ce76152224b9120" providerId="LiveId" clId="{4E38AA26-92B0-40B8-B896-95C4110E9A48}" dt="2022-02-24T11:25:07.226" v="19" actId="20577"/>
          <ac:spMkLst>
            <pc:docMk/>
            <pc:sldMk cId="0" sldId="259"/>
            <ac:spMk id="13" creationId="{C626C065-676F-4DD6-97CE-6762C95B70F5}"/>
          </ac:spMkLst>
        </pc:spChg>
        <pc:spChg chg="mod">
          <ac:chgData name="Mireille P Feudjio T" userId="3ce76152224b9120" providerId="LiveId" clId="{4E38AA26-92B0-40B8-B896-95C4110E9A48}" dt="2022-02-24T11:24:59.909" v="17" actId="20577"/>
          <ac:spMkLst>
            <pc:docMk/>
            <pc:sldMk cId="0" sldId="259"/>
            <ac:spMk id="15" creationId="{C67AAD18-D567-4CBE-940F-4067253B546F}"/>
          </ac:spMkLst>
        </pc:spChg>
        <pc:spChg chg="mod">
          <ac:chgData name="Mireille P Feudjio T" userId="3ce76152224b9120" providerId="LiveId" clId="{4E38AA26-92B0-40B8-B896-95C4110E9A48}" dt="2022-02-24T11:25:19.645" v="20" actId="1076"/>
          <ac:spMkLst>
            <pc:docMk/>
            <pc:sldMk cId="0" sldId="259"/>
            <ac:spMk id="85" creationId="{00000000-0000-0000-0000-000000000000}"/>
          </ac:spMkLst>
        </pc:spChg>
      </pc:sldChg>
      <pc:sldChg chg="modSp mod">
        <pc:chgData name="Mireille P Feudjio T" userId="3ce76152224b9120" providerId="LiveId" clId="{4E38AA26-92B0-40B8-B896-95C4110E9A48}" dt="2022-02-24T11:26:08.795" v="57" actId="1037"/>
        <pc:sldMkLst>
          <pc:docMk/>
          <pc:sldMk cId="0" sldId="260"/>
        </pc:sldMkLst>
        <pc:spChg chg="mod">
          <ac:chgData name="Mireille P Feudjio T" userId="3ce76152224b9120" providerId="LiveId" clId="{4E38AA26-92B0-40B8-B896-95C4110E9A48}" dt="2022-02-24T11:26:08.795" v="57" actId="1037"/>
          <ac:spMkLst>
            <pc:docMk/>
            <pc:sldMk cId="0" sldId="260"/>
            <ac:spMk id="9" creationId="{A0E98E75-D103-4F06-8DC3-7F8105A32ED3}"/>
          </ac:spMkLst>
        </pc:spChg>
      </pc:sldChg>
      <pc:sldChg chg="modSp mod">
        <pc:chgData name="Mireille P Feudjio T" userId="3ce76152224b9120" providerId="LiveId" clId="{4E38AA26-92B0-40B8-B896-95C4110E9A48}" dt="2022-02-24T11:26:18.261" v="58" actId="14100"/>
        <pc:sldMkLst>
          <pc:docMk/>
          <pc:sldMk cId="0" sldId="262"/>
        </pc:sldMkLst>
        <pc:spChg chg="mod">
          <ac:chgData name="Mireille P Feudjio T" userId="3ce76152224b9120" providerId="LiveId" clId="{4E38AA26-92B0-40B8-B896-95C4110E9A48}" dt="2022-02-24T11:26:18.261" v="58" actId="14100"/>
          <ac:spMkLst>
            <pc:docMk/>
            <pc:sldMk cId="0" sldId="262"/>
            <ac:spMk id="109" creationId="{00000000-0000-0000-0000-000000000000}"/>
          </ac:spMkLst>
        </pc:spChg>
      </pc:sldChg>
      <pc:sldChg chg="modSp mod">
        <pc:chgData name="Mireille P Feudjio T" userId="3ce76152224b9120" providerId="LiveId" clId="{4E38AA26-92B0-40B8-B896-95C4110E9A48}" dt="2022-02-24T11:29:13.882" v="69"/>
        <pc:sldMkLst>
          <pc:docMk/>
          <pc:sldMk cId="0" sldId="268"/>
        </pc:sldMkLst>
        <pc:spChg chg="mod">
          <ac:chgData name="Mireille P Feudjio T" userId="3ce76152224b9120" providerId="LiveId" clId="{4E38AA26-92B0-40B8-B896-95C4110E9A48}" dt="2022-02-24T11:29:13.882" v="69"/>
          <ac:spMkLst>
            <pc:docMk/>
            <pc:sldMk cId="0" sldId="268"/>
            <ac:spMk id="153" creationId="{00000000-0000-0000-0000-000000000000}"/>
          </ac:spMkLst>
        </pc:spChg>
      </pc:sldChg>
      <pc:sldChg chg="modSp mod">
        <pc:chgData name="Mireille P Feudjio T" userId="3ce76152224b9120" providerId="LiveId" clId="{4E38AA26-92B0-40B8-B896-95C4110E9A48}" dt="2022-02-24T11:30:57.129" v="94" actId="20577"/>
        <pc:sldMkLst>
          <pc:docMk/>
          <pc:sldMk cId="0" sldId="279"/>
        </pc:sldMkLst>
        <pc:spChg chg="mod">
          <ac:chgData name="Mireille P Feudjio T" userId="3ce76152224b9120" providerId="LiveId" clId="{4E38AA26-92B0-40B8-B896-95C4110E9A48}" dt="2022-02-24T11:30:57.129" v="94" actId="20577"/>
          <ac:spMkLst>
            <pc:docMk/>
            <pc:sldMk cId="0" sldId="279"/>
            <ac:spMk id="234" creationId="{00000000-0000-0000-0000-000000000000}"/>
          </ac:spMkLst>
        </pc:spChg>
      </pc:sldChg>
      <pc:sldChg chg="modSp mod">
        <pc:chgData name="Mireille P Feudjio T" userId="3ce76152224b9120" providerId="LiveId" clId="{4E38AA26-92B0-40B8-B896-95C4110E9A48}" dt="2022-02-24T11:33:47.096" v="119" actId="1035"/>
        <pc:sldMkLst>
          <pc:docMk/>
          <pc:sldMk cId="151140205" sldId="287"/>
        </pc:sldMkLst>
        <pc:spChg chg="mod">
          <ac:chgData name="Mireille P Feudjio T" userId="3ce76152224b9120" providerId="LiveId" clId="{4E38AA26-92B0-40B8-B896-95C4110E9A48}" dt="2022-02-24T11:33:47.096" v="119" actId="1035"/>
          <ac:spMkLst>
            <pc:docMk/>
            <pc:sldMk cId="151140205" sldId="287"/>
            <ac:spMk id="2" creationId="{00000000-0000-0000-0000-000000000000}"/>
          </ac:spMkLst>
        </pc:spChg>
        <pc:spChg chg="mod">
          <ac:chgData name="Mireille P Feudjio T" userId="3ce76152224b9120" providerId="LiveId" clId="{4E38AA26-92B0-40B8-B896-95C4110E9A48}" dt="2022-02-24T11:33:41.199" v="115" actId="1035"/>
          <ac:spMkLst>
            <pc:docMk/>
            <pc:sldMk cId="151140205" sldId="287"/>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jgoun\Downloads\metrics_results_model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Model Evaluation MAE of tran/test</a:t>
            </a:r>
          </a:p>
        </c:rich>
      </c:tx>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[metrics_results_models.xlsx]Feuil1!$W$1</c:f>
              <c:strCache>
                <c:ptCount val="1"/>
                <c:pt idx="0">
                  <c:v>MAE_tr</c:v>
                </c:pt>
              </c:strCache>
            </c:strRef>
          </c:tx>
          <c:invertIfNegative val="0"/>
          <c:cat>
            <c:strRef>
              <c:f>[metrics_results_models.xlsx]Feuil1!$V$2:$V$15</c:f>
              <c:strCache>
                <c:ptCount val="14"/>
                <c:pt idx="0">
                  <c:v>gradien_boost_2</c:v>
                </c:pt>
                <c:pt idx="1">
                  <c:v>gradien_boost_3</c:v>
                </c:pt>
                <c:pt idx="2">
                  <c:v>random_forest_reg2</c:v>
                </c:pt>
                <c:pt idx="3">
                  <c:v>random_forest_reg4</c:v>
                </c:pt>
                <c:pt idx="4">
                  <c:v>XGBRegressor</c:v>
                </c:pt>
                <c:pt idx="5">
                  <c:v>random_forest_reg3</c:v>
                </c:pt>
                <c:pt idx="6">
                  <c:v>voting</c:v>
                </c:pt>
                <c:pt idx="7">
                  <c:v>gradien_boost_1</c:v>
                </c:pt>
                <c:pt idx="8">
                  <c:v>random_forest_reg1</c:v>
                </c:pt>
                <c:pt idx="9">
                  <c:v>linear_reg2</c:v>
                </c:pt>
                <c:pt idx="10">
                  <c:v>ridge_reg</c:v>
                </c:pt>
                <c:pt idx="11">
                  <c:v>linear_reg</c:v>
                </c:pt>
                <c:pt idx="12">
                  <c:v>Elastic_net</c:v>
                </c:pt>
                <c:pt idx="13">
                  <c:v>decision_tree</c:v>
                </c:pt>
              </c:strCache>
            </c:strRef>
          </c:cat>
          <c:val>
            <c:numRef>
              <c:f>[metrics_results_models.xlsx]Feuil1!$W$2:$W$15</c:f>
              <c:numCache>
                <c:formatCode>0.000</c:formatCode>
                <c:ptCount val="14"/>
                <c:pt idx="0">
                  <c:v>0.20182453851771301</c:v>
                </c:pt>
                <c:pt idx="1">
                  <c:v>0.34407134397545702</c:v>
                </c:pt>
                <c:pt idx="2">
                  <c:v>0.77749947981198997</c:v>
                </c:pt>
                <c:pt idx="3">
                  <c:v>1.02745872274695</c:v>
                </c:pt>
                <c:pt idx="4">
                  <c:v>0.90485843492307505</c:v>
                </c:pt>
                <c:pt idx="5">
                  <c:v>1.33183070181135</c:v>
                </c:pt>
                <c:pt idx="6">
                  <c:v>1.25703719887717</c:v>
                </c:pt>
                <c:pt idx="7">
                  <c:v>1.1864815531020001</c:v>
                </c:pt>
                <c:pt idx="8">
                  <c:v>1.9553807008647801</c:v>
                </c:pt>
                <c:pt idx="9">
                  <c:v>2.42219185750846</c:v>
                </c:pt>
                <c:pt idx="10">
                  <c:v>2.4230317672144999</c:v>
                </c:pt>
                <c:pt idx="11">
                  <c:v>2.4224406418338198</c:v>
                </c:pt>
                <c:pt idx="12">
                  <c:v>2.4224651235999999</c:v>
                </c:pt>
                <c:pt idx="13">
                  <c:v>3.5537118208426302</c:v>
                </c:pt>
              </c:numCache>
            </c:numRef>
          </c:val>
          <c:extLst>
            <c:ext xmlns:c16="http://schemas.microsoft.com/office/drawing/2014/chart" uri="{C3380CC4-5D6E-409C-BE32-E72D297353CC}">
              <c16:uniqueId val="{00000000-3A72-4B37-8932-DCB57633A1C2}"/>
            </c:ext>
          </c:extLst>
        </c:ser>
        <c:ser>
          <c:idx val="1"/>
          <c:order val="1"/>
          <c:tx>
            <c:strRef>
              <c:f>[metrics_results_models.xlsx]Feuil1!$X$1</c:f>
              <c:strCache>
                <c:ptCount val="1"/>
                <c:pt idx="0">
                  <c:v>MAE_tt</c:v>
                </c:pt>
              </c:strCache>
            </c:strRef>
          </c:tx>
          <c:invertIfNegative val="0"/>
          <c:cat>
            <c:strRef>
              <c:f>[metrics_results_models.xlsx]Feuil1!$V$2:$V$15</c:f>
              <c:strCache>
                <c:ptCount val="14"/>
                <c:pt idx="0">
                  <c:v>gradien_boost_2</c:v>
                </c:pt>
                <c:pt idx="1">
                  <c:v>gradien_boost_3</c:v>
                </c:pt>
                <c:pt idx="2">
                  <c:v>random_forest_reg2</c:v>
                </c:pt>
                <c:pt idx="3">
                  <c:v>random_forest_reg4</c:v>
                </c:pt>
                <c:pt idx="4">
                  <c:v>XGBRegressor</c:v>
                </c:pt>
                <c:pt idx="5">
                  <c:v>random_forest_reg3</c:v>
                </c:pt>
                <c:pt idx="6">
                  <c:v>voting</c:v>
                </c:pt>
                <c:pt idx="7">
                  <c:v>gradien_boost_1</c:v>
                </c:pt>
                <c:pt idx="8">
                  <c:v>random_forest_reg1</c:v>
                </c:pt>
                <c:pt idx="9">
                  <c:v>linear_reg2</c:v>
                </c:pt>
                <c:pt idx="10">
                  <c:v>ridge_reg</c:v>
                </c:pt>
                <c:pt idx="11">
                  <c:v>linear_reg</c:v>
                </c:pt>
                <c:pt idx="12">
                  <c:v>Elastic_net</c:v>
                </c:pt>
                <c:pt idx="13">
                  <c:v>decision_tree</c:v>
                </c:pt>
              </c:strCache>
            </c:strRef>
          </c:cat>
          <c:val>
            <c:numRef>
              <c:f>[metrics_results_models.xlsx]Feuil1!$X$2:$X$15</c:f>
              <c:numCache>
                <c:formatCode>0.000</c:formatCode>
                <c:ptCount val="14"/>
                <c:pt idx="0">
                  <c:v>1.4308989169225801</c:v>
                </c:pt>
                <c:pt idx="1">
                  <c:v>1.4378212578094201</c:v>
                </c:pt>
                <c:pt idx="2">
                  <c:v>1.4623943547759199</c:v>
                </c:pt>
                <c:pt idx="3">
                  <c:v>1.5166324754404199</c:v>
                </c:pt>
                <c:pt idx="4">
                  <c:v>1.5507122742844901</c:v>
                </c:pt>
                <c:pt idx="5">
                  <c:v>1.6981721871584701</c:v>
                </c:pt>
                <c:pt idx="6">
                  <c:v>1.69940471247475</c:v>
                </c:pt>
                <c:pt idx="7">
                  <c:v>1.7741461770760301</c:v>
                </c:pt>
                <c:pt idx="8">
                  <c:v>2.1012292727553601</c:v>
                </c:pt>
                <c:pt idx="9">
                  <c:v>2.4646197667876399</c:v>
                </c:pt>
                <c:pt idx="10">
                  <c:v>2.4665076458596098</c:v>
                </c:pt>
                <c:pt idx="11">
                  <c:v>2.4656130326127998</c:v>
                </c:pt>
                <c:pt idx="12">
                  <c:v>2.52791469396344</c:v>
                </c:pt>
                <c:pt idx="13">
                  <c:v>3.87121660194869</c:v>
                </c:pt>
              </c:numCache>
            </c:numRef>
          </c:val>
          <c:extLst>
            <c:ext xmlns:c16="http://schemas.microsoft.com/office/drawing/2014/chart" uri="{C3380CC4-5D6E-409C-BE32-E72D297353CC}">
              <c16:uniqueId val="{00000001-3A72-4B37-8932-DCB57633A1C2}"/>
            </c:ext>
          </c:extLst>
        </c:ser>
        <c:dLbls>
          <c:showLegendKey val="0"/>
          <c:showVal val="0"/>
          <c:showCatName val="0"/>
          <c:showSerName val="0"/>
          <c:showPercent val="0"/>
          <c:showBubbleSize val="0"/>
        </c:dLbls>
        <c:gapWidth val="150"/>
        <c:shape val="box"/>
        <c:axId val="149596672"/>
        <c:axId val="158233088"/>
        <c:axId val="0"/>
      </c:bar3DChart>
      <c:catAx>
        <c:axId val="149596672"/>
        <c:scaling>
          <c:orientation val="minMax"/>
        </c:scaling>
        <c:delete val="0"/>
        <c:axPos val="b"/>
        <c:numFmt formatCode="General" sourceLinked="0"/>
        <c:majorTickMark val="none"/>
        <c:minorTickMark val="none"/>
        <c:tickLblPos val="nextTo"/>
        <c:crossAx val="158233088"/>
        <c:crosses val="autoZero"/>
        <c:auto val="1"/>
        <c:lblAlgn val="ctr"/>
        <c:lblOffset val="100"/>
        <c:noMultiLvlLbl val="0"/>
      </c:catAx>
      <c:valAx>
        <c:axId val="158233088"/>
        <c:scaling>
          <c:orientation val="minMax"/>
        </c:scaling>
        <c:delete val="0"/>
        <c:axPos val="l"/>
        <c:numFmt formatCode="0.000" sourceLinked="1"/>
        <c:majorTickMark val="none"/>
        <c:minorTickMark val="none"/>
        <c:tickLblPos val="nextTo"/>
        <c:crossAx val="149596672"/>
        <c:crosses val="autoZero"/>
        <c:crossBetween val="between"/>
      </c:valAx>
    </c:plotArea>
    <c:legend>
      <c:legendPos val="r"/>
      <c:overlay val="0"/>
    </c:legend>
    <c:plotVisOnly val="1"/>
    <c:dispBlanksAs val="gap"/>
    <c:showDLblsOverMax val="0"/>
  </c:chart>
  <c:txPr>
    <a:bodyPr/>
    <a:lstStyle/>
    <a:p>
      <a:pPr>
        <a:defRPr>
          <a:solidFill>
            <a:srgbClr val="002060"/>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153697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f949453b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0f949453b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f949453b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f949453b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f949453b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f949453b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highlight>
                  <a:srgbClr val="FFFFFF"/>
                </a:highlight>
                <a:latin typeface="Times New Roman" panose="02020603050405020304" pitchFamily="18" charset="0"/>
                <a:ea typeface="Calibri" panose="020F0502020204030204" pitchFamily="34" charset="0"/>
              </a:rPr>
              <a:t>Immunization factors has a positive impact on increasing life expectancy in developing countries as compared to developed countries where the impact is not important.</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f949453b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f949453b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Times New Roman" panose="02020603050405020304" pitchFamily="18" charset="0"/>
                <a:ea typeface="Calibri" panose="020F0502020204030204" pitchFamily="34" charset="0"/>
              </a:rPr>
              <a:t>we observed that immunization features are related to mortality features such as infant deaths, under five-year-old deaths, and adult deaths. The mortality decreases with the increase of immunization</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f949453b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f949453b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Times New Roman" panose="02020603050405020304" pitchFamily="18" charset="0"/>
                <a:ea typeface="Calibri" panose="020F0502020204030204" pitchFamily="34" charset="0"/>
              </a:rPr>
              <a:t>mortality factors are all negatively correlated with life expectancy</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f949453b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f949453b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Times New Roman" panose="02020603050405020304" pitchFamily="18" charset="0"/>
                <a:ea typeface="Calibri" panose="020F0502020204030204" pitchFamily="34" charset="0"/>
              </a:rPr>
              <a:t>schooling has the highest positive correlation score of 0.78 with life expectancy; it is followed by BMI and Alcohol.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f949453b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0f949453b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Times New Roman" panose="02020603050405020304" pitchFamily="18" charset="0"/>
                <a:ea typeface="Calibri" panose="020F0502020204030204" pitchFamily="34" charset="0"/>
              </a:rPr>
              <a:t>All the economic factors have positive correlation with life expectancy. The highest factor is income composition of resources followed by GDP and percentage expenditure</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f949453b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f949453b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gn="just">
              <a:lnSpc>
                <a:spcPct val="150000"/>
              </a:lnSpc>
              <a:spcBef>
                <a:spcPts val="500"/>
              </a:spcBef>
              <a:spcAft>
                <a:spcPts val="5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increase of population in developing countries impact negatively the level of life expectancy.  This is not the case in developed countries where we observe a slightly increase in life expectancy with the increase of population.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500"/>
              </a:spcBef>
              <a:spcAft>
                <a:spcPts val="5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observation could be explained with the level of economic factors in both countries such as GDP and income composition of resources (figures xx and xxx) which are lower in developing country as compared to developed countries.  In fact economic factors have a great power in implementation of heath politic.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f949453b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0f949453b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f949453b1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0f949453b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aca2af1c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aca2af1c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0f949453b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0f949453b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bunch of models has been developed: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Arial" panose="020B0604020202020204" pitchFamily="34" charset="0"/>
              </a:rPr>
              <a:t>Regression model: simple Linear regression, linear regression with principal component   analysis (PCA), ridge regression, Elastic net regression, </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Arial" panose="020B0604020202020204" pitchFamily="34" charset="0"/>
              </a:rPr>
              <a:t>Tree base model: Decision tree, </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Arial" panose="020B0604020202020204" pitchFamily="34" charset="0"/>
              </a:rPr>
              <a:t>Tree base model - Ensemble model: random forest, Gradient Boosting , </a:t>
            </a:r>
            <a:r>
              <a:rPr lang="en-US" sz="1800" dirty="0" err="1">
                <a:effectLst/>
                <a:latin typeface="Times New Roman" panose="02020603050405020304" pitchFamily="18" charset="0"/>
                <a:ea typeface="Arial" panose="020B0604020202020204" pitchFamily="34" charset="0"/>
              </a:rPr>
              <a:t>XGBoost</a:t>
            </a:r>
            <a:r>
              <a:rPr lang="en-US" sz="1800" dirty="0">
                <a:effectLst/>
                <a:latin typeface="Times New Roman" panose="02020603050405020304" pitchFamily="18" charset="0"/>
                <a:ea typeface="Arial" panose="020B0604020202020204" pitchFamily="34" charset="0"/>
              </a:rPr>
              <a:t> and voting.  </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01993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dirty="0">
                <a:effectLst/>
                <a:latin typeface="Times New Roman" panose="02020603050405020304" pitchFamily="18" charset="0"/>
                <a:ea typeface="Calibri" panose="020F0502020204030204" pitchFamily="34" charset="0"/>
              </a:rPr>
              <a:t>Models have been evaluated on test and train dataset. </a:t>
            </a:r>
            <a:r>
              <a:rPr lang="en-US" sz="1800" dirty="0">
                <a:solidFill>
                  <a:srgbClr val="000000"/>
                </a:solidFill>
                <a:effectLst/>
                <a:latin typeface="Times New Roman" panose="02020603050405020304" pitchFamily="18" charset="0"/>
                <a:ea typeface="Calibri" panose="020F0502020204030204" pitchFamily="34" charset="0"/>
              </a:rPr>
              <a:t>Mean absolute error (MAE), Mean squared error (MSE), </a:t>
            </a:r>
            <a:r>
              <a:rPr lang="en-US" sz="1800" dirty="0">
                <a:solidFill>
                  <a:srgbClr val="212529"/>
                </a:solidFill>
                <a:effectLst/>
                <a:latin typeface="Times New Roman" panose="02020603050405020304" pitchFamily="18" charset="0"/>
                <a:ea typeface="Calibri" panose="020F0502020204030204" pitchFamily="34" charset="0"/>
              </a:rPr>
              <a:t>Root Mean Squared Error (RMSE) and R-squared (R2) are </a:t>
            </a:r>
            <a:r>
              <a:rPr lang="en-US" sz="1800" dirty="0">
                <a:solidFill>
                  <a:srgbClr val="000000"/>
                </a:solidFill>
                <a:effectLst/>
                <a:latin typeface="Times New Roman" panose="02020603050405020304" pitchFamily="18" charset="0"/>
                <a:ea typeface="Calibri" panose="020F0502020204030204" pitchFamily="34" charset="0"/>
              </a:rPr>
              <a:t>metrics that were used to evaluate the performance of the models developed. </a:t>
            </a: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MAE is a metric that summarizes the difference between the predicted and the actual values. It is the mean of absolute error values. It is very robust to outliers (in contrary to MSE and R2). In fact, </a:t>
            </a:r>
            <a:r>
              <a:rPr lang="en-US" sz="1800" dirty="0">
                <a:solidFill>
                  <a:srgbClr val="212529"/>
                </a:solidFill>
                <a:effectLst/>
                <a:latin typeface="Times New Roman" panose="02020603050405020304" pitchFamily="18" charset="0"/>
                <a:ea typeface="Times New Roman" panose="02020603050405020304" pitchFamily="18" charset="0"/>
              </a:rPr>
              <a:t>if one wants to ignore the outlier values to a certain degree, MAE is the choice since it reduces the penalty of the outliers significantly with the removal of the square terms.</a:t>
            </a:r>
            <a:endParaRPr lang="en-US" sz="18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800" dirty="0">
                <a:solidFill>
                  <a:srgbClr val="212529"/>
                </a:solidFill>
                <a:effectLst/>
                <a:latin typeface="Times New Roman" panose="02020603050405020304" pitchFamily="18" charset="0"/>
                <a:ea typeface="Times New Roman" panose="02020603050405020304" pitchFamily="18" charset="0"/>
              </a:rPr>
              <a:t>MSE is an absolute measure of the goodness of lit. It is very sensitive to outliers and will show a very high error value even if a few outliers are present.</a:t>
            </a:r>
            <a:endParaRPr lang="en-US" sz="18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1800" dirty="0">
                <a:solidFill>
                  <a:srgbClr val="212529"/>
                </a:solidFill>
                <a:effectLst/>
                <a:latin typeface="Times New Roman" panose="02020603050405020304" pitchFamily="18" charset="0"/>
                <a:ea typeface="Times New Roman" panose="02020603050405020304" pitchFamily="18" charset="0"/>
              </a:rPr>
              <a:t>RMSE is the root of MSE and is beneficial because it helps to bring down the scale of the errors closer to the actual values, making it more interpretable.</a:t>
            </a:r>
            <a:endParaRPr lang="en-US" sz="18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spcBef>
                <a:spcPts val="0"/>
              </a:spcBef>
              <a:spcAft>
                <a:spcPts val="1400"/>
              </a:spcAft>
              <a:buSzPts val="1000"/>
              <a:buFont typeface="Symbol" panose="05050102010706020507" pitchFamily="18" charset="2"/>
              <a:buChar char=""/>
              <a:tabLst>
                <a:tab pos="457200" algn="l"/>
              </a:tabLst>
            </a:pPr>
            <a:r>
              <a:rPr lang="en-US" sz="1800" dirty="0">
                <a:solidFill>
                  <a:srgbClr val="212529"/>
                </a:solidFill>
                <a:effectLst/>
                <a:latin typeface="Times New Roman" panose="02020603050405020304" pitchFamily="18" charset="0"/>
                <a:ea typeface="Times New Roman" panose="02020603050405020304" pitchFamily="18" charset="0"/>
              </a:rPr>
              <a:t>R-squared helps to identify the proportion of variance of the target variable that can be captured with the help of the independent variables or predictors.   R2 increases with any new feature addition. If there are too many independent variables, the model can overfit, performing well on train data and will perform poorly on test data. </a:t>
            </a:r>
            <a:endParaRPr lang="en-US" sz="1800" dirty="0">
              <a:effectLst/>
              <a:latin typeface="Times New Roman" panose="02020603050405020304" pitchFamily="18" charset="0"/>
              <a:ea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2685487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828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d427dfa1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d427dfa1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05cf16788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05cf1678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666666"/>
                </a:solidFill>
                <a:highlight>
                  <a:srgbClr val="FFFFFF"/>
                </a:highlight>
              </a:rPr>
              <a:t>symmetric process that replaces the k smallest and the k largest data values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05cf1678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105cf1678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733a174c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0733a174c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highlight>
                  <a:srgbClr val="FFFFFF"/>
                </a:highlight>
                <a:latin typeface="Times New Roman" panose="02020603050405020304" pitchFamily="18" charset="0"/>
                <a:ea typeface="Arial Narrow" panose="020B0606020202030204" pitchFamily="34" charset="0"/>
              </a:rPr>
              <a:t> 14 columns with missing values, where the population has 22% of missing values, followed by </a:t>
            </a:r>
            <a:r>
              <a:rPr lang="en-US" sz="1800" dirty="0" err="1">
                <a:effectLst/>
                <a:highlight>
                  <a:srgbClr val="FFFFFF"/>
                </a:highlight>
                <a:latin typeface="Times New Roman" panose="02020603050405020304" pitchFamily="18" charset="0"/>
                <a:ea typeface="Arial Narrow" panose="020B0606020202030204" pitchFamily="34" charset="0"/>
              </a:rPr>
              <a:t>Hepatitis_B</a:t>
            </a:r>
            <a:r>
              <a:rPr lang="en-US" sz="1800" dirty="0">
                <a:effectLst/>
                <a:highlight>
                  <a:srgbClr val="FFFFFF"/>
                </a:highlight>
                <a:latin typeface="Times New Roman" panose="02020603050405020304" pitchFamily="18" charset="0"/>
                <a:ea typeface="Arial Narrow" panose="020B0606020202030204" pitchFamily="34" charset="0"/>
              </a:rPr>
              <a:t> with 19% and GDP with 15%. The others 11 columns were between 7%  and 1%.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highlight>
                  <a:srgbClr val="FFFFFF"/>
                </a:highlight>
                <a:latin typeface="Times New Roman" panose="02020603050405020304" pitchFamily="18" charset="0"/>
                <a:ea typeface="Arial Narrow" panose="020B0606020202030204" pitchFamily="34" charset="0"/>
                <a:cs typeface="Times New Roman" panose="02020603050405020304" pitchFamily="18" charset="0"/>
              </a:rPr>
              <a:t>(19 columns)  as well as the total number of missing values.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f9228241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f9228241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Mean, mode, constant and median imputation with </a:t>
            </a:r>
            <a:r>
              <a:rPr lang="en-US" sz="1800" dirty="0" err="1">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SimpleImputer</a:t>
            </a: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from </a:t>
            </a:r>
            <a:r>
              <a:rPr lang="en-US" sz="1800" dirty="0" err="1">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sklearn</a:t>
            </a: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and KNN imputation and , MICE imputation using </a:t>
            </a:r>
            <a:r>
              <a:rPr lang="en-US" sz="1800" dirty="0" err="1">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fancyimpute</a:t>
            </a: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highlight>
                  <a:srgbClr val="FFFFFF"/>
                </a:highlight>
                <a:latin typeface="Times New Roman" panose="02020603050405020304" pitchFamily="18" charset="0"/>
                <a:ea typeface="Calibri" panose="020F0502020204030204" pitchFamily="34" charset="0"/>
              </a:rPr>
              <a:t>The evaluation of the imputation method was done with the simple linear regression</a:t>
            </a:r>
            <a:r>
              <a:rPr lang="en-US" sz="1800" dirty="0">
                <a:effectLst/>
                <a:latin typeface="Times New Roman" panose="02020603050405020304" pitchFamily="18" charset="0"/>
                <a:ea typeface="Calibri" panose="020F0502020204030204" pitchFamily="34" charset="0"/>
              </a:rPr>
              <a:t>, the </a:t>
            </a:r>
            <a:r>
              <a:rPr lang="en-US" sz="1800" dirty="0">
                <a:solidFill>
                  <a:srgbClr val="273239"/>
                </a:solidFill>
                <a:effectLst/>
                <a:latin typeface="Times New Roman" panose="02020603050405020304" pitchFamily="18" charset="0"/>
                <a:ea typeface="Calibri" panose="020F0502020204030204" pitchFamily="34" charset="0"/>
              </a:rPr>
              <a:t>Ordinary Least Squares (OLS) of stats models. </a:t>
            </a:r>
            <a:r>
              <a:rPr lang="en-US" sz="1800" dirty="0">
                <a:effectLst/>
                <a:highlight>
                  <a:srgbClr val="FFFFFF"/>
                </a:highlight>
                <a:latin typeface="Times New Roman" panose="02020603050405020304" pitchFamily="18" charset="0"/>
                <a:ea typeface="Calibri" panose="020F0502020204030204" pitchFamily="34" charset="0"/>
              </a:rPr>
              <a:t>The result showed that mice imputation was the best one. In fact, mice algorithm performs multiple regressions for imputing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733a174c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733a174c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no duplicate found in the dataset.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There are 193 countries, where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32 are developed countries (DDC) and 151 are developing countries (DPC).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en-US" dirty="0"/>
              <a:t> the general trend showed that live expectancy have increase  from 2000 to 2014</a:t>
            </a:r>
          </a:p>
          <a:p>
            <a:pPr marL="0" lvl="0" indent="0" algn="l" rtl="0">
              <a:spcBef>
                <a:spcPts val="0"/>
              </a:spcBef>
              <a:spcAft>
                <a:spcPts val="0"/>
              </a:spcAft>
              <a:buNone/>
            </a:pPr>
            <a:r>
              <a:rPr lang="en-US" dirty="0"/>
              <a:t>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f949453b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f949453b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Times New Roman" panose="02020603050405020304" pitchFamily="18" charset="0"/>
                <a:ea typeface="Calibri" panose="020F0502020204030204" pitchFamily="34" charset="0"/>
              </a:rPr>
              <a:t>The range of life expectancy is huge in developing countries as compared to developed countries.</a:t>
            </a:r>
          </a:p>
          <a:p>
            <a:pPr marL="0" lvl="0" indent="0" algn="l" rtl="0">
              <a:spcBef>
                <a:spcPts val="0"/>
              </a:spcBef>
              <a:spcAft>
                <a:spcPts val="0"/>
              </a:spcAft>
              <a:buNone/>
            </a:pPr>
            <a:endParaRPr lang="en-US" sz="1800" dirty="0">
              <a:effectLst/>
              <a:latin typeface="Times New Roman" panose="02020603050405020304" pitchFamily="18" charset="0"/>
            </a:endParaRPr>
          </a:p>
          <a:p>
            <a:pPr marL="0" lvl="0" indent="0" algn="l" rtl="0">
              <a:spcBef>
                <a:spcPts val="0"/>
              </a:spcBef>
              <a:spcAft>
                <a:spcPts val="0"/>
              </a:spcAft>
              <a:buNone/>
            </a:pPr>
            <a:r>
              <a:rPr lang="en-US" sz="1800" dirty="0">
                <a:effectLst/>
                <a:latin typeface="Times New Roman" panose="02020603050405020304" pitchFamily="18" charset="0"/>
                <a:ea typeface="Calibri" panose="020F0502020204030204" pitchFamily="34" charset="0"/>
              </a:rPr>
              <a:t>Except </a:t>
            </a:r>
            <a:r>
              <a:rPr lang="en-US" sz="1800" dirty="0">
                <a:solidFill>
                  <a:srgbClr val="000000"/>
                </a:solidFill>
                <a:effectLst/>
                <a:latin typeface="Times New Roman" panose="02020603050405020304" pitchFamily="18" charset="0"/>
                <a:ea typeface="Calibri" panose="020F0502020204030204" pitchFamily="34" charset="0"/>
              </a:rPr>
              <a:t>Switzerland ( 2nd position) Slovenia (20th position),  </a:t>
            </a:r>
            <a:r>
              <a:rPr lang="en-US" sz="1800" dirty="0">
                <a:effectLst/>
                <a:latin typeface="Times New Roman" panose="02020603050405020304" pitchFamily="18" charset="0"/>
                <a:ea typeface="Calibri" panose="020F0502020204030204" pitchFamily="34" charset="0"/>
              </a:rPr>
              <a:t>we found that </a:t>
            </a:r>
            <a:r>
              <a:rPr lang="en-US" sz="1800" dirty="0">
                <a:effectLst/>
                <a:highlight>
                  <a:srgbClr val="FFFFFF"/>
                </a:highlight>
                <a:latin typeface="Times New Roman" panose="02020603050405020304" pitchFamily="18" charset="0"/>
                <a:ea typeface="Calibri" panose="020F0502020204030204" pitchFamily="34" charset="0"/>
              </a:rPr>
              <a:t>almost all of the countries (the top 30) which high ratio of life expectancy over a decade of 2005 to 2015 are from developing countries.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kumarajarshi/life-expectancy-who"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913500" y="1017049"/>
            <a:ext cx="7317000" cy="1440787"/>
          </a:xfrm>
          <a:prstGeom prst="rect">
            <a:avLst/>
          </a:prstGeom>
        </p:spPr>
        <p:txBody>
          <a:bodyPr spcFirstLastPara="1" wrap="square" lIns="91425" tIns="91425" rIns="91425" bIns="91425" anchor="b" anchorCtr="0">
            <a:normAutofit fontScale="90000"/>
          </a:bodyPr>
          <a:lstStyle/>
          <a:p>
            <a:pPr marL="0" lvl="0" indent="0" algn="ctr" rtl="0">
              <a:lnSpc>
                <a:spcPct val="150000"/>
              </a:lnSpc>
              <a:spcBef>
                <a:spcPts val="1200"/>
              </a:spcBef>
              <a:spcAft>
                <a:spcPts val="1200"/>
              </a:spcAft>
              <a:buNone/>
            </a:pPr>
            <a:r>
              <a:rPr lang="en" sz="2800" dirty="0">
                <a:solidFill>
                  <a:srgbClr val="000000"/>
                </a:solidFill>
                <a:latin typeface="Times New Roman"/>
                <a:ea typeface="Times New Roman"/>
                <a:cs typeface="Times New Roman"/>
                <a:sym typeface="Times New Roman"/>
              </a:rPr>
              <a:t>LIFE EXPECTANCY </a:t>
            </a:r>
            <a:br>
              <a:rPr lang="en" sz="2800" dirty="0">
                <a:solidFill>
                  <a:srgbClr val="000000"/>
                </a:solidFill>
                <a:latin typeface="Times New Roman"/>
                <a:ea typeface="Times New Roman"/>
                <a:cs typeface="Times New Roman"/>
                <a:sym typeface="Times New Roman"/>
              </a:rPr>
            </a:br>
            <a:r>
              <a:rPr lang="en" sz="2800" dirty="0">
                <a:solidFill>
                  <a:srgbClr val="000000"/>
                </a:solidFill>
                <a:latin typeface="Times New Roman"/>
                <a:ea typeface="Times New Roman"/>
                <a:cs typeface="Times New Roman"/>
                <a:sym typeface="Times New Roman"/>
              </a:rPr>
              <a:t>DOES IMMUNIZATION MATTER?</a:t>
            </a:r>
            <a:endParaRPr sz="2788" dirty="0">
              <a:solidFill>
                <a:srgbClr val="000000"/>
              </a:solidFill>
              <a:latin typeface="Times New Roman"/>
              <a:ea typeface="Times New Roman"/>
              <a:cs typeface="Times New Roman"/>
              <a:sym typeface="Times New Roman"/>
            </a:endParaRPr>
          </a:p>
        </p:txBody>
      </p:sp>
      <p:sp>
        <p:nvSpPr>
          <p:cNvPr id="67" name="Google Shape;67;p13"/>
          <p:cNvSpPr txBox="1">
            <a:spLocks noGrp="1"/>
          </p:cNvSpPr>
          <p:nvPr>
            <p:ph type="subTitle" idx="1"/>
          </p:nvPr>
        </p:nvSpPr>
        <p:spPr>
          <a:xfrm>
            <a:off x="2206750" y="2901822"/>
            <a:ext cx="4870500" cy="5652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40"/>
              <a:buNone/>
            </a:pPr>
            <a:r>
              <a:rPr lang="en" sz="1260" b="1"/>
              <a:t>Mireille  P. Feudjio T.</a:t>
            </a:r>
            <a:endParaRPr sz="1260" b="1"/>
          </a:p>
          <a:p>
            <a:pPr marL="0" lvl="0" indent="0" algn="ctr" rtl="0">
              <a:lnSpc>
                <a:spcPct val="80000"/>
              </a:lnSpc>
              <a:spcBef>
                <a:spcPts val="0"/>
              </a:spcBef>
              <a:spcAft>
                <a:spcPts val="0"/>
              </a:spcAft>
              <a:buSzPts val="440"/>
              <a:buNone/>
            </a:pPr>
            <a:r>
              <a:rPr lang="en" sz="1260" b="1"/>
              <a:t>Springboard School of Data  </a:t>
            </a:r>
            <a:endParaRPr sz="1260" b="1"/>
          </a:p>
          <a:p>
            <a:pPr marL="0" lvl="0" indent="0" algn="ctr" rtl="0">
              <a:lnSpc>
                <a:spcPct val="80000"/>
              </a:lnSpc>
              <a:spcBef>
                <a:spcPts val="0"/>
              </a:spcBef>
              <a:spcAft>
                <a:spcPts val="0"/>
              </a:spcAft>
              <a:buSzPts val="440"/>
              <a:buNone/>
            </a:pPr>
            <a:r>
              <a:rPr lang="en" sz="1260" b="1"/>
              <a:t> Student</a:t>
            </a:r>
            <a:endParaRPr sz="126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4572000" y="321125"/>
            <a:ext cx="2947200" cy="5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solidFill>
                  <a:srgbClr val="333333"/>
                </a:solidFill>
              </a:rPr>
              <a:t>Statistical Analysis </a:t>
            </a:r>
            <a:endParaRPr sz="2040">
              <a:solidFill>
                <a:srgbClr val="333333"/>
              </a:solidFill>
            </a:endParaRPr>
          </a:p>
        </p:txBody>
      </p:sp>
      <p:pic>
        <p:nvPicPr>
          <p:cNvPr id="145" name="Google Shape;145;p24"/>
          <p:cNvPicPr preferRelativeResize="0"/>
          <p:nvPr/>
        </p:nvPicPr>
        <p:blipFill>
          <a:blip r:embed="rId3">
            <a:alphaModFix/>
          </a:blip>
          <a:stretch>
            <a:fillRect/>
          </a:stretch>
        </p:blipFill>
        <p:spPr>
          <a:xfrm>
            <a:off x="107125" y="897425"/>
            <a:ext cx="5095732" cy="3686274"/>
          </a:xfrm>
          <a:prstGeom prst="rect">
            <a:avLst/>
          </a:prstGeom>
          <a:noFill/>
          <a:ln>
            <a:noFill/>
          </a:ln>
        </p:spPr>
      </p:pic>
      <p:sp>
        <p:nvSpPr>
          <p:cNvPr id="146" name="Google Shape;146;p24"/>
          <p:cNvSpPr txBox="1"/>
          <p:nvPr/>
        </p:nvSpPr>
        <p:spPr>
          <a:xfrm>
            <a:off x="5579200" y="1152425"/>
            <a:ext cx="3000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dirty="0">
                <a:highlight>
                  <a:srgbClr val="FFFFFF"/>
                </a:highlight>
              </a:rPr>
              <a:t>p = 3.4988e-34</a:t>
            </a:r>
            <a:endParaRPr sz="1050" dirty="0">
              <a:highlight>
                <a:srgbClr val="FFFFFF"/>
              </a:highlight>
            </a:endParaRPr>
          </a:p>
          <a:p>
            <a:pPr marL="0" lvl="0" indent="0" algn="l" rtl="0">
              <a:lnSpc>
                <a:spcPct val="115000"/>
              </a:lnSpc>
              <a:spcBef>
                <a:spcPts val="0"/>
              </a:spcBef>
              <a:spcAft>
                <a:spcPts val="0"/>
              </a:spcAft>
              <a:buNone/>
            </a:pPr>
            <a:r>
              <a:rPr lang="en" sz="1050" dirty="0">
                <a:highlight>
                  <a:srgbClr val="FFFFFF"/>
                </a:highlight>
              </a:rPr>
              <a:t>The null hypothesis can be rejected</a:t>
            </a:r>
            <a:endParaRPr sz="1050" dirty="0">
              <a:highlight>
                <a:srgbClr val="FFFFFF"/>
              </a:highlight>
            </a:endParaRPr>
          </a:p>
        </p:txBody>
      </p:sp>
      <p:sp>
        <p:nvSpPr>
          <p:cNvPr id="147" name="Google Shape;147;p24"/>
          <p:cNvSpPr txBox="1">
            <a:spLocks noGrp="1"/>
          </p:cNvSpPr>
          <p:nvPr>
            <p:ph type="title"/>
          </p:nvPr>
        </p:nvSpPr>
        <p:spPr>
          <a:xfrm>
            <a:off x="121975" y="102901"/>
            <a:ext cx="4244749"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276" dirty="0"/>
              <a:t>Exploratory Data Analysis </a:t>
            </a:r>
            <a:endParaRPr sz="2276" dirty="0"/>
          </a:p>
        </p:txBody>
      </p:sp>
      <p:sp>
        <p:nvSpPr>
          <p:cNvPr id="148" name="Google Shape;148;p24"/>
          <p:cNvSpPr txBox="1"/>
          <p:nvPr/>
        </p:nvSpPr>
        <p:spPr>
          <a:xfrm>
            <a:off x="5506275" y="2237025"/>
            <a:ext cx="3280200" cy="122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dirty="0">
                <a:highlight>
                  <a:srgbClr val="FFFFFF"/>
                </a:highlight>
                <a:latin typeface="Arial Narrow"/>
                <a:ea typeface="Arial Narrow"/>
                <a:cs typeface="Arial Narrow"/>
                <a:sym typeface="Arial Narrow"/>
              </a:rPr>
              <a:t>Confidence Interval of Life expectancy at 95% </a:t>
            </a:r>
            <a:endParaRPr sz="1350" dirty="0">
              <a:highlight>
                <a:srgbClr val="FFFFFF"/>
              </a:highlight>
              <a:latin typeface="Arial Narrow"/>
              <a:ea typeface="Arial Narrow"/>
              <a:cs typeface="Arial Narrow"/>
              <a:sym typeface="Arial Narrow"/>
            </a:endParaRPr>
          </a:p>
          <a:p>
            <a:pPr marL="0" lvl="0" indent="0" algn="l" rtl="0">
              <a:spcBef>
                <a:spcPts val="0"/>
              </a:spcBef>
              <a:spcAft>
                <a:spcPts val="0"/>
              </a:spcAft>
              <a:buNone/>
            </a:pPr>
            <a:endParaRPr sz="1350" dirty="0">
              <a:highlight>
                <a:srgbClr val="FFFFFF"/>
              </a:highlight>
              <a:latin typeface="Arial Narrow"/>
              <a:ea typeface="Arial Narrow"/>
              <a:cs typeface="Arial Narrow"/>
              <a:sym typeface="Arial Narrow"/>
            </a:endParaRPr>
          </a:p>
          <a:p>
            <a:pPr marL="0" lvl="0" indent="0" algn="l" rtl="0">
              <a:spcBef>
                <a:spcPts val="0"/>
              </a:spcBef>
              <a:spcAft>
                <a:spcPts val="0"/>
              </a:spcAft>
              <a:buNone/>
            </a:pPr>
            <a:r>
              <a:rPr lang="en" sz="1350" dirty="0">
                <a:highlight>
                  <a:srgbClr val="FFFFFF"/>
                </a:highlight>
                <a:latin typeface="Arial Narrow"/>
                <a:ea typeface="Arial Narrow"/>
                <a:cs typeface="Arial Narrow"/>
                <a:sym typeface="Arial Narrow"/>
              </a:rPr>
              <a:t>*CI developing countries : [64.834, 68.364]</a:t>
            </a:r>
            <a:endParaRPr sz="1350" dirty="0">
              <a:highlight>
                <a:srgbClr val="FFFFFF"/>
              </a:highlight>
              <a:latin typeface="Arial Narrow"/>
              <a:ea typeface="Arial Narrow"/>
              <a:cs typeface="Arial Narrow"/>
              <a:sym typeface="Arial Narrow"/>
            </a:endParaRPr>
          </a:p>
          <a:p>
            <a:pPr marL="0" lvl="0" indent="0" algn="l" rtl="0">
              <a:spcBef>
                <a:spcPts val="0"/>
              </a:spcBef>
              <a:spcAft>
                <a:spcPts val="0"/>
              </a:spcAft>
              <a:buNone/>
            </a:pPr>
            <a:endParaRPr sz="1350" dirty="0">
              <a:highlight>
                <a:srgbClr val="FFFFFF"/>
              </a:highlight>
              <a:latin typeface="Arial Narrow"/>
              <a:ea typeface="Arial Narrow"/>
              <a:cs typeface="Arial Narrow"/>
              <a:sym typeface="Arial Narrow"/>
            </a:endParaRPr>
          </a:p>
          <a:p>
            <a:pPr marL="0" lvl="0" indent="0" algn="l" rtl="0">
              <a:lnSpc>
                <a:spcPct val="115000"/>
              </a:lnSpc>
              <a:spcBef>
                <a:spcPts val="0"/>
              </a:spcBef>
              <a:spcAft>
                <a:spcPts val="0"/>
              </a:spcAft>
              <a:buNone/>
            </a:pPr>
            <a:r>
              <a:rPr lang="en" sz="1350" dirty="0">
                <a:highlight>
                  <a:srgbClr val="FFFFFF"/>
                </a:highlight>
                <a:latin typeface="Arial Narrow"/>
                <a:ea typeface="Arial Narrow"/>
                <a:cs typeface="Arial Narrow"/>
                <a:sym typeface="Arial Narrow"/>
              </a:rPr>
              <a:t>*CI developed countries :  [77.911, 79.451]</a:t>
            </a:r>
            <a:endParaRPr sz="1350" dirty="0">
              <a:highlight>
                <a:srgbClr val="FFFFFF"/>
              </a:highlight>
              <a:latin typeface="Arial Narrow"/>
              <a:ea typeface="Arial Narrow"/>
              <a:cs typeface="Arial Narrow"/>
              <a:sym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p:nvPr/>
        </p:nvSpPr>
        <p:spPr>
          <a:xfrm>
            <a:off x="124407" y="641877"/>
            <a:ext cx="8668800" cy="4468501"/>
          </a:xfrm>
          <a:prstGeom prst="rect">
            <a:avLst/>
          </a:prstGeom>
          <a:noFill/>
          <a:ln>
            <a:noFill/>
          </a:ln>
        </p:spPr>
        <p:txBody>
          <a:bodyPr spcFirstLastPara="1" wrap="square" lIns="91425" tIns="91425" rIns="91425" bIns="91425" anchor="t" anchorCtr="0">
            <a:spAutoFit/>
          </a:bodyPr>
          <a:lstStyle/>
          <a:p>
            <a:pPr marL="190500" marR="190500" lvl="0" indent="0" algn="l" rtl="0">
              <a:spcBef>
                <a:spcPts val="1000"/>
              </a:spcBef>
              <a:spcAft>
                <a:spcPts val="0"/>
              </a:spcAft>
              <a:buNone/>
            </a:pPr>
            <a:r>
              <a:rPr lang="en" sz="1350" b="1" dirty="0">
                <a:highlight>
                  <a:srgbClr val="FFFFFF"/>
                </a:highlight>
              </a:rPr>
              <a:t>1- state the hypothesis</a:t>
            </a:r>
            <a:endParaRPr sz="1350" b="1" dirty="0">
              <a:highlight>
                <a:srgbClr val="FFFFFF"/>
              </a:highlight>
            </a:endParaRPr>
          </a:p>
          <a:p>
            <a:pPr marL="0" lvl="0" indent="0" algn="l" rtl="0">
              <a:lnSpc>
                <a:spcPct val="115000"/>
              </a:lnSpc>
              <a:spcBef>
                <a:spcPts val="1100"/>
              </a:spcBef>
              <a:spcAft>
                <a:spcPts val="0"/>
              </a:spcAft>
              <a:buNone/>
            </a:pPr>
            <a:r>
              <a:rPr lang="en" sz="1250" dirty="0">
                <a:highlight>
                  <a:srgbClr val="FFFFFF"/>
                </a:highlight>
              </a:rPr>
              <a:t>Null Hypothesis: the average mean of life expectancy from developed countries is always greater than the one of developing Countries</a:t>
            </a:r>
            <a:endParaRPr sz="1250" dirty="0">
              <a:highlight>
                <a:srgbClr val="FFFFFF"/>
              </a:highlight>
            </a:endParaRPr>
          </a:p>
          <a:p>
            <a:pPr marL="0" lvl="0" indent="0" algn="l" rtl="0">
              <a:lnSpc>
                <a:spcPct val="115000"/>
              </a:lnSpc>
              <a:spcBef>
                <a:spcPts val="1100"/>
              </a:spcBef>
              <a:spcAft>
                <a:spcPts val="0"/>
              </a:spcAft>
              <a:buNone/>
            </a:pPr>
            <a:r>
              <a:rPr lang="en" sz="1250" dirty="0">
                <a:highlight>
                  <a:srgbClr val="FFFFFF"/>
                </a:highlight>
              </a:rPr>
              <a:t>ho: mean avg of LE _developed = mean avg  of LE _developing</a:t>
            </a:r>
            <a:endParaRPr sz="1250" dirty="0">
              <a:highlight>
                <a:srgbClr val="FFFFFF"/>
              </a:highlight>
            </a:endParaRPr>
          </a:p>
          <a:p>
            <a:pPr marL="0" lvl="0" indent="0" algn="l" rtl="0">
              <a:lnSpc>
                <a:spcPct val="115000"/>
              </a:lnSpc>
              <a:spcBef>
                <a:spcPts val="1100"/>
              </a:spcBef>
              <a:spcAft>
                <a:spcPts val="0"/>
              </a:spcAft>
              <a:buNone/>
            </a:pPr>
            <a:r>
              <a:rPr lang="en" sz="1250" dirty="0">
                <a:highlight>
                  <a:srgbClr val="FFFFFF"/>
                </a:highlight>
              </a:rPr>
              <a:t>h1: mean avg of LE _developed != mean avg of LE _developing</a:t>
            </a:r>
            <a:endParaRPr sz="1250" dirty="0">
              <a:highlight>
                <a:srgbClr val="FFFFFF"/>
              </a:highlight>
            </a:endParaRPr>
          </a:p>
          <a:p>
            <a:pPr marL="190500" marR="190500" lvl="0" indent="0" algn="l" rtl="0">
              <a:spcBef>
                <a:spcPts val="2000"/>
              </a:spcBef>
              <a:spcAft>
                <a:spcPts val="0"/>
              </a:spcAft>
              <a:buNone/>
            </a:pPr>
            <a:r>
              <a:rPr lang="en" sz="1350" b="1" dirty="0">
                <a:highlight>
                  <a:srgbClr val="FFFFFF"/>
                </a:highlight>
              </a:rPr>
              <a:t>2- state the significance level (here we set the threshold for the test</a:t>
            </a:r>
            <a:r>
              <a:rPr lang="en" sz="1450" b="1" dirty="0">
                <a:highlight>
                  <a:srgbClr val="FFFFFF"/>
                </a:highlight>
              </a:rPr>
              <a:t>)</a:t>
            </a:r>
            <a:endParaRPr sz="1450" b="1" dirty="0">
              <a:highlight>
                <a:srgbClr val="FFFFFF"/>
              </a:highlight>
            </a:endParaRPr>
          </a:p>
          <a:p>
            <a:pPr marL="0" lvl="0" indent="0" algn="l" rtl="0">
              <a:lnSpc>
                <a:spcPct val="115000"/>
              </a:lnSpc>
              <a:spcBef>
                <a:spcPts val="1100"/>
              </a:spcBef>
              <a:spcAft>
                <a:spcPts val="0"/>
              </a:spcAft>
              <a:buNone/>
            </a:pPr>
            <a:r>
              <a:rPr lang="en" sz="1250" dirty="0">
                <a:highlight>
                  <a:srgbClr val="FFFFFF"/>
                </a:highlight>
              </a:rPr>
              <a:t>alpha = 0.05 or 5% z= 1.96 for one tail, and z= 1,64 for two tail</a:t>
            </a:r>
            <a:endParaRPr sz="1250" dirty="0">
              <a:highlight>
                <a:srgbClr val="FFFFFF"/>
              </a:highlight>
            </a:endParaRPr>
          </a:p>
          <a:p>
            <a:pPr marL="190500" marR="190500" lvl="0" indent="0" algn="l" rtl="0">
              <a:spcBef>
                <a:spcPts val="2200"/>
              </a:spcBef>
              <a:spcAft>
                <a:spcPts val="0"/>
              </a:spcAft>
              <a:buNone/>
            </a:pPr>
            <a:r>
              <a:rPr lang="en" sz="1350" b="1" dirty="0">
                <a:highlight>
                  <a:srgbClr val="FFFFFF"/>
                </a:highlight>
              </a:rPr>
              <a:t>3- identify the test statistic</a:t>
            </a:r>
            <a:endParaRPr sz="1350" b="1" dirty="0">
              <a:highlight>
                <a:srgbClr val="FFFFFF"/>
              </a:highlight>
            </a:endParaRPr>
          </a:p>
          <a:p>
            <a:pPr marL="0" lvl="0" indent="0" algn="l" rtl="0">
              <a:lnSpc>
                <a:spcPct val="115000"/>
              </a:lnSpc>
              <a:spcBef>
                <a:spcPts val="1100"/>
              </a:spcBef>
              <a:spcAft>
                <a:spcPts val="0"/>
              </a:spcAft>
              <a:buNone/>
            </a:pPr>
            <a:r>
              <a:rPr lang="en" sz="1250" dirty="0">
                <a:highlight>
                  <a:srgbClr val="FFFFFF"/>
                </a:highlight>
              </a:rPr>
              <a:t>we  conduct a Z test for 2 independants samples,</a:t>
            </a:r>
            <a:endParaRPr sz="1250" dirty="0">
              <a:highlight>
                <a:srgbClr val="FFFFFF"/>
              </a:highlight>
            </a:endParaRPr>
          </a:p>
          <a:p>
            <a:pPr marL="0" lvl="0" indent="0" algn="l" rtl="0">
              <a:lnSpc>
                <a:spcPct val="115000"/>
              </a:lnSpc>
              <a:spcBef>
                <a:spcPts val="1100"/>
              </a:spcBef>
              <a:spcAft>
                <a:spcPts val="0"/>
              </a:spcAft>
              <a:buNone/>
            </a:pPr>
            <a:r>
              <a:rPr lang="en" sz="1250" b="1" dirty="0">
                <a:highlight>
                  <a:srgbClr val="FFFFFF"/>
                </a:highlight>
              </a:rPr>
              <a:t>    4- Conclusion: </a:t>
            </a:r>
            <a:endParaRPr sz="1250" b="1" dirty="0">
              <a:highlight>
                <a:srgbClr val="FFFFFF"/>
              </a:highlight>
            </a:endParaRPr>
          </a:p>
          <a:p>
            <a:pPr marL="0" lvl="0" indent="0" algn="l" rtl="0">
              <a:lnSpc>
                <a:spcPct val="115000"/>
              </a:lnSpc>
              <a:spcBef>
                <a:spcPts val="1100"/>
              </a:spcBef>
              <a:spcAft>
                <a:spcPts val="0"/>
              </a:spcAft>
              <a:buNone/>
            </a:pPr>
            <a:r>
              <a:rPr lang="en-US" sz="1250" dirty="0">
                <a:highlight>
                  <a:srgbClr val="FFFFFF"/>
                </a:highlight>
              </a:rPr>
              <a:t>From This result, we reject the null hypothesis, we found that there is a significant difference between the mean average life expectancy of developed countries to that of developing countries.</a:t>
            </a:r>
            <a:endParaRPr sz="1250" dirty="0">
              <a:highlight>
                <a:srgbClr val="FFFFFF"/>
              </a:highlight>
            </a:endParaRPr>
          </a:p>
        </p:txBody>
      </p:sp>
      <p:sp>
        <p:nvSpPr>
          <p:cNvPr id="154" name="Google Shape;154;p25"/>
          <p:cNvSpPr txBox="1">
            <a:spLocks noGrp="1"/>
          </p:cNvSpPr>
          <p:nvPr>
            <p:ph type="title"/>
          </p:nvPr>
        </p:nvSpPr>
        <p:spPr>
          <a:xfrm>
            <a:off x="121976" y="140225"/>
            <a:ext cx="4478014"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276" dirty="0"/>
              <a:t>Exploratory Data Analysis </a:t>
            </a:r>
            <a:endParaRPr sz="2276" dirty="0"/>
          </a:p>
        </p:txBody>
      </p:sp>
      <p:sp>
        <p:nvSpPr>
          <p:cNvPr id="155" name="Google Shape;155;p25"/>
          <p:cNvSpPr txBox="1">
            <a:spLocks noGrp="1"/>
          </p:cNvSpPr>
          <p:nvPr>
            <p:ph type="title"/>
          </p:nvPr>
        </p:nvSpPr>
        <p:spPr>
          <a:xfrm>
            <a:off x="5025475" y="140225"/>
            <a:ext cx="2947200" cy="5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dirty="0">
                <a:solidFill>
                  <a:srgbClr val="333333"/>
                </a:solidFill>
              </a:rPr>
              <a:t>Statistical Analysis </a:t>
            </a:r>
            <a:endParaRPr sz="2040" dirty="0">
              <a:solidFill>
                <a:srgbClr val="33333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59763" y="780967"/>
            <a:ext cx="41580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400" dirty="0">
                <a:solidFill>
                  <a:srgbClr val="333333"/>
                </a:solidFill>
              </a:rPr>
              <a:t>Immunization and life expectancy</a:t>
            </a:r>
            <a:endParaRPr sz="1400" dirty="0">
              <a:solidFill>
                <a:srgbClr val="333333"/>
              </a:solidFill>
            </a:endParaRPr>
          </a:p>
        </p:txBody>
      </p:sp>
      <p:sp>
        <p:nvSpPr>
          <p:cNvPr id="166" name="Google Shape;166;p27"/>
          <p:cNvSpPr txBox="1">
            <a:spLocks noGrp="1"/>
          </p:cNvSpPr>
          <p:nvPr>
            <p:ph type="title"/>
          </p:nvPr>
        </p:nvSpPr>
        <p:spPr>
          <a:xfrm>
            <a:off x="121976" y="84239"/>
            <a:ext cx="5289778"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276" dirty="0"/>
              <a:t>Exploratory Data Analysis </a:t>
            </a:r>
            <a:endParaRPr sz="2276" dirty="0"/>
          </a:p>
        </p:txBody>
      </p:sp>
      <p:pic>
        <p:nvPicPr>
          <p:cNvPr id="167" name="Google Shape;167;p27"/>
          <p:cNvPicPr preferRelativeResize="0"/>
          <p:nvPr/>
        </p:nvPicPr>
        <p:blipFill>
          <a:blip r:embed="rId3">
            <a:alphaModFix/>
          </a:blip>
          <a:stretch>
            <a:fillRect/>
          </a:stretch>
        </p:blipFill>
        <p:spPr>
          <a:xfrm>
            <a:off x="152400" y="2307450"/>
            <a:ext cx="4419601" cy="2391036"/>
          </a:xfrm>
          <a:prstGeom prst="rect">
            <a:avLst/>
          </a:prstGeom>
          <a:noFill/>
          <a:ln>
            <a:noFill/>
          </a:ln>
        </p:spPr>
      </p:pic>
      <p:pic>
        <p:nvPicPr>
          <p:cNvPr id="168" name="Google Shape;168;p27"/>
          <p:cNvPicPr preferRelativeResize="0"/>
          <p:nvPr/>
        </p:nvPicPr>
        <p:blipFill>
          <a:blip r:embed="rId4">
            <a:alphaModFix/>
          </a:blip>
          <a:stretch>
            <a:fillRect/>
          </a:stretch>
        </p:blipFill>
        <p:spPr>
          <a:xfrm>
            <a:off x="4724401" y="140225"/>
            <a:ext cx="4267199" cy="2308585"/>
          </a:xfrm>
          <a:prstGeom prst="rect">
            <a:avLst/>
          </a:prstGeom>
          <a:noFill/>
          <a:ln>
            <a:noFill/>
          </a:ln>
        </p:spPr>
      </p:pic>
      <p:pic>
        <p:nvPicPr>
          <p:cNvPr id="169" name="Google Shape;169;p27"/>
          <p:cNvPicPr preferRelativeResize="0"/>
          <p:nvPr/>
        </p:nvPicPr>
        <p:blipFill>
          <a:blip r:embed="rId5">
            <a:alphaModFix/>
          </a:blip>
          <a:stretch>
            <a:fillRect/>
          </a:stretch>
        </p:blipFill>
        <p:spPr>
          <a:xfrm>
            <a:off x="4724401" y="2601210"/>
            <a:ext cx="4267199" cy="23085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76200" y="673625"/>
            <a:ext cx="40317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400" dirty="0">
                <a:solidFill>
                  <a:srgbClr val="333333"/>
                </a:solidFill>
              </a:rPr>
              <a:t>Immunization and life expectancy , and mortality factors</a:t>
            </a:r>
            <a:endParaRPr sz="1400" dirty="0">
              <a:solidFill>
                <a:srgbClr val="333333"/>
              </a:solidFill>
            </a:endParaRPr>
          </a:p>
        </p:txBody>
      </p:sp>
      <p:pic>
        <p:nvPicPr>
          <p:cNvPr id="175" name="Google Shape;175;p28"/>
          <p:cNvPicPr preferRelativeResize="0"/>
          <p:nvPr/>
        </p:nvPicPr>
        <p:blipFill>
          <a:blip r:embed="rId3">
            <a:alphaModFix/>
          </a:blip>
          <a:stretch>
            <a:fillRect/>
          </a:stretch>
        </p:blipFill>
        <p:spPr>
          <a:xfrm>
            <a:off x="152400" y="1304825"/>
            <a:ext cx="3609975" cy="3609975"/>
          </a:xfrm>
          <a:prstGeom prst="rect">
            <a:avLst/>
          </a:prstGeom>
          <a:noFill/>
          <a:ln>
            <a:noFill/>
          </a:ln>
        </p:spPr>
      </p:pic>
      <p:sp>
        <p:nvSpPr>
          <p:cNvPr id="176" name="Google Shape;176;p28"/>
          <p:cNvSpPr txBox="1">
            <a:spLocks noGrp="1"/>
          </p:cNvSpPr>
          <p:nvPr>
            <p:ph type="title"/>
          </p:nvPr>
        </p:nvSpPr>
        <p:spPr>
          <a:xfrm>
            <a:off x="93983" y="64025"/>
            <a:ext cx="4310063"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276" dirty="0"/>
              <a:t>Exploratory Data Analysis </a:t>
            </a:r>
            <a:endParaRPr sz="2276" dirty="0"/>
          </a:p>
        </p:txBody>
      </p:sp>
      <p:pic>
        <p:nvPicPr>
          <p:cNvPr id="177" name="Google Shape;177;p28"/>
          <p:cNvPicPr preferRelativeResize="0"/>
          <p:nvPr/>
        </p:nvPicPr>
        <p:blipFill>
          <a:blip r:embed="rId4">
            <a:alphaModFix/>
          </a:blip>
          <a:stretch>
            <a:fillRect/>
          </a:stretch>
        </p:blipFill>
        <p:spPr>
          <a:xfrm>
            <a:off x="4260300" y="152400"/>
            <a:ext cx="4248391" cy="2318425"/>
          </a:xfrm>
          <a:prstGeom prst="rect">
            <a:avLst/>
          </a:prstGeom>
          <a:noFill/>
          <a:ln>
            <a:noFill/>
          </a:ln>
        </p:spPr>
      </p:pic>
      <p:pic>
        <p:nvPicPr>
          <p:cNvPr id="178" name="Google Shape;178;p28"/>
          <p:cNvPicPr preferRelativeResize="0"/>
          <p:nvPr/>
        </p:nvPicPr>
        <p:blipFill>
          <a:blip r:embed="rId5">
            <a:alphaModFix/>
          </a:blip>
          <a:stretch>
            <a:fillRect/>
          </a:stretch>
        </p:blipFill>
        <p:spPr>
          <a:xfrm>
            <a:off x="4295775" y="2623225"/>
            <a:ext cx="4339005" cy="236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4695625" y="196050"/>
            <a:ext cx="4136700" cy="3093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SzPts val="990"/>
              <a:buNone/>
            </a:pPr>
            <a:r>
              <a:rPr lang="en" sz="1345">
                <a:solidFill>
                  <a:srgbClr val="000000"/>
                </a:solidFill>
                <a:highlight>
                  <a:srgbClr val="FFFFFF"/>
                </a:highlight>
                <a:latin typeface="Arial"/>
                <a:ea typeface="Arial"/>
                <a:cs typeface="Arial"/>
                <a:sym typeface="Arial"/>
              </a:rPr>
              <a:t> Mortality_factors and Life_expectancy</a:t>
            </a:r>
            <a:endParaRPr sz="3640"/>
          </a:p>
        </p:txBody>
      </p:sp>
      <p:pic>
        <p:nvPicPr>
          <p:cNvPr id="184" name="Google Shape;184;p29"/>
          <p:cNvPicPr preferRelativeResize="0"/>
          <p:nvPr/>
        </p:nvPicPr>
        <p:blipFill>
          <a:blip r:embed="rId3">
            <a:alphaModFix/>
          </a:blip>
          <a:stretch>
            <a:fillRect/>
          </a:stretch>
        </p:blipFill>
        <p:spPr>
          <a:xfrm>
            <a:off x="76200" y="656650"/>
            <a:ext cx="4136675" cy="4182050"/>
          </a:xfrm>
          <a:prstGeom prst="rect">
            <a:avLst/>
          </a:prstGeom>
          <a:noFill/>
          <a:ln>
            <a:noFill/>
          </a:ln>
        </p:spPr>
      </p:pic>
      <p:sp>
        <p:nvSpPr>
          <p:cNvPr id="185" name="Google Shape;185;p29"/>
          <p:cNvSpPr txBox="1">
            <a:spLocks noGrp="1"/>
          </p:cNvSpPr>
          <p:nvPr>
            <p:ph type="title"/>
          </p:nvPr>
        </p:nvSpPr>
        <p:spPr>
          <a:xfrm>
            <a:off x="93982" y="56246"/>
            <a:ext cx="4282175"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276" dirty="0"/>
              <a:t>Exploratory Data Analysis </a:t>
            </a:r>
            <a:endParaRPr sz="2276" dirty="0"/>
          </a:p>
        </p:txBody>
      </p:sp>
      <p:pic>
        <p:nvPicPr>
          <p:cNvPr id="186" name="Google Shape;186;p29"/>
          <p:cNvPicPr preferRelativeResize="0"/>
          <p:nvPr/>
        </p:nvPicPr>
        <p:blipFill>
          <a:blip r:embed="rId4">
            <a:alphaModFix/>
          </a:blip>
          <a:stretch>
            <a:fillRect/>
          </a:stretch>
        </p:blipFill>
        <p:spPr>
          <a:xfrm>
            <a:off x="4572000" y="1148201"/>
            <a:ext cx="4004851" cy="2166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119974" y="445025"/>
            <a:ext cx="2766017" cy="674648"/>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sz="1050" dirty="0">
                <a:solidFill>
                  <a:srgbClr val="000000"/>
                </a:solidFill>
                <a:highlight>
                  <a:srgbClr val="FFFFFF"/>
                </a:highlight>
                <a:latin typeface="Arial"/>
                <a:ea typeface="Arial"/>
                <a:cs typeface="Arial"/>
                <a:sym typeface="Arial"/>
              </a:rPr>
              <a:t>Social Factors and  life_expectancy</a:t>
            </a:r>
            <a:endParaRPr sz="105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4000" dirty="0"/>
          </a:p>
        </p:txBody>
      </p:sp>
      <p:pic>
        <p:nvPicPr>
          <p:cNvPr id="207" name="Google Shape;207;p32"/>
          <p:cNvPicPr preferRelativeResize="0"/>
          <p:nvPr/>
        </p:nvPicPr>
        <p:blipFill>
          <a:blip r:embed="rId3">
            <a:alphaModFix/>
          </a:blip>
          <a:stretch>
            <a:fillRect/>
          </a:stretch>
        </p:blipFill>
        <p:spPr>
          <a:xfrm>
            <a:off x="59090" y="940916"/>
            <a:ext cx="3740221" cy="3686275"/>
          </a:xfrm>
          <a:prstGeom prst="rect">
            <a:avLst/>
          </a:prstGeom>
          <a:noFill/>
          <a:ln>
            <a:noFill/>
          </a:ln>
        </p:spPr>
      </p:pic>
      <p:sp>
        <p:nvSpPr>
          <p:cNvPr id="208" name="Google Shape;208;p32"/>
          <p:cNvSpPr txBox="1">
            <a:spLocks noGrp="1"/>
          </p:cNvSpPr>
          <p:nvPr>
            <p:ph type="title"/>
          </p:nvPr>
        </p:nvSpPr>
        <p:spPr>
          <a:xfrm>
            <a:off x="159300" y="140225"/>
            <a:ext cx="3918178"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276" dirty="0"/>
              <a:t>Exploratory Data Analysis </a:t>
            </a:r>
            <a:endParaRPr sz="2276" dirty="0"/>
          </a:p>
        </p:txBody>
      </p:sp>
      <p:pic>
        <p:nvPicPr>
          <p:cNvPr id="5" name="Google Shape;201;p31"/>
          <p:cNvPicPr preferRelativeResize="0"/>
          <p:nvPr/>
        </p:nvPicPr>
        <p:blipFill>
          <a:blip r:embed="rId4">
            <a:alphaModFix/>
          </a:blip>
          <a:stretch>
            <a:fillRect/>
          </a:stretch>
        </p:blipFill>
        <p:spPr>
          <a:xfrm>
            <a:off x="3939264" y="1222309"/>
            <a:ext cx="5111426" cy="27188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152399" y="756575"/>
            <a:ext cx="3598725" cy="4152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sz="1250" dirty="0">
                <a:solidFill>
                  <a:srgbClr val="000000"/>
                </a:solidFill>
                <a:highlight>
                  <a:srgbClr val="FFFFFF"/>
                </a:highlight>
                <a:latin typeface="Arial"/>
                <a:ea typeface="Arial"/>
                <a:cs typeface="Arial"/>
                <a:sym typeface="Arial"/>
              </a:rPr>
              <a:t>Economical_factors and Life_expectancy</a:t>
            </a:r>
            <a:endParaRPr sz="3800" dirty="0"/>
          </a:p>
        </p:txBody>
      </p:sp>
      <p:pic>
        <p:nvPicPr>
          <p:cNvPr id="192" name="Google Shape;192;p30"/>
          <p:cNvPicPr preferRelativeResize="0"/>
          <p:nvPr/>
        </p:nvPicPr>
        <p:blipFill>
          <a:blip r:embed="rId3">
            <a:alphaModFix/>
          </a:blip>
          <a:stretch>
            <a:fillRect/>
          </a:stretch>
        </p:blipFill>
        <p:spPr>
          <a:xfrm>
            <a:off x="124407" y="1622079"/>
            <a:ext cx="4419601" cy="3210600"/>
          </a:xfrm>
          <a:prstGeom prst="rect">
            <a:avLst/>
          </a:prstGeom>
          <a:noFill/>
          <a:ln>
            <a:noFill/>
          </a:ln>
        </p:spPr>
      </p:pic>
      <p:pic>
        <p:nvPicPr>
          <p:cNvPr id="193" name="Google Shape;193;p30"/>
          <p:cNvPicPr preferRelativeResize="0"/>
          <p:nvPr/>
        </p:nvPicPr>
        <p:blipFill>
          <a:blip r:embed="rId4">
            <a:alphaModFix/>
          </a:blip>
          <a:stretch>
            <a:fillRect/>
          </a:stretch>
        </p:blipFill>
        <p:spPr>
          <a:xfrm>
            <a:off x="3751125" y="167951"/>
            <a:ext cx="4086589" cy="2575119"/>
          </a:xfrm>
          <a:prstGeom prst="rect">
            <a:avLst/>
          </a:prstGeom>
          <a:noFill/>
          <a:ln>
            <a:noFill/>
          </a:ln>
        </p:spPr>
      </p:pic>
      <p:pic>
        <p:nvPicPr>
          <p:cNvPr id="194" name="Google Shape;194;p30"/>
          <p:cNvPicPr preferRelativeResize="0"/>
          <p:nvPr/>
        </p:nvPicPr>
        <p:blipFill>
          <a:blip r:embed="rId5">
            <a:alphaModFix/>
          </a:blip>
          <a:stretch>
            <a:fillRect/>
          </a:stretch>
        </p:blipFill>
        <p:spPr>
          <a:xfrm>
            <a:off x="4724400" y="2153025"/>
            <a:ext cx="3916986" cy="2838076"/>
          </a:xfrm>
          <a:prstGeom prst="rect">
            <a:avLst/>
          </a:prstGeom>
          <a:noFill/>
          <a:ln>
            <a:noFill/>
          </a:ln>
        </p:spPr>
      </p:pic>
      <p:sp>
        <p:nvSpPr>
          <p:cNvPr id="195" name="Google Shape;195;p30"/>
          <p:cNvSpPr txBox="1">
            <a:spLocks noGrp="1"/>
          </p:cNvSpPr>
          <p:nvPr>
            <p:ph type="title"/>
          </p:nvPr>
        </p:nvSpPr>
        <p:spPr>
          <a:xfrm>
            <a:off x="0" y="37324"/>
            <a:ext cx="3963055"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276" dirty="0"/>
              <a:t>Exploratory Data Analysis </a:t>
            </a:r>
            <a:endParaRPr sz="2276"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3"/>
          <p:cNvPicPr preferRelativeResize="0"/>
          <p:nvPr/>
        </p:nvPicPr>
        <p:blipFill>
          <a:blip r:embed="rId3">
            <a:alphaModFix/>
          </a:blip>
          <a:stretch>
            <a:fillRect/>
          </a:stretch>
        </p:blipFill>
        <p:spPr>
          <a:xfrm>
            <a:off x="152400" y="1304825"/>
            <a:ext cx="6619875" cy="3448050"/>
          </a:xfrm>
          <a:prstGeom prst="rect">
            <a:avLst/>
          </a:prstGeom>
          <a:noFill/>
          <a:ln>
            <a:noFill/>
          </a:ln>
        </p:spPr>
      </p:pic>
      <p:sp>
        <p:nvSpPr>
          <p:cNvPr id="214" name="Google Shape;214;p33"/>
          <p:cNvSpPr txBox="1">
            <a:spLocks noGrp="1"/>
          </p:cNvSpPr>
          <p:nvPr>
            <p:ph type="title"/>
          </p:nvPr>
        </p:nvSpPr>
        <p:spPr>
          <a:xfrm>
            <a:off x="159300" y="140225"/>
            <a:ext cx="502852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276" dirty="0"/>
              <a:t>Exploratory Data Analysis </a:t>
            </a:r>
            <a:endParaRPr sz="2276" dirty="0"/>
          </a:p>
        </p:txBody>
      </p:sp>
      <p:sp>
        <p:nvSpPr>
          <p:cNvPr id="5" name="TextBox 4">
            <a:extLst>
              <a:ext uri="{FF2B5EF4-FFF2-40B4-BE49-F238E27FC236}">
                <a16:creationId xmlns:a16="http://schemas.microsoft.com/office/drawing/2014/main" id="{52CD50B7-3701-4C19-AFDB-3C8C447C9647}"/>
              </a:ext>
            </a:extLst>
          </p:cNvPr>
          <p:cNvSpPr txBox="1"/>
          <p:nvPr/>
        </p:nvSpPr>
        <p:spPr>
          <a:xfrm>
            <a:off x="2477193" y="793036"/>
            <a:ext cx="4572000" cy="307777"/>
          </a:xfrm>
          <a:prstGeom prst="rect">
            <a:avLst/>
          </a:prstGeom>
          <a:noFill/>
        </p:spPr>
        <p:txBody>
          <a:bodyPr wrap="square">
            <a:spAutoFit/>
          </a:bodyPr>
          <a:lstStyle/>
          <a:p>
            <a:r>
              <a:rPr lang="en-US" sz="1400" b="1" dirty="0">
                <a:effectLst/>
                <a:latin typeface="Calibri" panose="020F0502020204030204" pitchFamily="34" charset="0"/>
                <a:ea typeface="Calibri" panose="020F0502020204030204" pitchFamily="34" charset="0"/>
                <a:cs typeface="Times New Roman" panose="02020603050405020304" pitchFamily="18" charset="0"/>
              </a:rPr>
              <a:t>Population and life expectancy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Preprocessing the data</a:t>
            </a:r>
            <a:endParaRPr dirty="0"/>
          </a:p>
        </p:txBody>
      </p:sp>
      <p:sp>
        <p:nvSpPr>
          <p:cNvPr id="225" name="Google Shape;225;p35"/>
          <p:cNvSpPr txBox="1">
            <a:spLocks noGrp="1"/>
          </p:cNvSpPr>
          <p:nvPr>
            <p:ph type="body" idx="1"/>
          </p:nvPr>
        </p:nvSpPr>
        <p:spPr>
          <a:xfrm>
            <a:off x="311700" y="1266325"/>
            <a:ext cx="7787271"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Label Encoder of categerical variable with one hot_encoder</a:t>
            </a:r>
          </a:p>
          <a:p>
            <a:pPr marL="0" lvl="0" indent="0" algn="l" rtl="0">
              <a:spcBef>
                <a:spcPts val="0"/>
              </a:spcBef>
              <a:spcAft>
                <a:spcPts val="1200"/>
              </a:spcAft>
              <a:buNone/>
            </a:pPr>
            <a:r>
              <a:rPr lang="en-US" dirty="0"/>
              <a:t>I</a:t>
            </a:r>
            <a:r>
              <a:rPr lang="en" dirty="0"/>
              <a:t>mputing missing value (Mice imputation)</a:t>
            </a:r>
          </a:p>
          <a:p>
            <a:pPr marL="0" lvl="0" indent="0" algn="l" rtl="0">
              <a:spcBef>
                <a:spcPts val="0"/>
              </a:spcBef>
              <a:spcAft>
                <a:spcPts val="1200"/>
              </a:spcAft>
              <a:buNone/>
            </a:pPr>
            <a:r>
              <a:rPr lang="en-US" dirty="0"/>
              <a:t>D</a:t>
            </a:r>
            <a:r>
              <a:rPr lang="en" dirty="0"/>
              <a:t>ivide in test set and train set (30% , 70%)</a:t>
            </a:r>
          </a:p>
          <a:p>
            <a:pPr marL="0" lvl="0" indent="0" algn="l" rtl="0">
              <a:spcBef>
                <a:spcPts val="0"/>
              </a:spcBef>
              <a:spcAft>
                <a:spcPts val="1200"/>
              </a:spcAft>
              <a:buNone/>
            </a:pPr>
            <a:r>
              <a:rPr lang="en-US" dirty="0"/>
              <a:t>S</a:t>
            </a:r>
            <a:r>
              <a:rPr lang="en" dirty="0"/>
              <a:t>caling </a:t>
            </a:r>
            <a:r>
              <a:rPr lang="en-US" dirty="0"/>
              <a:t> the dataset </a:t>
            </a:r>
          </a:p>
          <a:p>
            <a:pPr marL="0" lvl="0" indent="0" algn="l" rtl="0">
              <a:spcBef>
                <a:spcPts val="0"/>
              </a:spcBef>
              <a:spcAft>
                <a:spcPts val="1200"/>
              </a:spcAft>
              <a:buNone/>
            </a:pPr>
            <a:r>
              <a:rPr lang="en-US" dirty="0"/>
              <a:t>PCA transformation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2" name="Google Shape;232;p36"/>
          <p:cNvPicPr preferRelativeResize="0"/>
          <p:nvPr/>
        </p:nvPicPr>
        <p:blipFill>
          <a:blip r:embed="rId3">
            <a:alphaModFix/>
          </a:blip>
          <a:stretch>
            <a:fillRect/>
          </a:stretch>
        </p:blipFill>
        <p:spPr>
          <a:xfrm>
            <a:off x="453925" y="978656"/>
            <a:ext cx="4019551" cy="2552513"/>
          </a:xfrm>
          <a:prstGeom prst="rect">
            <a:avLst/>
          </a:prstGeom>
          <a:noFill/>
          <a:ln>
            <a:noFill/>
          </a:ln>
        </p:spPr>
      </p:pic>
      <p:sp>
        <p:nvSpPr>
          <p:cNvPr id="234" name="Google Shape;234;p36"/>
          <p:cNvSpPr txBox="1"/>
          <p:nvPr/>
        </p:nvSpPr>
        <p:spPr>
          <a:xfrm>
            <a:off x="391886" y="3531169"/>
            <a:ext cx="3927565" cy="5078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dirty="0">
                <a:highlight>
                  <a:srgbClr val="FFFFFF"/>
                </a:highlight>
              </a:rPr>
              <a:t>Note: The first five components seem to account for over 75% of the variance, and 10 components is 92% of the variance</a:t>
            </a:r>
            <a:endParaRPr dirty="0"/>
          </a:p>
        </p:txBody>
      </p:sp>
      <p:sp>
        <p:nvSpPr>
          <p:cNvPr id="7" name="Google Shape;224;p35"/>
          <p:cNvSpPr txBox="1">
            <a:spLocks noGrp="1"/>
          </p:cNvSpPr>
          <p:nvPr>
            <p:ph type="title"/>
          </p:nvPr>
        </p:nvSpPr>
        <p:spPr>
          <a:xfrm>
            <a:off x="255714" y="99778"/>
            <a:ext cx="5109386" cy="46937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Preprocessing the data</a:t>
            </a:r>
            <a:endParaRPr dirty="0"/>
          </a:p>
        </p:txBody>
      </p:sp>
      <p:sp>
        <p:nvSpPr>
          <p:cNvPr id="2" name="AutoShape 2" descr="data:image/png;base64,iVBORw0KGgoAAAANSUhEUgAAAuIAAAGrCAYAAACFXPIGAAAABHNCSVQICAgIfAhkiAAAAAlwSFlzAAALEgAACxIB0t1+/AAAADh0RVh0U29mdHdhcmUAbWF0cGxvdGxpYiB2ZXJzaW9uMy4yLjIsIGh0dHA6Ly9tYXRwbG90bGliLm9yZy+WH4yJAAAgAElEQVR4nOzdeVhV1f7H8fdBQUEQFXBEDbHEVErL64BmkpWiaE4kJg5ZZmWWliNQOGDmbGpOaRaaKQ6lUpbaYGpytbpZ3hQlB7xOgCQeEATO/v3hz/NIIs5u0c/ree7zePbZa+3vXt9D93vWWWcdi2EYBiIiIiIicls5mB2AiIiIiMi9SIW4iIiIiIgJVIiLiIiIiJhAhbiIiIiIiAlUiIuIiIiImECFuIiIiIiICYqbHYCIiJlq1arFAw88gIODAxaLhbNnz+Lq6kpUVBT16tW7KddYv349S5YsISYm5qb0d7FVq1YRHR2Nt7d3vuMDBw7kiSeeuOnXu9jMmTPx8/OjVatWt/Q6d5LAwEAcHR0pWbKk/Vj58uWZP3/+dfWXlJTEhAkTmDFjxs0K8YYdO3aMF198kWLFihEVFUX9+vXtz7344osMGzaMmjVr3taY7sXXmtwbVIiLyD3v448/ply5cvbHCxYsYOzYsSxbtszEqK7eo48+yty5c2/7dePj4297QXYnmDRp0k17k3b06FEOHDhwU/q6WeLj4/H09GTRokWXPHe9bzhu1L36WpO7nwpxEZGL5ObmcuzYMdzd3QFISUnh7bffJjU1leTkZKpUqcK0adPw8PAgMDCQjh078tNPP3Hs2DE6dOjAG2+8AcD06dNZu3YtZcqUoXr16vb+z5w5w6hRo9izZw8Wi4XmzZszePBgihcvTr169ejTpw/btm0jMzOTAQMGsH79ehISEihfvjxz5szBxcXlmu5n1qxZxMXFUaxYMXx8fIiMjMTLy4uwsDDc3d3566+/CA0N5ZlnniE6OpqEhARycnJo0qQJQ4cOpXjx4rz//vts2LABR0dHypYty7vvvsuGDRv4448/mDBhAsWKFePJJ5+0XzM+Pp7o6GhcXFzIyMhg5cqVbNmyhdmzZ5OTk0PJkiUZNmwY9evX5+zZs7zzzjv89ttvuLm52Yut8ePHExgYiL+/P3v37mXw4MH4+/szevRojh07Rk5ODm3btqV///7k5uYyZswYfvnlFxwdHfH29ubdd9+lRIkSBR4vVaoUGzduZObMmdhsNkqVKsWIESPw9/dnxowZ/Oc//+HkyZPUqlWLSZMmXfVYnzhxosD4AObMmcOmTZvIysri7NmzDBs2jMDAQCIiIjhx4gR9+/Zl1KhRBAcH8+uvvwJw5MgR++NVq1axYsUK+yc2MTExxMbGsnTpUmw2G2XKlCEyMhJfX1927tzJ+PHjsdlsALz00ks8/fTTl8S7bNkyYmJicHBwwNPTk8jISE6cOMG0adM4c+YMYWFhl3yKExgYyPTp08nMzGTKlClUqlSJAwcO4OzsTL9+/YiJieHAgQM89dRTjBw5kvj4eCZNmkTlypX566+/KFmyJOPHj8fX17fQv4W6devyxBNPsGfPHoKDg/O91mrWrMno0aPJyMggOTkZPz8/pk2bRokSJahXrx79+vVj69atnDx5khdeeIHu3bsDMHfuXFavXk3x4sWpXr0648ePx83N7bLjKHJbGCIi97AHHnjAaNeundGuXTsjICDACAwMNMaMGWOkpKQYhmEYixYtMubOnWsYhmHYbDbjhRdeMBYsWGAYhmG0bNnSGD9+vGEYhnH8+HGjXr16xuHDh40NGzYYQUFBxpkzZ4ycnByjX79+Ro8ePQzDMIyhQ4caY8aMMWw2m5GdnW08//zz9v4feOAB4+OPPzYMwzDmzp1r1K9f3zh+/LiRl5dndOzY0VizZs0l8a9cudJo0KCB0b59e/v/IiMjDcMwjBUrVhjPPvuskZGRYRiGYbz//vvG888/bxiGYfTo0cMYMWKEvZ/hw4cbn3zyiWEYhpGbm2u89dZbxrx584yjR48aDRo0MLKzsw3DMIwFCxYYGzZssPfx1VdfXRLT9u3bDT8/P+PIkSOGYRjGgQMHjHbt2hmnTp0yDMMwEhISjICAACMjI8OYNGmSMXjwYCMvL884c+aMERwcbAwbNsw+vjNnzrT3GxYWZmzatMkwDMPIysoywsLCjLi4OGPHjh1G69atDZvNZhiGYUyYMMH4+eefL3t8//79RtOmTY3Dhw8bhmEY27ZtMwICAowzZ84Y77//vvH0008bOTk5Bb5eWrZsaTz11FP5xvu///1vofEdOXLECAsLM86ePWsYhmGsW7fOaNeunX2s2rZtaxiGYSQlJRkPP/yw/VoXP165cqXRsGFD48yZM4ZhGEZ8fLzRvXt3IzMz0zAMw/jxxx+N1q1bG4ZhGD179jTWrVtnGIZh/Pnnn0ZUVNQl97Ft2zajVatWRmpqqr3/Nm3aGDabzVi5cqXRr1+/y97/rl27jO3btxu1a9c2du/ebRiGYfTt29d49tlnjezsbCM1NdWoU6eOcfz4cftrYceOHYZhGMann35qdOzY0TCMK/8trF692n7di19r48ePNz7//HPDMAzj3LlzRrt27Yz169fb28XExBiGYRi///67UbduXSMrK8vYuHGj8dRTTxl///23YRiGMW7cOOODDz4odBxFbgfNiIvIPe/C0pTdu3fTr18/GjVqhIeHBwC9evVi586dfPTRRxw8eJB9+/bx0EMP2dteWIddoUIFPDw8OH36ND/99BNPPvkkrq6uAHTu3Nk+s7h582aWLl2KxWLBycmJbt268fHHH9OvXz8A+8xltWrVeOCBB6hQoQIA3t7enD59usD4L7c0ZfPmzXTq1Mk+i96zZ0/mzJnDuXPn7O0u+P777/n9999ZsWIFAFlZWfb78vPzo2PHjjz22GM89thjNGnS5IpjWqlSJapUqQJgn53s3bu3/XmLxcLhw4f54YcfGDFiBA4ODri6utKxY0f27t2b794AMjMz2bFjB6dPn2b69On2Y3v27KFZs2YUK1aMrl270qxZM55++mn8/f1JT08v8PiSJUto3LgxVatWBaBJkyaUK1eOP/74A4CHH36Y4sUv/3+PBS1NKSy+oKAgJkyYwNq1azl06BC//fYbGRkZVxzDf6pVq5b9NfX9999z6NAhunXrZn8+PT2dv//+mzZt2jB69Gi+/fZbmjZtyuDBgy/p68cffyQoKMi+JKtTp05ER0dz5MiRq47H29ubBx98EDj/enVzc8PJyYly5cpRqlQp++vVz8/PnsfOnTszevRo0tLSrvi3cPHr82JDhgxh69atzJ8/n4MHD3Ly5EkyMzPtz1/4m6xTpw7nzp0jMzOTn376idatW9s/6RoxYgQAEyZMuOw4lilT5qrHQuR6qRAXEfl/derUYcSIEQwfPpzatWvj7e3NxIkT2bVrF507d6ZRo0bk5uZiGIa9TYkSJez/tlgs9ucuPqdYsWL2f9tsNiwWS77Hubm59seOjo4F/vt6XOlaFy9zsdlsTJ8+3f6RfHp6OhaLBQcHBxYvXszvv//OTz/9xLhx42jevDlDhw4t9Nr/7LtJkyZMmzbNfuzYsWOUL1+e4sWL5xsrBweHAvux2WwYhsFnn32Gs7MzAKdOnaJEiRKUKlWKL774gl9++YXt27fzxhtv0LdvX5577rkCj/9zXOB8vi6MzbUu/7lSfLt37+aVV16hd+/eBAQE0LBhQ0aNGnVJHxe/fgBycnIKHIsL1+vQoQNDhgyxPz558iTu7u5069aNli1bsnXrVn788UdmzpzJ+vXr871WLyxbudwYXA0nJ6d8jy/35uXi1//Fx67l9XmxwYMHk5eXR5s2bXj88cc5duxYgX+TF/o2DINixYrlu1Z6ejrp6emFjqPI7aDtC0VELtKuXTv8/f159913AdiyZQu9evXimWeewcPDg23btpGXl1doH4899hjr16+3/x/9F198YX+uWbNmLF68GMMwOHfuHMuXL6dp06a35F6aN2/OypUr7bOFMTExNGzY8JIC6kJcixYtssf18ssvs3jxYvbs2UO7du3w9fXlpZdeonfv3vz+++/A+WLqagq3Jk2asHXrVhITEwH44YcfaN++PVlZWbRo0YKVK1dis9k4e/Ys69atu6RIBnB1deXhhx/mo48+As4XUqGhoWzatInvvvuO3r17U79+fV577TWeeeYZ/vjjj8seb9KkCVu2bCEpKQnAvsb/4k86rlVh8e3YsYO6devSp08f/vWvf7Fp0yb7a6hYsWL2grt06dLk5OSwf/9+AOLi4i57vWbNmhEXF8fJkycBWLp0Kb169QKgW7du/Pnnn3Tq1IkxY8aQnp5OcnJyvvbNmzfnyy+/5NSpUwCsXLnyku8z3Cx79uxhz549wPl16fXr16d06dLX9Ldw8Wtty5YtvPrqqwQFBQHw22+/XfFvsmnTpmzYsAGr1QrAjBkzWLRoUaHjKHI7aEZcROQfIiMjad++PT/++COvvvoqEyZMYPr06Tg6OtKgQQMOHz5caPsWLVqwd+9eOnfuTOnSpfHz8yMtLQ2AiIgIxo4dS3BwMDk5OTRv3tz+hb6brUuXLhw7doyuXbtis9moXr36Zb98GB4eTnR0tD2upk2b8sILL+Do6EibNm3o3LkzLi4ulCxZkoiICOD8F/emTJlCTk4OHTt2vGwcF75cN3jwYAzDoHjx4syePZtSpUrx0ksvMXr0aIKDg3Fzc8PDwyPf1oAXmzRpEmPGjCE4OJhz587Rrl072rdvT15eHps3b6Zdu3a4uLjg7u7OmDFjqFSpUoHHvb29eeeddxgwYAB5eXmULFmSOXPm4ObmdkPjfbn4UlJS+Oabb2jTpg02m42WLVty+vRprFYrNWvWpESJEnTp0oXY2FiGDBnCiy++SLly5WjduvVlr9WsWTNefPFFnn/+eSwWC66ursycOROLxcJbb73FuHHjmDZtGhaLhQEDBlyyvWVAQAC9e/emV69e2Gw2ypUrx9y5cy/5ROJm8PT0ZNq0afzvf/+jXLlyTJgwAbi2v4WLX2uDBg3i1VdfxcXFBVdXVxo2bHhVf5P79+8nNDQUOP+aHDNmDK6urpcdR5HbwWJc/HmOiIjIbRQXF4erqystWrTAZrPx2muvERAQYN/pQoq2+Ph4xowZw7p168wOReSOpKUpIiJimvvvv5/Zs2fToUMH2rVrR/ny5enatavZYYmI3BaaERcRERERMYFmxEVERERETKBCXERERETEBCrERURERERMoEJcRERERMQE2kdciqS0tAxsNn3P2CweHq6kplrNDuOephyYTzkwn3JgPuWgcA4OFsqWLXXZ51WIS5FksxkqxE2m8TefcmA+5cB8yoH5lIPrp6UpIiIiIiIm0D7iIiIiInJPycrO5Uz62Vt+HQcHCx4erpd9/opLU44cOcLgwYNZvnz5TQ3sbhIdHU2fPn1wcXHhxx9/JDg4mHnz5tG4cWP8/f1v2XU3btzItGnTCAkJoWfPnrfsOneivmO/4WTarf8DEhERkbvP2skdOGN2EGiN+E0RHh4OQHx8PN9++y3BwcH069fvll/3u+++Y/DgwQQGBt7ya4mIiIjIzXXVhXhYWBh+fn7s27cPq9XK9OnTqVKlCh988AEbN24kLy+P0NBQunXrxsKFC4mLi6N48eI8+uijDBkyhBkzZnDo0CHS0tI4ffo03bt355tvvuHAgQO89957PPzww8TExLBu3TosFgtBQUGFzvLGxsaydOlSbDYbTzzxBK+99hpr1qzh448/xsnJifvuu4/Ro0ezdu1avvvuO7KyskhOTqZnz55s2rSJffv2MXToUFq1asUTTzzBQw89xOHDh7n//vuJjo7GarUyZMgQrFYreXl5vP766zRp0oSpU6eyfft2bDYbbdu2pXfv3oSFhREVFcWcOXPYs2cPy5Yt49dffyUoKIgmTZowcuRIkpKSyMvLo0+fPgQFBV12PAuSnp5+SSyZmZl8//337Nq1i7Jly1K/fv1L2q1atYqVK1dis9kYOHAgf//9N4sWLcLBwYFHHnmEt956i59//pn33nuP4sWLU7p0aSZNmkSJEiUuG3NUVBS+vr4sXbqUlJQUOnbsyMsvv0yZMmV47LHH+Ne//kV0dDSGYVChQgUmTZrEoUOHGDt2LABlypRh3Lhx5OTk8MYbb2AYBjk5OYwaNYpatWpd7ctRREREpMi7phlxf39/wsPDmTp1KnFxcTRr1ozNmzcTGxvLuXPnmDx5Mnv37uWrr77is88+o3jx4rz22mt89913AJQsWZIFCxYwb948fvjhB+bMmcPKlSuJi4vD1dWVL7/8kk8//RSLxULv3r1p1qwZNWrUuCSO1NRU5s+fz5o1a3BycmL8+PH873//Y8aMGaxevRpXV1fGjRvHsmXLcHFxISMjw/7mYNGiRSxfvpz4+Hg++eQTWrVqxYkTJ3j99depXr06r7/+Ohs3buTXX3+ladOm9OrVixMnThAaGsrGjRv5/PPPWbx4MRUqVGDVqlX54urfvz+fffYZzz77LL/++isAy5Yto2zZskycOBGr1UqnTp1o3LhxgeN5uVn02bNnFxhL8+bNCQoKKrAIv6B06dLMnj2bv//+m+7du7Ny5UqcnZ0ZMmQIW7duZcuWLTz55JP07duXb7/9lvT0dL799tvLxlyQ5ORkVq5ciZOTE+3bt2fq1Kn4+vqyZMkSEhMTGTVqFOPGjaNmzZrExsby4YcfUr9+fdzc3Jg8eTL79+/HatXWRyIiInL7eHm5mR3CtRXiDz74IAAVK1YkJSWFAwcO4O/vT7FixXB2diYiIoKvvvqKhx56CEdHRwAeffRR9u3bl6+9m5sbNWvWBMDd3Z3s7GwSEhI4evQovXv3BuD06dMcPny4wEI8KSmJ+++/n5IlSwIwcuRIdu3aRc2aNXF1Pb8gvmHDhmzZsoWHHnqI2rVr26/r6+uLxWKxXxegUqVKVK9eHYD69etz4MABEhMTCQ4OBqBChQq4urpy6tQppkyZwpQpU0hJSaF58+ZXHLPExESaNm0KgKurK76+viQlJRU4noX1UVAsV8PHxweAw4cPc+rUKXuxn5GRQVJSEv3792fOnDn06tWLChUq4O/vX2jMF1z8HV9vb2+cnJyA82+SfH19AXjuuefs8Y8aNQqAnJwcfHx8eOyxxzh48CCvvPIKxYsX5+WXX76q+xERERG5GZKTb/0q8St9WfOGti+sUaMG//3vf7HZbOTk5NCnTx98fHzYtWsXubm5GIbBjh077MWgxWIptK+aNWvyySefEBMTQ6dOnXjggQcKPLdatWr89ddfnDt3DoCBAwfi4eFBYmIimZmZAPz73/++qusCnDhxguTkZAB++eUXatasia+vLzt37rQ/n56eTunSpVm/fj1Tpkzh448/ZvXq1fzvf/+z9+Pg4IDNZsvX98X9WK1WEhIS8Pb2LjSefyooljJlylxVWweH8yn29vamUqVKLFy4kJiYGHr06MFDDz3E2rVr6dixIzExMdx///0sX778sjE7OTnZx+m///3vJdcAKF++PAcPHgRg3rx5bNiwAR8fH9577z1iYmIYMmQILVq0ID4+nvLly7Nw4UJefvllpkyZck1jIiIiIlLU3dCXNWvXrk3z5s0JDQ3FZrMRGhqKn58fbdq0sR975JFHaNWqFXv27Cm0Lz8/P5o0aUJoaCjnzp3D39+fChUqFHhuuXLlePHFF+nRowcWi4WWLVtSpUoVXnvtNXr27ImDgwPVqlXjrbfeIi4u7or34eTkxJgxYzh27BgPPfQQgYGBPPLII4wcOZKvv/6arKwsRo8ejZOTE+7u7nTo0AF3d3cCAgKoXLmyvZ9q1aqRkJDAokWL7MdCQkKIjIwkNDSU7OxsBgwYgIeHx9UN8P976aWXLomlePFrS125cuXs69nz8vKoUqUKbdq04dy5cwwfPhwXFxccHR0ZPXo0FSpUKDDmnj17Mnr0aCpVqkT58uULvM6oUaMYOXIkDg4OeHl50bt3bypVqsSwYcPIy8sDzu8yU6ZMGQYNGsTHH3+Mg4MDr7766jXdj4iIiEhRp33EgYCAALZu3Wp2GHINtH2hiIiIXK+1kzvcEUtT7ujtCzdt2pRvdvmCnj178uSTT97+gG6xAQMGcPr06XzHXF1dmT17dqHtoqKiSExMvOT4/Pnz7evo7zYLIp4yOwQREREporKyc80OAdCMuBRRqalWbDa9dM3i5eV2W2YS5PKUA/MpB+ZTDsynHBTuln5ZU0REREREro8KcRERERERE6gQFxERERExgQpxERERERETqBAXERERETGBCnERERERERPc0fuIi1xOYVsBye3h5eVmdgj3PC8vN7KyczmTrh+3EhEpilSIS5GkX9YUOW/t5A5oB18RkaJJS1PuEfHx8QwaNCjfsUmTJrFq1SoCAgKwWq00bdqUjIyMfOd06NCBgwcPAvD6669z9uz54vfLL7/k4Ycf5sSJE/ZzV61axaRJkwAIDAzkueeeIywsjJCQEEaNGkV2djYAhw4dol+/fvTt25devXoxceJEbDbbrbp1ERERkTuSCnEBwNXVlZYtW/L111/bj/3xxx+4u7tz33332YtoZ2dnAGJjY+nRowfLly+/bJ8LFy4kJiaG5cuXU758eaZOnQrAlClT6NGjBwsWLGDRokUcPHiQTZs23cK7ExEREbnzqBAXu5CQED7//HP745UrV/Lss88C8NNPP9GoUSMAkpKSOH36NC+99BJffPEFOTk5V+y7T58+fPPNNwBUrlyZ1atX8/PPP5Obm8u0adNo1arVLbgjERERkTuX1ojfQ7Zv305YWJj9cVJSEgMHDrQ/fuihhzh9+jTHjh3Dw8ODbdu2MWLECAC+//57+vXrB8CKFSvo3Lkzbm5uPPzww2zYsIGgoKBCr12yZEn7rPqgQYP49NNPmTJlCgkJCbRo0YK3336b0qVL3+xbFrkn6Iuz5tHYm085MJ9ycP1UiN9DGjdubF8eAtjXc1+sS5curFmzBm9vbwIDA3FycgLg+PHjVK5cmby8PNauXUuVKlX49ttvOX36NIsXL75iIW61WilVqhRw/g1B79696d27NxkZGbz33nt88MEHDB8+/Cberci9IzlZX9c0g5eXm8beZMqB+ZSDwjk4WArd6U2FuOTTvn17XnjhBTw8PBg2bBgAe/bsoVatWgD88MMP1K1bl/fff9/e5umnn2bPnj2F9jt//nzatGkDwMSJEylWrBgBAQGUKlUKHx8f0tLSbtEdiYiIiNyZVIhLPu7u7vj4+JCSkoKPjw9wflnK448/DsDy5cvp2rVrvjZdunRhyZIl1K9fP9/x559/HgcHB2w2G7Vr12bo0KEATJs2jbFjxzJ58mScnJzw9vYmKirqlt+biIiIyJ3EYhiGYXYQIiJyffSDPubRR/LmUw7MpxwUTktT5K6UmmrFZtN7SLPoP7zmUw5ERIo+bV8oIiIiImICFeIiIiIiIiZQIS4iIiIiYgIV4iIiIiIiJlAhLiIiIiJiAhXiIiIiIiImUCEuIiIiImIC7SMuRVJhm+PL7eHl5XZT+9MP04iIyL1GhfgdZt68eXzyySds2rSJEiVK5Htu6dKlpKSk8NprrxXYdsaMGXh6ehIaGsrixYvp0aPHZa8zfPhwNm7cyLZt23BycgJg9+7ddOrUiU8++YRGjRpdMdbs7GzWrFlzyU/eXywwMJCvvvqKjz/+mMaNG1OrVq0rtrkafcd+w8k0FW13k7WTO6CfpxERkXuJlqbcYdauXUtQUBBxcXE31M/s2bOveI6XlxebN2/Od+2qVate9TWSk5OJjY29qnP79euHv7//NbURERERuZupEL+DxMfHU61aNbp168aSJUsA2LlzJ506daJPnz5s3LgRgCNHjhASEmJvFxISwpEjR+yPZ8+ezenTp4mKiir0em3btmXdunUA2Gw2du/eTb169QDIyclhyJAhdOvWja5du/Lll18CEBYWxsCBA+nduzdz5sxh//79zJw5k+PHj9O/f3/69OlDx44d7bFeMHz4cDZv3pyvTbdu3di3bx8AP/zwA6NGjbqB0RMREREpWrQ05Q4SGxtL165dqVGjBk5OTvz222+8++67TJ48GR8fH955552r6ufll19m8eLFVyzE/f392bBhA5mZmfznP/+hUaNGJCYmArBs2TLKli3LxIkTsVqtdOrUicaNGwMQHBzMk08+yZEjR0hISGDAgAFs27aNPn360KhRI3755RdmzJhBq1atLrlm//797W0qVarE6tWrGTp0KCtXruSll166tgGTu87NXnd+t9N4mU85MJ9yYD7l4PqpEL9DnD59ms2bN3Pq1CliYmKwWq0sXryYEydO4OPjA0CDBg04fPjwJW0Nw7ju6wYGBrJp0ya2bdvGyy+/zNSpUwFITEykadOmALi6uuLr60tSUhKAPZ6LeXl5MXv2bFasWIHFYiE3N/eK1w4KCqJjx4707duX48ePU6dOneu+D7k7JCdrlfjV8vJy03iZTDkwn3JgPuWgcA4OlkI3mNDSlDvEmjVr6Ny5MwsXLmTBggUsX76crVu34uTkZJ+l/v333wEoUaIEqamp5OXlkZ6enm9ZygVXW5wHBwfz+eefk5ycTLVq1ezHfX192blzJwBWq5WEhAS8vb0BsFgsADg4OGCz2QCYPn06HTp0YOLEiTRq1Oiy17+4jbOzM40aNSI6OpoOHTpcVbwiIiIidwsV4neI2NjYfMWos7MzTz31FCEhIQwbNoxevXpx9OhR4Pzsc0BAAF26dCEyMpLq1atf0p+vry9vvfXWFa9bo0YN0tLSaNmyZb7jISEh/P3334SGhtKzZ08GDBiAh4dHvnM8PDzIyclh4sSJtG7dmujoaLp37862bdtIS0sr8HoXt7lwnY0bNxIcHHzFWEVERETuJhbjRtY1iNygXbt2sXjxYiZMmGB2KGIy7SN+bfRxsPmUA/MpB+ZTDgp3paUpWiN+Fzt69CjDhg275HjDhg0ZOHCgCRHlt3jxYlauXMn7779/zW1TU63YbHoPaRb9h1dERNCGU9oAACAASURBVOTGaUZciiQV4uZSIW4+5cB8yoH5lAPzKQeF05c1RURERETuQCrERURERERMoEJcRERERMQEKsRFREREREygQlxERERExAQqxEVERERETKB9xKVIKmwroLuBftxGRETk7qdC/B4wb948tm3bhoODAxaLhUGDBlG3bt1LzgsLCyMqKgpfX9/rvlZAQABbt24lOjqaPn36ULly5RsJ/bL6jv2Gk2l3b6G6dnIHtCuriIjI3U2F+F1u//79fPvttyxduhSLxcKff/7JsGHDWLNmzS29bnh4+C3tX0RERKSoUyF+lytXrhxHjx5lxYoVPPbYY9SuXZsVK1bw22+/ER0djWEYVKhQgUmTJgEwa9YsUlJSOHv2LFOmTKFq1aqMHz+en3/+GYB27drRq1cvjhw5Qnh4OLm5uVgsFiIiIvDz87Nf98Ls+pdffsmRI0dITU3l6NGjjBgxgubNm/Pdd9/x/vvv4+rqiru7O7Vq1eK1114zZYxEREREzKBC/C5Xrlw5Zs+ezeLFi5k1axYlS5Zk0KBBzJo1i6lTp+Lr68uSJUtITEwEoEWLFnTo0IEZM2awfv16atasyZEjR1i+fDm5ubl0796dxo0bM2vWLMLCwmjVqhV//vknI0eOZNWqVQXG4OTkxIcffsjWrVtZuHAhTZs2ZezYsSxbtgxPT0/efPPN2zkkRYaXl5vZIRTqTo/vXqAcmE85MJ9yYD7l4PqpEL/LHTp0CFdXV959910Afv/9d/r168eZM2fsa8Gfe+45+/kX1o57enqSkpJCYmIijz76KBaLBUdHRx566CESExNJTEykYcOGANSuXZvjx49fNobatWsDULFiRc6dO8epU6dwdXXF09MTgEcffZSUlJSbf/NFXHLynbtK3MvL7Y6O716gHJhPOTCfcmA+5aBwDg6WQjeY0PaFd7m9e/cSFRVFdnY2AD4+Pri5uVGzZk0OHjwInP8y54YNGwps7+vra1+WkpOTw6+//kr16tXx9fVl586dAPz555/2orogFosl32MPDw8yMjI4deoUAL/99tsN3aOIiIhIUaQZ8bvcU089RWJiIl27dsXFxQXDMBg6dCjly5dn5MiRODg44OXlRe/evfnkk08uad+yZUv+/e9/8+yzz5KTk0Pr1q2pU6cOQ4cOJTIykoULF5Kbm0t0dPRVx+Tg4EBkZCQvvvgibm5u2Gw2qlevfjNvW0REROSOZzEMwzA7CLn3zJ07lz59+uDk5MRbb71Fs2bNeOaZZ666/b2wfeGd/FGfPoo0n3JgPuXAfMqB+ZSDwl1paYpmxMUUpUqVIiQkhJIlS1KlShWCgoKuqf2CiKduUWR3hqzsXLNDEBERkVtMhbiYokePHvTo0eO626emWrHZ9GGOiIiIFF36sqaIiIiIiAlUiIuIiIiImECFuIiIiIiICVSIi4iIiIiYQIW4iIiIiIgJVIiLiIiIiJhA2xdKkVTY5vj/lJWdy5n0u/fHf0RERKRoUiEuRdK1/LLm2skd0G9+iYiIyJ1GhfhVyM7OZs2aNRw/fhxPT09CQ0PzPT9gwABmzpxpUnT5jR07ll9++YVSpUoB8MEHH+Dm5lbguVu2bGHSpEk4OzvTvHlzXnnlldsZqoiIiMg9TYX4VUhOTiY2NpbmzZsX+PydUoQD7N69mw8//JBy5coVep7NZiMiIoKYmBiqVq3KW2+9xc6dO3n00UdvU6QiIiIi9zYV4ldhzpw57N+/n127dtGsWTPWr1/P33//zeuvv05gYCABAQFs3bqVsLAw/Pz82LdvH1arlenTp2MYBm+++SYVK1YkKSmJevXqMWrUKM6cOUN4eDhpaWkAREREUKtWLYYPH87hw4fJzs6mb9++BAUFMXXqVLZv347NZqNt27b07t27wDhtNhuHDh3i7bffJiUlhS5dutClS5cCz01LS6N06dJUrVoVgAYNGvDLL78UWIjbbDaefvppYmNjKVOmDJ9++imZmZm0bduWyMhIsrOzKVGiBGPGjKFSpUpMnjyZP/74g4yMDHx9fXn33XeZMWMGv/76K5mZmURHRzNx4kSsVitZWVkMGTKERo0a3ZxkiYiIiBQRKsSvQv/+/UlISKB58+YcP36c6Oho4uPj+fDDDwkMDMx3rr+/P+Hh4UydOpW4uDiCgoI4ePAgCxYswNnZmVatWpGcnMyiRYto3Lgx3bt35+DBg4wYMYL58+cTHx/PypUrAdi6dSsAn3/+OYsXL6ZChQqsWrXqsnFmZmbSo0cP+vTpQ15eHj179qRu3br4+fldcm65cuXIysoiMTGR++67j82bNxd4HoCDgwPBwcHExcXx3HPPsWbNGmbOnMnYsWMJCwujRYsW/PTTT0yaNIlRo0ZRunRpPvroI/sbhxMnTgBQo0YNIiIi2LdvHykpKSxatIjU1FQOHjx4PWm5Jl5eBS/PkeunMTWfcmA+5cB8yoH5lIPrp0L8GtWpUwcAT09PsrKyLnn+wQcfBKBixYqkpKQAUK1aNVxdz+/y4eXlRXZ2NgkJCWzfvp2vvvoKgPT0dFxdXYmMjCQyMhKr1Ur79u0BmDJlClOmTCElJeWyy2MAnJ2d6dmzJ87OzgA0btyYPXv2FFhgWywWJkyYQFRUFKVLl8bHx4eyZctetu8uXbowaNAgGjZsiKenJ56eniQkJDB37lw+/PBDDMPA0dGREiVKcOrUKQYPHoyLiwuZmZnk5OQA4OPjA8D999/Pc889x+DBg8nNzSUsLKyQEb85kpP1dc2bycvLTWNqMuXAfMqB+ZQD8ykHhXNwsBS605sK8avg4OCAzWYDzhew16qgNjVq1KB9+/YEBweTmppKbGwsJ0+eZPfu3cyaNYvs7GxatGhBcHAw69evZ8qUKRiGQdu2bWnbti1VqlS5pM+DBw8yaNAgVq9ejc1m45dffqFjx46XjWvz5s3MnTsXZ2dnBgwYQKdOnS57buXKlXFzc2POnDn25S41atTg+eefp0GDBiQmJrJjxw42b97MsWPHmDZtGqdOnWLDhg0YhgGcH0eAvXv3kpGRwbx58zh58iTdunWjZcuW1zSmIiIiIkWdCvGr4OHhQU5OToEz4Nerf//+hIeHs3z5cqxWKwMGDMDLy4vk5GSeeeYZXFxceP7553FycsLd3Z0OHTrg7u5OQEAAlStXLrBPX19fgoODCQkJwdHRkQ4dOnD//fdfNoaKFSsSGhpKyZIlCQ4OLvRcgJCQEMaOHcvEiRMBGDZsGFFRUWRnZ5OVlUV4eDje3t588MEHhISE4OTkRNWqVTl58mS+fu677z5mzZrF559/jqOjIwMHDrzG0RMREREp+izGhelKkSv48ssv2bdvH6+//rrZoVwT/aDPzaePIs2nHJhPOTCfcmA+5aBwWppyF1q2bBnr1q275PjgwYOpX79+vmO7du2yz2BfrE2bNnTv3j3fsXPnztG3b99LzvXx8aFMmTLs3LmTDz744AajvzlSU63YbHoPKSIiIkWXZsSlSFIhbi7NgJhPOTCfcmA+5cB8ykHhrjQj7nAbYxERERERkf+nQlxERERExAQqxEVERERETKBCXERERETEBCrERURERERMoEJcRERERMQE2kdciqTCtgLSD/iIiIhIUaBCXG6a+Ph43njjDWrWrIlhGOTm5hIdHc38+fPZuHEj27Ztw8nJCYDdu3fTqVMnPvnkE6pUqcLgwYNZvnz5VV+r79hvOJlWcLG9dnIHtKOpiIiI3OlUiMtN1bhxY6ZOnQrAli1bmDBhAmXLlsXLy4vNmzfTqlUrANauXUvVqlXNDFVERETEVFojLrdMeno6VapUAaBt27asW7cOAJvNxu7du6lXr56Z4YmIiIiYSjPiclNt376dsLAwzp07x969e5k7dy6rV6/G39+fDRs2kJmZyX/+8x8aNWpEYmLiLYvDy8vtlvUt52mMzaccmE85MJ9yYD7l4PqpEJeb6uKlKX/99RfdunWjadOmAAQGBrJp0ya2bdvGyy+/bD/vVkhO1irxW8nLy01jbDLlwHzKgfmUA/MpB4VzcLAUusGElqbILePp6ZnvcXBwMJ9//jnJyclUq1bNpKhERERE7gyaEZeb6sLSFAcHBzIyMhg+fDj//ve/AahRowZpaWl07tzZ5ChFREREzGcxDMMwOwiRm0n7iN96+ijSfMqB+ZQD8ykH5lMOCnelpSmaEZciKTXVis2m95AiIiJSdGmNuIiIiIiICVSIi4iIiIiYQIW4iIiIiIgJVIiLiIiIiJhAhbiIiIiIiAlUiIuIiIiImECFuIiIiIiICbSPuBRJBW2Orx/yERERkaLkni3Es7OzWbNmDcePH8fT05PQ0NB8zw8YMICZM2eaFN3V27BhA+vXr2fy5MlXPPfQoUO8+uqrrFu3DoCkpCSGDx+OYRhUrlyZMWPG4OzsfKtDvin6jv2Gk2n5i+61kzug3/YSERGRouKeXZqSnJxMbGzsZZ8vCkX42LFjmTx5Mjab7Yrnfv755wwaNIi0tDT7sYkTJ9KtWzc+/fRTGjVqxEcffXQrwxURERGRi9yzM+Jz5sxh//797Nq1i2bNmrF+/Xr+/vtvXn/9dQIDAwkICGDr1q2EhYXh5+fHvn37sFqtTJ8+HcMwePPNN6lYsSJJSUnUq1ePUaNGcebMGcLDw+3FbkREBLVq1WL48OEcPnyY7Oxs+vbtS1BQEFOnTmX79u3YbDbatm1L7969r/keGjRoQKtWrVi2bNkVz3V3d2fx4sU8+eST9mP79+9nzJgx9r7GjRt32fZvvvkmwcHBPP744yQmJvLee+8xa9Ys3nnnHQ4dOoTNZuONN96gUaNGrF+/niVLltjbTp8+nX379jFp0iQcHR0JCQnhwIEDN3z/IiIiIkXZPVuI9+/fn4SEBJo3b87x48eJjo4mPj6eDz/8kMDAwHzn+vv7Ex4eztSpU4mLiyMoKIiDBw+yYMECnJ2dadWqFcnJySxatIjGjRvTvXt3Dh48yIgRI5g/fz7x8fGsXLkSgK1btwLnZ6gXL15MhQoVWLVq1XXdQ1BQEPHx8Vd1bsuWLS85Vrt2bb799ls6duzIpk2bOHv28uuru3btytKlS3n88cdZsWIFXbp0ITY2lrJlyzJu3DjS0tLo0aMHcXFxHDx4kHnz5uHs7Mzbb7/Nli1bqFChAtnZ2fZPIVq0aHHD918QLy+3m9aXFE5jbT7lwHzKgfmUA/MpB9fvni3EL1anTh0APD09ycrKuuT5Bx98EICKFSuSkpICQLVq1XB1Pf+FQS8vL7Kzs0lISGD79u189dVXAKSnp+Pq6kpkZCSRkZFYrVbat28PwJQpU5gyZQopKSk0b978lt9jQYYNG8aYMWNYt24dTZo0oWzZspc9t1GjRkRHR5OamsrWrVsZPHgw0dHR/Pzzz+zatQuA3Nxc0tLS8PDwYNiwYZQqVYq//vqLhx9+GAAfHx97f7fq/pOTtUr8dvDyctNYm0w5MJ9yYD7lwHzKQeEcHCwFbjBxwT1biDs4ONjXVlsslmtuX1CbGjVq0L59e4KDg0lNTSU2NpaTJ0+ye/duZs2aRXZ2Ni1atCA4OJj169czZcoUDMOgbdu2tG3blipVqtzwfV2Lbdu28eqrr+Ln58fChQtp2rTpZc+1WCwEBwcTHR1NQEAAjo6O1KhRg4oVK9K/f3+ysrKYPXs2xYsX5/333+f7778HoE+fPhiGAZwfc4Bz587dEfcvIiIiYqZ7thD38PAgJyenwBnw69W/f3/Cw8NZvnw5VquVAQMG4OXlRXJyMs888wwuLi48//zzODk54e7uTocOHXB3dycgIIDKlSvftDiulo+PDyNHjsTJyYn777+ft99+u9DzO3XqxOOPP84XX3wBQLdu3YiIiKBHjx5YrVa6d++Oq6srDRo0oGPHjri4uFC6dGlOnjyJt7e3vZ875f5FREREzGQxLkxXilzBiRMnGDp0KB9//LHZoVx2+0J9PHZ76KNI8ykH5lMOzKccmE85KJyWphQRy5Yts+/vfSWurq7Mnj37kuMzZ84s8Mub48aNo2rVqlfVd1RUFImJiZcc79q1K/Pnzyc6Ovqq+rnVFkQ8dcmxrOxcEyIRERERuT6aEZciKTXVis2ml65ZNANiPuXAfMqB+ZQD8ykHhbvSjPg9+4M+IiIiIiJmUiEuIiIiImICFeIiIiIiIiZQIS4iIiIiYgIV4iIiIiIiJlAhLiIiIiJiAu0jLkXSxVsBZWXncib9bCFni4iIiNx5NCMu1yU+Pp4mTZoQFhZGWFgYISEhxMTEFHjukSNHCAkJAWDQoEGcO3fuhq/fd+w3BL/5BcFvfkHJEno/KSIiIkWPKhi5bo0bN2bq1KkAnDt3jtatW9OhQwdKly592TYXzhcRERG516kQl5vCarXi4OBAQkICkydPplixYpQoUYIxY8bkOy8wMJCvvvqK5ORkwsPDyc3NxWKxEBERgZ+fn0nRi4iIiNx+KsTlum3fvp2wsDAsFguOjo5ERkYybtw4oqOjqV27Nhs3bmT8+PEMHTr0krYTJkwgLCyMVq1a8eeffzJy5EhWrVplwl2IiIiImEOFuFy3i5emXBAeHk7t2rUBaNiwIZMnTy6wbWJiIg0bNgSgdu3aHD9+/IZi8fJyu6H2cu005uZTDsynHJhPOTCfcnD9VIjLTVW+fHn27NmDn58fO3bs4L777ivwPF9fX3bu3MkTTzzBn3/+iaen5w1dNzn5zA21l2vj5eWmMTeZcmA+5cB8yoH5lIPCOThY8u309k8qxOWmGjt2LGPGjMEwDIoVK8a4ceMKPG/o0KFERkaycOFCcnNziY6Ovs2RioiIiJjLYhiGYXYQIteq79hvOJl2fu/wtZM76N34baYZEPMpB+ZTDsynHJhPOSicZsTlrrQg4in7v7Oyc02MREREROT6qBCXIik11YrNpg9zREREpOjSL2uKiIiIiJhAhbiIiIiIiAlUiIuIiIiImECFuIiIiIiICVSIi4iIiIiYQIW4iIiIiIgJtH2hFEkXb46flZ3LmfSzJkYjIiIicu1UiEuR9M9f1tRveomIiEhRo6UpckMGDhzIvHnz7I8zMjJ4+umn2bNnj4lRiYiIiNz5VIjLDYmKimLp0qXs378fgPfee49nn30WPz8/kyMTERERubNpaYrckHLlyhEZGUlERASDBw8mKSmJl19+mRdeeIHs7GxKlCjBmDFjqFSpEpMnT+aPP/4gIyMDX19f3n33XWbMmMGvv/5KZmYm0dHR+Pr6mn1LIiIiIreFCnG5YYGBgWzYsIHhw4ezdOlS3n33XcLCwmjRogU//fQTkyZNYtSoUZQuXZqPPvoIm81G27ZtOXHiBAA1atQgIiLihmLw8nK7Gbci10Bjbj7lwHzKgfmUA/MpB9dPhbjcFM888wxZWVlUqFCBhIQE5s6dy4cffohhGDg6OlKiRAlOnTrF4MGDcXFxITMzk5ycHAB8fHxu+PrJyfq65u3k5eWmMTeZcmA+5cB8yoH5lIPCOThY8u309k8qxOWmq1GjBs8//zwNGjQgMTGRHTt2sHnzZo4dO8a0adM4deoUGzZswDAMABwc9FUFERERufeoEJebbtiwYURFRZGdnU1WVhbh4eF4e3vzwQcfEBISgpOTE1WrVuXkyZNmhyoiIiJiGotxYVpSpIjSD/rcfvoo0nzKgfmUA/MpB+ZTDgqnpSlyV0pNtWKz6T2kiIiIFF1anCsiIiIiYgIV4iIiIiIiJlAhLiIiIiJiAhXiIiIiIiImUCEuIiIiImICFeIiIiIiIiZQIS4iIiIiYgLtIy5F0sWb4+sHfURERKQo0oy4FGjevHk0a9aM7OxsAMLCwkhMTLymPgIDA+3tr+Ra++879huC3/yC4De/oGQJvZ8UERGRokeFuBRo7dq1BAUFERcXZ3YoIiIiInclTSXKJeLj46lWrRrdunVjyJAhdOrUyf5camoqw4cP58yZMxiGwXvvvUe5cuUYMmQIVquVvLw8Xn/9dZo0aQJAVFQUR44cAWDmzJm4uLgwcuRIkpKSyMvLo0+fPgQFBZlynyIiIiJmUiEul4iNjaVr167UqFEDJycnfvvtN/tzs2fPJjAwkNDQUH766Sd27drFn3/+SdOmTenVqxcnTpwgNDSUjRs3AtC5c2ceffRRhg8fztatWzl16hRly5Zl4sSJWK1WOnXqROPGjW84Zi8vtxvuQ66Nxtx8yoH5lAPzKQfmUw6unwpxyef06dNs3ryZU6dOERMTg9VqZfHixfbnDxw4QJcuXQDss97r1q0jODgYgAoVKuDq6sqpU6cAqFu3LgCenp5kZWWRmJhI06ZNAXB1dcXX15ekpKQbjjs5+cwN9yFXz8vLTWNuMuXAfMqB+ZQD8ykHhXNwsOTbYOKfVIhLPmvWrKFz584MGzYMgLNnz/LEE09QtmxZAHx9ffn999/x8/Njx44dfP/99/j6+rJz504efPBBTpw4QXp6OmXKlAHAYrHk6//CuU8++SRWq5WEhAS8vb1v702KiIiI3AFUiEs+sbGxTJgwwf7Y2dmZp556ihUrVgDQv39/Ro4cyZo1awAYN24cbm5ujBw5kq+//pqsrCxGjx5N8eIFv7RCQkKIjIwkNDSU7OxsBgwYgIeHx62/MREREZE7jMUwDMPsIERuhPYRv/30UaT5lAPzKQfmUw7MpxwUTktT5K6UmmrFZtN7SBERESm6tI+4iIiIiIgJVIiLiIiIiJhAhbiIiIiIiAlUiIuIiIiImECFuIiIiIiICVSIi4iIiIiYQIW4iIiIiIgJtI+4FEkXb46vH/QRERGRokgz4jfZ+PHjCQsLo3Xr1jz++OOEhYUxcODAS87bu3cvO3bsuGw/8fHxDBo06FaGet0CAgIAmDdvHrt27SI7O5vY2NjbGkPfsd8Q/OYXBL/5BSVL6P2kiIiIFD2qYG6y4cOHA7Bq1Sr++usv3nrrrQLP++abb/D09KRhw4a3M7ybql+/fgAcOXKE2NhYunbtanJEIiIiIkWHCvFbLCcnh5EjR5KUlEReXh59+vThkUceYfXq1Tg6OlKnTh2OHj3KkiVL7G2mT59+Vf2+8847HDp0CJvNxhtvvEGdOnUICQlh6tSpFCtWjEGDBrF06VJCQkJ49NFH2bdvH+7u7kyZMgVHR8dL2jdq1Ijg4GD+9a9/sXfvXiwWCx988AEuLi5ERkayf/9+qlatyrlz54DzbzqCgoL45ptv2L9/PzNnzsQwDDw9PQkNDSUxMZGoqChiYmJo164d9913H05OTowaNYrw8HDS0tIAiIiIoFatWrcmASIiIiJ3KBXit9iyZcsoW7YsEydOxGq10qlTJz777DM6duyIp6cn/v7+bNu2jXnz5uHs7Mzbb7/Nli1bqFChQqH9xsbGUrZsWcaNG0daWho9evQgLi6O8ePHExkZiWEYTJgwAVdXV7KysggODqZhw4ZMmDCBZcuWUaJEiQLbZ2Rk0LZtWyIjI3nzzTfZvHkzLi4uZGdns3z5co4ePcrXX3+dL5b+/fuTkJDAgAEDmDFjRoHxZmZm8sorr/Dggw8yceJEGjduTPfu3Tl48CAjRoxg6dKlNzTOXl5uN9Rerp3G3HzKgfmUA/MpB+ZTDq6fCvFbLDExkaZNmwLg6uqKr68vSUlJ+c7x8PBg2LBhlCpVir/++ouHH374iv0mJCTw888/s2vXLgByc3NJS0vD398fNzc3HB0dqV27NgDFixe3L4Fp0KABmzdvxsHBocD2AA8++CAAlSpVIjs7m//973/4+/sDULlyZSpVqnRdY+Hj42OPffv27Xz11VcApKenX1d/F0tOPnPDfcjV8/Jy05ibTDkwn3JgPuXAfMpB4RwcLPk2mPgnFeK3mK+vLzt37uTJJ5/EarWSkJCAt7c3FosFm83GmTNneP/99/n+++8B6NOnD4ZhXLHfGjVqULFiRfr3709WVhazZ8/G3d2d9evXU6pUKWw2G+vXr6d169bk5uayZ88e/Pz8+Pnnn6lZsyZAge0BLBbLJdeKi4ujV69enDhxghMnTuR73sHBAZvNBkCJEiVITk4GYPfu3Zecd6G/9u3bExwcTGpq6m3/oqeIiIjInUCF+C0WEhJCZGQkoaGhZGdnM2DAADw8PKhbty4TJkzA19eXBg0a0LFjR1xcXChdujQnT57E29u70H67detGREQEPXr0wGq10r17d44dO8b06dNZsmQJhmHQvXt36tWrB8D8+fM5evQolStXtu/G8s/2Fwrlf2rVqhU///wzXbt2pXLlypQtWzbf8x4eHuTk5DBx4kS6devGG2+8wY4dO6hbt26B/fXv35/w8HCWL1+O1WplwIAB1zqsIiIiIkWe5f/au/f4GO+8/+OvGTkfHBIhaR1WosjqOoTS3u7SJaxDsdS5olrb3FRV06ZCI5qKUEHT0opjqkIj1LCl9IDdtdWllJaqViV1SKMSRBlkImZ+f/TR+dUi5MAl8X7+02Suub7X5/p+kvQ913zN5biZy69SoXXs2JGNGzfi7u5udCnlZsSUT8jN//Wzw9fN6q23xW4zvRVpPPXAeOqB8dQD46kHxdPSlAouPj6ezMzMqx5fuHAhHh4eBlR0Z1g8sYvz6wJbkYGViIiIiJSOgvgdLj4+vsxjbNmypeyF3GFOnbJit+vNHBEREam4dGdNEREREREDKIiLiIiIiBhAQVxERERExAAK4iIiIiIiBlAQFxERERExgIK4iIiIiIgB9PGFUiH9/sPxC2xFnDt70cBqREREREpOQVwqpP++s6bu6SUiIiIVjZamiIiIiIgYQEHcQAMGDCA7O7tMYyxfvpzevXuzZs2acrkL539LT09nzpw5Jd7v008/5cSJE2RnZzNgwIByr0tERESkolMQr+A+/fRTkpKS6NOnzy0J4qW1dOlSrFar0WWIiIiI3LG0RrwcWCwWsrKyq+AcLQAAIABJREFUiI6Oxmaz0a1bN+69916aNGnCDz/8gNVq5c033+Tee+8lOTmZf//73wQGBpKfnw/AuXPniI2NdX4/ceJEGjduzJ///GeCg4MJDg4mNjb2quNmZGTwzTffEBsbS3JyMi+++CKTJ09m6tSpLF26FID/+7//Y+zYsVitVpKTk6lSpQp169Zl8uTJuLq6XvN8du3axdSpU6lWrRpms5kWLVoAkJaWxvr16zGZTHTv3p1hw4Zx8OBBXnvtNex2O2fPnmXixImcPXuWAwcOEBMTw4wZMzh9+jTPPPMMeXl5NG7cmClTpvDJJ5+wcOFCXFxcuPfee0lKSsJsLv3rwoAA31LvK6WjOTeeemA89cB46oHx1IPSUxC/hZo1a+YMyR9++CGPPPIIO3fu5P333+fChQt06dIFgHnz5vHggw8yZMgQDh8+zIQJE0hPT+f48eNYLBZq1KhxzfEHDhzI+vXriY+Px2QyAdCkSRNsNhs//fQTrq6u5OfnExoaSteuXXnvvffw9/fnjTfeYM2aNdddMjJt2jRmzZpFgwYNeOWVVwA4dOgQGzZs4L333sNkMjF8+HD+93//l0OHDhETE0Pjxo1Zt24dFouFKVOmEBoaSnx8PK6urlitVqZNm4avry+dO3fm1KlTrF+/nuHDh9OjRw/Wrl2L1WqlatWqpZ7rvDz9c83bKSDAV3NuMPXAeOqB8dQD46kHxTObTVd80tt/UxAvZw6Hw/n1H//4RwACAwM5efIkhw4d4v7778dsNuPj40OjRo0AOHjwINu3b2fjxo0AnD17FoAaNWpcN4QXp1+/fqxduxY3Nzf69u3L6dOnyc3N5fnnnwegoKCAdu3aXXf/EydO0KBBAwDCwsI4evQoBw8eJCcnh+HDhwPwyy+/cPToUWrVqsXcuXPx8PDg/Pnz+Phc/cNWt25dqlWrBoC/vz8XL15kwoQJzJ8/n/T0dIKDgwkPDy/xeYqIiIhUZAri5cDd3Z28vDwA9u/ff93nNWjQgKVLl2K32ykoKODQoUMABAcH06tXL3r27MmpU6dYtWoVQKmXanTv3p3hw4djMplITU3Fy8uLwMBA5s6di6+vL5s3b8bLy+u6+wcEBJCZmUlISAj79u2jWrVqBAcH07BhQxYtWoTJZGLJkiU0atSI0aNHM3PmTEJCQpg9ezY//fQTACaTyfmi5Ler9b+XkZHBmDFj8Pf3Z9KkSXz66af06dOnVOcrIiIiUhEpiJeDhx9+mPT0dAYPHkzTpk3x9va+5vN+WyLSr18/atWqhb+/PwAjR44kNjaWlStXYrVaefbZZ8tUj7e3N02aNKGoqMh5hTo2NpbIyEgcDgfe3t4kJSVdd/8ZM2YQExODt7c33t7eVKtWjSZNmvDQQw8xePBgCgsLadasGbVr16ZXr14888wz+Pv7X7HuvWXLlowbN46EhIRrHqNZs2Y8+eSTVK9eHW9vbx555JESnePiiV2cXxfYikq0r4iIiMidwOT4/VoKkQri1Ckrdrt+dI2iNYHGUw+Mpx4YTz0wnnpQPK0RrwQ2b97MkiVLrnp82LBhdO7cuVRj5uTkEBMTc9XjDzzwAM8991ypxhQRERGRm6cr4lIh6Yq4sXQFxHjqgfHUA+OpB8ZTD4p3oyviuqGPiIiIiIgBFMRFRERERAygIC4iIiIiYgAFcRERERERAyiIi4iIiIgYQB9fKBXS7/8FcoGtiHNnLxpYjYiIiEjJ6Yp4JbZjxw4eeughIiIiGDp0KIMGDWLDhg0cOHCAt95667r7zZkzh/T09Kse//TTTzlx4gTZ2dkMGDCgVDUlJiaSk5NTqn1/b8SUT+j54t/p+eLf8XDX60kRERGpeBTEK7kHH3yQtLQ0li1bxuLFi1m0aBEAzz77bInHWrp0KVartUz1xMbGcs8995RpDBEREZHKQJcS7yLe3t4MHDiQyZMnExgYSHJyMp06daJ58+YcPXqU++67j8TERODXu3l+9NFHnDlzhrFjx2I2mzlw4AAxMTHMmDGD06dP88wzz5CXl0fjxo2ZMmUKx48fJy4uDpvNhru7OwkJCVy+fJlRo0ZRvXp12rdvz9atW4mPj8fb25v4+HhsNhtnzpxh9OjRhIeHGzxDIiIiIrePgvhdxt/fn/z8fAIDAwE4ceIEY8eOpX79+owdO5ZNmzYBULt2bRITE9mxYweLFi1i4cKFhIaGEh8fj6urK1arlWnTpuHr60vnzp05deoU06dPJyIigg4dOvCf//yHmTNnEhUVRV5eHqtXr8bNzY2tW7cCkJWVxZNPPknbtm3ZvXs3c+bMKVMQDwjwLfvkSIlozo2nHhhPPTCeemA89aD0FMTvMjk5OfTq1YsffvgBgKCgIOrXrw9Ay5Yt+fHHHwFo2rQpADVr1qSgoOCqcerWrUu1atWAX8P9xYsXOXjwIPPnz2fRokU4HA5cXV0BqFOnDm5ublfsHxAQQEpKCu+//z4mk4mioqIynZdur3t76ZbGxlMPjKceGE89MJ56UDzd4l6crFYrq1atws/Pz/nYiRMnyMvLA2D37t00bNgQAJPJdNX+JpMJh8Nx3e3BwcFER0eTlpbGq6++yl/+8hcAzOarf8zefPNNevfuzYwZM2jbtq1zXBEREZG7ha6IV3Lbt28nIiICs9nM5cuXGTNmDNWqVWPHjh0AuLm5kZCQwPHjx2nevDkdO3bk22+/veZYLVu2ZNy4cSQkJFxze0xMjHPdd0FBAbGxsdetq2vXriQmJjJ//nyCgoLIz88v+8mKiIiIVCAmhy5F3tXatWvHtm3bjC6jTPQ54ref3oo0nnpgPPXAeOqB8dSD4t1oaYquiEuFdOqUFbtdryFFRESk4tIa8btcRb8aLiIiIlJRKYiLiIiIiBhAQVxERERExAAK4iIiIiIiBlAQFxERERExgIK4iIiIiIgBFMRFRERERAygzxGXCum3D8fXzXxERESkotIVcamQRkz5hJ4v/h0Pd72WFBERkYpJQfwOtnXrVjIyMq657ezZswwcOJCnnnqqRGPabDZWrVp108+fOXMmFoulRMcAyMjI4NKlS+zYsYOoqKgS7y8iIiJS2SmI38Hat2/PwIEDr7nt4MGD1KpVi9TU1BKNmZeXV6IgXlrz58/Hbrff8uOIiIiIVFR6X/8OZrFY+Pe//01OTg6BgYEcO3aMP/3pT8TGxpKQkEBubi6zZ8+ma9euvPbaa9jtds6ePcvEiRMJCwujS5cuhIWF8eOPP+Lv78+cOXOYN28ehw4d4q233uLZZ5+95nE//vhjUlJS8PPz49KlSwQHBwMwa9Ysdu7cicPhYPjw4XTr1o0vvviCt956C4CCggKmT5/Orl27yMvLIyoqiieeeIIjR47wt7/9jdOnT/PnP/+ZMWPGsHz5ctauXYvZbCYsLIyYmJhSz1NAgG+p95XS07wbTz0wnnpgPPXAeOpB6SmIVwCHDx9m8eLFeHp6Eh4ezrPPPsvLL7/MihUreO6559iwYQMxMTE0btyYdevWYbFYCAsL49ixY7z77rsEBQUxaNAg9u3bx8iRIzl48OB1QzjAjBkzWLVqFdWrVycyMhKAf/3rX2RnZ7NixQpsNhsDBgygXbt2/PDDD8yYMYPatWszb948PvroI0aNGkVKSgrJycl89dVX2Gw25s6dy+XLl3nkkUcYM2YMFouFuLg4WrRowXvvvUdRUREuLqX7cczLO1eq/aT0AgJ8Ne8GUw+Mpx4YTz0wnnpQPLPZ5PyAiWtREK8A6tWrh4/Pr00MCAjAZrNdsb1WrVrMnTsXDw8Pzp8/73xujRo1CAoKAiAoKOiq/a7l5MmT+Pj4UKNGDQBatmwJ/LoUZv/+/URERABQVFRETk4OtWvXJjExES8vL06cOEFYWNhVY9533324ubkBOMP2tGnTSE1NZebMmbRo0QKHw1HieRERERGpyBTEKwCTyVTs9sTERGbOnElISAizZ8/mp59+uu5+ZrO52LXb1atX59y5c5w+fRo/Pz/27dtHYGAgwcHBtG3bloSEBOx2O3PnzqVOnToMHz6cTZs24ePjQ0xMjDNQm0wm53GuVcfKlSt59dVXcXd3Z8SIEezZs4c2bdrc9JyIiIiIVHQK4pVAr169eOaZZ/D39ycwMJD8/PzrPtff359Lly4xY8YMXnrppau2u7i4MG3aNEaMGEG1atWcV7A7duzIF198wZAhQ7hw4QLh4eH4+PjQu3dvBgwYQNWqValZsya5ubkAtG7dmsjISEaPHn3NOho3bky/fv2oUaMGtWvXpnnz5uUwEyIiIiIVh8mhNQFSgemGPsbQmkDjqQfGUw+Mpx4YTz0ontaIyzXt3buXGTNmXPV4t27dGDJkiAEVlcypU1bsdr2GFBERkYpLQfwu1axZM9LS0owuQ0REROSupRv6iIiIiIgYQEFcRERERMQACuIiIiIiIgZQEBcRERERMYCCuIiIiIiIARTEpULy9/fBt6qn0WWIiIiIlJqCuFRII6Z8goe7Pn1TREREKi4lGSm1Y8eOMWPGDH7++Wc8PDzw8PDgpZde4qOPPmL9+vXUqlWLy5cv4+HhQXR0NH/84x+xWCzMnj2bunXrAlBYWMgTTzxB9+7dDT4bERERkdtLQVxK5eLFi4waNYqEhARatmwJ/Hq3zsmTJ9OmTRuGDx/O4MGDAcjMzGT06NH8/e9/B+DRRx8lOjoagDNnztCrVy+6deuGyWQy5mREREREDKClKVIq//jHP3jwwQedIRx+vVvn0qVLr3puSEgITZs25csvv7xq27lz5/Dw8FAIFxERkbuOrohLqWRnZ1OvXj3n96NGjcJqtZKbm0vr1q2pWbPmFc/39/cnPz8fgPXr1/P1119jMpnw9PQkKSmp1HUEBPiWel8pG8298dQD46kHxlMPjKcelJ6CuJRKYGAg33zzjfP7lJQUAAYMGMDly5even5OTg5dunTh6NGjVyxNKau8vHPlMo6UTECAr+beYOqB8dQD46kHxlMPimc2m/D397n+9ttYi1QinTp14j//+Q9fffWV87EjR47w888/X7XM5ODBgxw6dIgWLVrc7jJFRERE7li6Ii6l4u3tTUpKCrNmzWLmzJkUFRXh4uJCQkICe/fuZcmSJWzYsAGz2YyLiwuzZ8/GxUU/biIiIiK/MTkcDofRRYiURoGtiHNnLxpdxl1Jb0UaTz0wnnpgPPXAeOpB8W60NEWXKKVCOnXKit2u15AiIiJScWmNuIiIiIiIARTERUREREQMoCAuIiIiImIABXEREREREQMoiIuIiIiIGEBBXERERETEAAriIiIiIiIGUBCXCsnf3wffqp5GlyEiIiJSagrilcCOHTuIioq64rGZM2disVjKPHZOTg5btmwBIDExkZycHM6cOcO6desAWLBgAXv37i3RmHPmzOEvf/kLERERDB48mGeffRar1VqiMUZM+QQPd92PSkRERCouBXEp1vbt29m9ezcAsbGx3HPPPXz//ffOcB4ZGUmzZs1KPO7w4cNJS0sjPT2d4OBgMjIyyrVuERERkTudLilWcrNmzWLnzp04HA6GDx9Ot27diIiIoEGDBvz44484HA6Sk5Px8/Nj0qRJ/Pzzz+Tn59O+fXvGjBnDggULKCgooGXLlixZsoT4+HjmzZvHd999R0ZGBnv27KF79+7UrVuXCRMm4OLiQpUqVUhKSqJ27do3VeMvv/zCH//4x1s8EyIiIiJ3FgXxSmL79u1EREQ4vz927BiRkZFkZ2ezYsUKbDYbAwYMoF27dgCEhYUxefJkli9fzvz58xk+fDgtWrSgf//+2Gw22rdvz/PPP09kZCRZWVl06tSJJUuWADBy5EhWrFjBwIED2bNnDwCff/45TZs2Zfz48ezatYtffvml2CC+ZMkSNmzYwJkzZ7hw4QLPPPNMqc47IMC3VPtJ2WnujaceGE89MJ56YDz1oPQUxCuJBx98kOTkZOf3M2fO5Pz58+zfv98Z0IuKisjJyXE+H34N5Fu2bKF69ers27eP7du34+PjQ2FhYYmO369fPxYuXMjf/vY3fH19r1qz/t+GDx/O4MGDAVi1ahUxMTHOoF8SeXnnSryPlF1AgK/m3mDqgfHUA+OpB8ZTD4pnNpvw9/e5/vbbWIvcZu7u7rRt25a0tDTeffddunXrRp06dQD45ptvANi9ezcNGzbEYrHg6+vLrFmzeOqppygoKMDhcGA2m7Hb7VeMe63HNm/eTKtWrXj33Xfp2rUrixYtuuk677nnHi5dulTGsxURERGpWHRFvBLz9vbGy8uLIUOGcOHCBcLDw/Hx+fVV2Zo1a1iyZAmenp4kJSVx8uRJXnjhBb788ks8PT2pX78+ubm5NGrUiJSUFJo2beoct169ehw8ePCKK9j3338/L730EnPmzMFsNjNhwoRia/ttaUqVKlUoKCjg5ZdfviVzICIiInKnMjkcDofRRcjtFRERQXx8PCEhIUaXUiYFtiLOnb1odBl3Jb0VaTz1wHjqgfHUA+OpB8W70dIUXRGXW6KwsJARI0Zc9XiDBg2YPHlymcc/dcqK3a7XkCIiIlJxKYjfhdLS0m75Mdzc3G7LcUREREQqKv1jTRERERERAyiIi4iIiIgYQEFcRERERMQACuIiIiIiIgZQEBcRERERMYCCuIiIiIiIARTEpULy9/fBt6qn0WWIiIiIlJqC+C2yc+dOvvvuO6PLuCUyMzOJiIgAICoqisLCQnJyctiyZcttq2HElE/wcNfH4IuIiEjFpSB+i6xevZrc3Fyjy7jlkpOTcXNzY/v27ezevdvockREREQqjEp/SdFisbB582asViv5+fmMHj2aGjVqkJycTJUqVahbty6TJ09m3bp1rF69GrvdznPPPUd2djbp6enY7XY6derEmDFj2LhxI0uWLMFsNtOqVSuio6OZM2cO2dnZnDp1ipycHCZMmECNGjX497//zf79+2nYsCFbtmzhk08+oaioCF9fX+bMmYPdbmfcuHHk5uYSFBTEzp07+eyzz/j++++ZMmUKANWrV2fq1Kn4+vpe89yOHz9OXFwcNpsNd3d3EhISOH36NDExMaxcuZKNGzeydetWXnrpJcaOHUtAQAAnTpygffv2REVFXXP/y5cv8+KLLxIYGMixY8f405/+xKuvvkpubi7R0dE4HA4CAgKcNXTs2JH169ezYMECCgoKaNmyJUuWLCE+Pp6QkBDS09M5efIkffr0YdSoUVSvXp327dvTvn37mz5PERERkcqo0gdxgAsXLvDOO+9w+vRp+vfvj9lsZuXKlfj7+/PGG2+wZs0aXFxcqFq1KikpKZw6dYpXXnmFDz74ADc3N1577TVycnKYM2cOq1evxtPTk5deeolt27YBv97OfdGiRWzbto3U1FQWL17Mww8/TPfu3QkMDOTMmTPOAD9ixAj27dvHN998Q506dZg9ezaZmZk8+uijAMTFxTF16lQaNmzIqlWrWLRoEVFRUdc8r+nTpxMREUGHDh34z3/+w8yZM5k1axb9+vVj/PjxZGdns3TpUs6cOcNPP/3E4sWL8fX1ZciQIezfv5+FCxdetX9UVBSHDx9m8eLFeHp6Eh4eTl5eHu+88w6PPvooAwYMYMOGDaSnpzvrqFKlCpGRkWRlZdGpUyeWLFlyzXrz8vJYvXo1bm5uDBgw4KbPszgBAQrvRtHcG089MJ56YDz1wHjqQendFUH8gQcewGw2U7NmTTw9PTly5AjPP/88AAUFBbRr14569erRoEEDAI4dO8Z9992Hh4cHAC+//DJ79+7l9OnTREZGAnD+/HmOHTsGQGhoKACBgYEUFhZecWyz2YyrqysvvPACXl5e/PzzzxQVFZGZmUn79u0BCAkJwc/PD/h1/fWrr74KwKVLl5w1XcvBgweZP38+ixYtwuFw4OrqCsCgQYN4++23eeaZZ/Dx8eHMmTM0adKE6tWrA9CsWTN+/PHH6+5fr149fHx8AAgICMBms/HDDz/Qu3dvAMLCwq4I4sVxOBzOr+vUqYObm1uJz7M4eXnnSrWflE1AgK/m3mDqgfHUA+OpB8ZTD4pnNpvw9/e57va7Iojv378fgJMnT2Kz2ahXrx5z587F19eXzZs34+XlxfHjxzGbf10yX69ePbKysigsLMTNzY3nnnuOmJgYgoKCSE1NxdXVFYvFQmhoKJs2bcJkMl11TJPJhMPh4LvvvmPTpk2sWrWKixcv0rdvXxwOB40aNWLPnj2Eh4dz9OhR8vPzAWjQoAHTp0/nnnvu4csvvyQvL++65xUcHMxTTz1FWFgYmZmZ7Ny5E4CkpCRGjBiBxWIhPDwck8lEZmYmFy9exM3Njb179/LYY49dd/9rnU9wcDB79uyhSZMm7Nu376rtZrMZu90O/PoOQV5eHiEhIXz77bfUrl3b+ZzflOQ8RURERCqjuyKInzx5kieeeIJz587xyiuvYDabiYyMxOFw4O3tTVJSEsePH3c+38/Pj6effpqhQ4diMpn485//zL333svw4cOJiIjg8uXL3HvvvXTr1u26x2zevDkzZ87k9ddfx9PTk759++Lm5kZAQAC5ubnO5SOPP/4499xzD+7u7gDEx8cTExPD5cuXAUhMTLzuMWJiYoiPj8dms1FQUEBsbCybN2/m8OHDxMXF0aJFC6Kjo5k+fTqurq6MHTuWkydP0rVrV5o0aXLN/a9n7NixREVFsWHDBurUqXPV9kaNGpGSkkLTpk0ZNmwYkydPJigoiFq1al1zvJKcp4iIiEhlZHL8fu1AJWSxWMjKyiI6OtroUq6we/duLly4wP/+7/9y+PBh/va3v7Fp06Zbcqzs7GxeeOEFVq5ceUvGN0qBrYhzZy8aXcZdSW9FGk89MJ56YDz1wHjqQfG0NOUOVbduXV544QXeeustioqKmDRp0jWfV1hYyIgRI656vEGDBkyePPlWl3nHOnXKit1eqV9DioiISCVX6a+IS+WkIG4sXQExnnpgPPXAeOqB8dSD4t3oirhu6CMiIiIiYgAFcRERERERAyiIi4iIiIgYQEFcRERERMQACuIiIiIiIgZQEBcRERERMYCCuFRI/v4++Fb1NLoMERERkVLTDX3KwYIFC/j8888xm82YTCaioqJwdXXl7NmzPPDAA9fdb9myZQwdOrRcaujYsSNBQUGYzWZsNhtNmzZl/PjxuLu7l8vYGzduLNFYFouFatWq0alTpzIf/1pGTPmExRO7oE8uFRERkYpKQbyMDh06xJYtW0hPT8dkMnHgwAFiYmLo3LkzNWvWLDaIp6SklFsQB0hNTXWG5ZSUFJKTkxk/fny5jV8Sffv2NeS4IiIiIhWFgngZ+fn5kZOTw/vvv0/79u0JDQ0lJSWFiIgIXF1dadq0KTk5OSxfvty5z5tvvklGRga//PIL8fHxNGvWjKysLKKjo7HZbHTr1o0tW7awfPly1q5di9lsJiwsjJiYmJuu68knn6R79+6MHz+eL774guTkZKpUqULdunWZPHkyUVFRDBs2jDZt2rB3715SUlKYPXs2r7zyCkeOHMFut/P888/Ttm1b55jZ2dnExsZSVFSEyWRi4sSJNGnShE6dOtG8eXOOHj3KfffdR2JiIm+//TY1a9YkODiYhQsX4urqSnZ2Nt27d2fUqFEcOXKE8ePH4+Liwr333stPP/1EWlpaufZGRERE5E6mIF5Gfn5+pKSksGzZMt5++208PDyIioqiT58+1KxZk2bNmvH555+zYMECPD09mTRpEp999hmjRo1i2bJlxMfHY7FYrjm2xWIhLi6OFi1a8N5771FUVISLy821zMPDA5vNhsPhIC4ujvfeew9/f3/eeOMN1qxZQ//+/VmzZg1t2rRhzZo1DBgwgFWrVlGjRg2mTp1Kfn4+Q4cO5cMPP3SOmZSUREREBOHh4Rw4cICXX34Zi8XCiRMnGDt2LPXr12fs2LFs2rTpilpycnL44IMPKCws5OGHH2bUqFEkJSUxcuRIOnTowMqVK/npp59KNf8BAb6l2k/KTnNvPPXAeOqB8dQD46kHpacgXkZHjhzBx8eHadOmAbBv3z4iIyPp0aMHNWvWBMDf35+YmBi8vb3JysqiRYsW1x3P4XA4v542bRqpqanMnDmTFi1aXLHtRqxWK97e3pw+fZrc3Fyef/55AAoKCmjXrh39+vVjxowZnDlzhl27djFx4kQSEhL48ssv2bt3LwBFRUXk5+c7x8zMzHQutQkNDeXnn38GICgoiPr16wPQsmVLfvzxxytqadSoES4uLri4uODh4eEcq2XLlgC0atWKdevW3fS5/V5enlaJGyEgwFdzbzD1wHjqgfHUA+OpB8Uzm034+/tcd7uCeBl9//33pKenM2/ePNzd3WnQoAG+vr5Ur14du93OuXPnmD17Nv/85z+BX5eM/Baof/uvu7s7eXl5AOzfv9859sqVK3n11Vdxd3dnxIgR7NmzhzZt2txUXQsXLqRbt27UqFGDwMBA5s6di6+vL5s3b8bLywuz2UzXrl2Jj48nPDycKlWqEBwcTGBgICNHjqSgoICUlBSqVavmHDMkJIRdu3bRqVMnDhw44HyhceLECfLy8ggICGD37t307t2bb7/91rmfyWS6qr5GjRqxZ88eOnTowNdff12CGRcRERGpHBTEy6hLly5kZmbSv39/vLy8cDgcjBs3DhcXF5KSkggJCSEsLIw+ffrg5eVF1apVyc3NBX4NttHR0UyaNIn09HQGDx5M06ZN8fb2BqBx48b069ePGjVqULt2bZo3b15sLU899RRmsxm73U5oaCjjxo3DbDYTGxtLZGQkDocDb29vkpKSAHjssccIDw/n448/BmDQoEFMnDiRoUOHYrVaGTJkCGbz//+Ey3HjxhEXF0dqaipFRUUkJiYC4ObmRkJCAsePH6d58+Z07NjxiiB+LdHR0bz88sukpqbi6+t700tuRERERCoLk6NcCaVKAAAWbklEQVQk6x1ErqFdu3Zs27atRPt88MEHNG/enPr167Nq1Sp2797tXN5zM377+EK9HWYMvRVpPPXAeOqB8dQD46kHxdPSlEpk8+bNLFmy5KrHhw0bRufOnW9/QWUQFBREVFQUnp6emM1mpk6dWqL9F0/sQoGt6BZVJyIiInLr6Yq4VEinTlmx2/WjaxRdATGeemA89cB46oHx1IPi3eiKuG5xLyIiIiJiAAVxEREREREDKIiLiIiIiBhAQVxERERExAAK4iIiIiIiBlAQFxERERExgIK4VEg+Ph5GlyAiIiJSJgriUiG5u+teVCIiIlKxKYjLTcvOzmbAgAHFPmfZsmUAbN26lYyMjNtRloiIiEiFpCAu5SolJQWA9u3bM3DgQIOrEREREblz6f39SspisbB582asViv5+fmMHj0aHx8f3njjDdzd3alevTpTp07lwIEDzJs3D7PZTF5eHgMHDuTxxx8nIiKC+Ph4QkJCSE9P5+TJk/Tp08c5/kcffcTy5cud37/55ptkZGTwyy+/EB8fT7NmzcjKyiI6OprU1FQ+/PBDXFxcaN26NS+99BJz5swhOzubU6dOkZOTw4QJE3j44YeNmCoRERERQyiIV2IXLlzgnXfe4fTp0/Tv3x+TyUR6ejq1a9fm3XffJSUlhUceeYQTJ06wdu1a7HY7PXv2pGvXrjcc+/DhwyxYsABPT08mTZrEZ599xqhRo1i2bBnx8fFYLBYAvv/+ezZu3MiKFStwcXFhzJgx/OMf/wDAzc2NRYsWsW3bNlJTU0scxAMCfEs+KVJuNP/GUw+Mpx4YTz0wnnpQegrildgDDzyA2WymZs2aeHl5UVRURO3atZ3bXn/9dR555BFatmyJm5sbAPfddx9Hjx69YhyHw3HV2P7+/sTExODt7U1WVhYtWrS4Zg1ZWVk0b94cV1dXAFq3bs0PP/wAQGhoKACBgYEUFhaW+Pzy8s6VeB8pHwEBvpp/g6kHxlMPjKceGE89KJ7ZbMLf3+f6229jLXKb7d+/H4CTJ09y8eJFLl26RG5uLgBffPEFf/jDHwA4cOAAly9f5uLFixw6dIj69evj5uZGXl4eAN9+++0V4547d47Zs2eTnJzMlClTcHd3d4b1/w7twcHB7N27l6KiIhwOBzt37qRBgwYAmEymW3buIiIiInc6XRGvxE6ePMkTTzzBuXPniI+Pdy4NMZlMVKtWjWnTpvHDDz9QVFTE008/zZkzZxg1ahR+fn4MGzaMyZMnExQURK1ata4Y18fHh7CwMPr06YOXlxdVq1Z1BvyQkBCio6P5n//5HwAaN25Mt27dGDx4MHa7nVatWhEeHs5333132+dDRERE5E5iclxr3YFUeBaLxfmPJYuzY8cOVqxYQXJy8m2qrHzYbEWcPXvR6DLuWnor0njqgfHUA+OpB8ZTD4qnpSlSKVmtBUaXICIiIlImWppSSfXt2/emnte2bVvatm17i6sRERERkf+mK+IiIiIiIgZQEBcRERERMYCCuIiIiIiIARTERUREREQMoCAuIiIiImIABXEREREREQMoiEuF5OPjYXQJIiIiImWiIH4X27FjB40bN2bDhg1XPN6zZ0/Gjx9f5vEjIiLIzMws8zjX4u6uj8AXERGRik1B/C4XHBzM+vXrnd9///33XLyoW8eLiIiI3Gq6rHiXa9KkCYcPH+bs2bNUrVqVDz74gJ49e3L8+HE2btzIkiVLMJvNtGrViujoaH7++Wfi4+Ox2WycOXOG0aNHEx4eTnJyMtu3b8dut9OjRw+GDx/uPMa5c+eIjY0lPz8fgIkTJ9K4cWPGjx/P0aNHsdlsjBgxgu7duxs0CyIiIiK3n4K40LlzZz799FP69u3L3r17efrppzlw4ABz5sxh9erVeHp68tJLL7Ft2zZMJhNPPvkkbdu2Zffu3cyZM4fw8HDWrl3LsmXLqF27NhaL5Yrx582bx4MPPsiQIUM4fPgwEyZMYOHChezYsYPVq1cDsG3bthLXHRDgWy7nL6Wj+TeeemA89cB46oHx1IPSUxAXevbsSXx8PHXr1qV169YAXL58mdOnTxMZGQnA+fPnOXbsGK1atSIlJYX3338fk8lEUVERAK+//jqvv/46J0+e5OGHH75i/IMHD7J9+3Y2btwIwNmzZ/Hx8SEuLo64uDisViu9evUqcd15eefKctpSBgEBvpp/g6kHxlMPjKceGE89KJ7ZbMLf3+e62xXEhbp163LhwgXS0tJ44YUXOHbsGCaTiaCgIFJTU3F1dcVisRAaGsqbb75J//796dChA6tXr2bNmjUUFhby0Ucf8frrr+NwOOjRowc9evRwjh8cHEyvXr3o2bMnp06dYtWqVeTm5rJ//37efvttbDYbHTp0oHfv3ri46EdSRERE7g5KPQJA9+7d+fvf/06DBg04duwYfn5+9OjRg4iICC5fvsy9995Lt27d6Nq1K4mJicyfP5+goCDy8/Nxc3OjWrVq9O7dm2rVqtGuXTvuuece59gjR44kNjaWlStXYrVaefbZZwkICCAvL4+//vWveHl58dRTTymEi4iIyF3F5HA4HEYXIVJSNlsRZ8/q012MorcijaceGE89MJ56YDz1oHg3Wpqijy+UCslqLTC6BBEREZEyURAXERERETGAgriIiIiIiAEUxEVEREREDKAgLiIiIiJiAAVxEREREREDKIiLiIiIiBhAQVxERERExAAK4lIh+fh4GF2CiIiISJkoiFdCO3bs4KGHHiIiIoKIiAgGDBhAWlpauYzdrl27YrdnZGRw6dIlDhw4wFtvvVUux7wWd3eXWza2iIiIyO2gNFNJPfjggyQnJwNQWFhI165d6d27N1WrVr2lx50/fz5//etfCQ0NJTQ09JYeS0RERKQiUxC/C1itVsxmMwcPHmTWrFlUqVIFd3d3EhISsNvtjB07loCAAE6cOEH79u2Jiopi/PjxdO/enfbt27N161Y2bNjAa6+95hzziy++cF7xLigoYPr06ezatYu8vDyioqJ44oknWLFiBcnJyXzwwQe8++67uLm58Yc//IHJkyezbt06/vWvf1FQUMDRo0d5+umn6du3r1FTJCIiInLbKYhXUtu3byciIgKTyYSrqytxcXFMnTqVxMREQkND2bRpE6+99hrjxo3jp59+YvHixfj6+jJkyBD2799/w/F/+OEHZsyYQe3atZk3bx4fffQRo0aNIiUlheTkZL766isA8vPzmTNnDmvWrMHHx4epU6eSkZGBl5cXVquVxYsXc/jwYUaOHFniIB4Q4FuquZHyofk3nnpgPPXAeOqB8dSD0lMQr6R+vzTlN7Gxsc7lIg888ACzZs0CoEmTJlSvXh2AZs2a8eOPP16xn8PhuGr82rVrk5iYiJeXFydOnCAsLOyadRw7doyGDRvi4+PjPO5nn31G8+bNadKkCQBBQUEUFhaW+Bzz8s6VeB8pHwEBvpp/g6kHxlMPjKceGE89KJ7ZbMLf3+f6229jLWKwWrVq8d133wGwc+dO/vCHPwCQmZnJxYsXuXz5Mnv37qVhw4a4ubmRl5cHwLfffnvVWBMnTmTq1Km89tpr1KpVyxnWTSYTdrvd+bw6deqQmZnJhQsXgF+XtDRo0MD5XBEREZG7la6I30WmTJlCQkICDoeDKlWqMHXqVABcXV0ZO3YsJ0+epGvXrjRp0oT+/fvz8ssvs27dOmdg/73evXszYMAAqlatSs2aNcnNzQWgdevWREZGMnr0aAD8/PwYM2YMw4YNw2w2U69ePaKjo/nwww9v23mLiIiI3IlMjmutO5C7RnZ2Ni+88AIrV640upQS01thxtFbkcZTD4ynHhhPPTCeelA8LU2RSslmKzK6BBEREZEyURC/y9WpU6dCXg23WguMLkFERESkTBTERUREREQMoCAuIiIiImIABXEREREREQMoiIuIiIiIGEBBXERERETEAAriIiIiIiIGUBCXCsnHx8PoEkRERETKREFcKiR3dxejSxAREREpE6WZcrRgwQI+//xzzGYzJpOJqKgoXF1dOXv2LA888MB191u2bBlDhw4tlxo6duxIUFAQZrMZm81G06ZNGT9+PO7u7uUy9saNG8tlrN+Liopi0KBBtG3btlzHFREREbmTKYiXk0OHDrFlyxbS09MxmUwcOHCAmJgYOnfuTM2aNYsN4ikpKeUWxAFSU1OdYTklJYXk5GTGjx9fbuOLiIiISNkpiJcTPz8/cnJyeP/992nfvj2hoaGkpKQQERGBq6srTZs2JScnh+XLlzv3efPNN8nIyOCXX34hPj6eZs2akZWVRXR0NDabjW7durFlyxaWL1/O2rVrMZvNhIWFERMTc9N1Pfnkk3Tv3p3x48fzxRdfkJycTJUqVahbty6TJ08mKiqKYcOG0aZNG/bu3UtKSgqzZ8/mlVde4ciRI9jtdp5//vkrrlZnZ2cTGxtLUVERJpOJiRMn0qRJEzp16kTz5s05evQo9913H4mJiZw/f57Y2Fjy8/MBmDhxIo0bN2b58uWsWrWKgIAATp06VX6NEBEREakgFMTLiZ+fHykpKSxbtoy3334bDw8PoqKi6NOnDzVr1qRZs2Z8/vnnLFiwAE9PTyZNmsRnn33GqFGjWLZsGfHx8VgslmuObbFYiIuLo0WLFrz33nsUFRXh4nJzrfPw8MBms+FwOIiLi+O9997D39+fN954gzVr1tC/f3/WrFlDmzZtWLNmDQMGDGDVqlXUqFGDqVOnkp+fz9ChQ/nwww+dYyYlJREREUF4eDgHDhzg5ZdfxmKxcOLECcaOHUv9+vUZO3YsmzZt4uuvv+bBBx9kyJAhHD58mAkTJrBgwQKWLl3KunXrMJlM9O3bt1RzHhDgW6r9pHxo/o2nHhhPPTCeemA89aD0FMTLyZEjR/Dx8WHatGkA7Nu3j8jISHr06EHNmjUB8Pf3JyYmBm9vb7KysmjRosV1x3M4HM6vp02bRmpqKjNnzqRFixZXbLsRq9WKt7c3p0+fJjc3l+effx6AgoIC2rVrR79+/ZgxYwZnzpxh165dTJw4kYSEBL788kv27t0LQFFRkfOKNkBmZqZzqU1oaCg///wzAEFBQdSvXx+Ali1b8uOPP3Lw4EG2b9/Oxo0bATh79ixZWVk0bNgQNzc3AJo1a3bT5/N7eXnnSrWflF1AgK/m32DqgfHUA+OpB8ZTD4pnNpvw9/e57nYF8XLy/fffk56ezrx583B3d6dBgwb4+vpSvXp17HY7586dY/bs2fzzn/8Efl0y8lug/u2/7u7u5OXlAbB//37n2CtXruTVV1/F3d2dESNGsGfPHtq0aXNTdS1cuJBu3bpRo0YNAgMDmTt3Lr6+vmzevBkvLy/MZjNdu3YlPj6e8PBwqlSpQnBwMIGBgYwcOZKCggJSUlKoVq2ac8yQkBB27dpFp06dOHDggPOFxokTJ8jLyyMgIIDdu3fTu3dvTp8+Ta9evejZsyenTp1i1apV1K1bl0OHDlFQUICrqysHDhygV69eZe6BiIiISEWiIF5OunTpQmZmJv3798fLywuHw8G4ceNwcXEhKSmJkJAQwsLC6NOnD15eXlStWpXc3Fzg12AbHR3NpEmTSE9PZ/DgwTRt2hRvb28AGjduTL9+/ahRowa1a9emefPmxdby1FNPYTabsdvthIaGMm7cOMxmM7GxsURGRuJwOPD29iYpKQmAxx57jPDwcD7++GMABg0axMSJExk6dChWq5UhQ4ZgNv//T7ocN24ccXFxpKamUlRURGJiIgBubm4kJCRw/PhxmjdvTseOHQkLCyM2NpaVK1ditVp59tln8fPzY+zYsQwaNAg/Pz88PT3LvR8iIiIidzqToyTrHESK0a5dO7Zt23ZbjmWzFXH27MXbciy5mt6KNJ56YDz1wHjqgfHUg+JpaUoltHnzZpYsWXLV48OGDaNz5863vyADWK0FRpcgIiIiUiYK4hVQp06d6NSpk9FlXOV2XQ0XERERqQwUxKVCMptNRpdw11MPjKceGE89MJ56YDz14PpuNDdaIy4iIiIiYgDzjZ8iIiIiIiLlTUFcRERERMQACuIiIiIiIgZQEBcRERERMYCCuIiIiIiIARTERUREREQMoCAuIiIiImIABXEREREREQMoiIuIiIiIGEBBXO5IdrudSZMmMXDgQCIiIjhy5MgV27ds2cJjjz3GwIEDWblypUFVVm436gHAxYsXGTRoEJmZmQZUWPndqAfr16+nf//+DBo0iEmTJmG32w2qtPK6UQ8+/vhjHnvsMfr168eqVasMqrJyu5m/RQBxcXHMnDnzNld3d7hRD9555x169OhBREQEERERZGVlGVRpxaMgLnekTZs2UVhYSEZGBi+++CKvvfaac9ulS5eYNm0aqamppKWlkZGRQV5enoHVVk7F9QBg3759PP744xw7dsygCiu/4npQUFDAG2+8wdKlS1mxYgVWq5V//OMfBlZbORXXg8uXLzNr1iyWLFlCRkYGixYt4vTp0wZWWznd6G8RwIoVKzh48KAB1d0dbtSD/fv3M336dNLS0khLSyM4ONigSiseBXG5I3355Zc8/PDDALRo0YJvvvnGuS0zM5N69epRrVo13NzcaNWqFbt27TKq1EqruB4AFBYW8vbbb+sP7i1UXA/c3NxYsWIFnp6eABQVFeHu7m5InZVZcT2oUqUKGzZswNfXlzNnzgDg7e1tSJ2V2Y3+Fu3Zs4evv/6agQMHGlHeXeFGPdi/fz8LFixg8ODBzJ8/34gSKywFcbkjWa1WfHx8nN9XqVKFoqIi5zZfX1/nNm9vb6xW622vsbIrrgcArVq1IigoyIjS7hrF9cBsNlOzZk0A0tLSuHDhAu3atTOkzsrsRr8HLi4ufPLJJ/Tu3ZvWrVvj4uJiRJmVWnE9yM3N5a233mLSpElGlXdXuNHvQY8ePYiPj+fdd9/lyy+/1LtzJaAgLnckHx8fzp8/7/zebrc7/wf339vOnz9/RTCX8lFcD+T2uFEP7HY706dPZ9u2bcyZMweTyWREmZXazfwedOnSha1bt3Lp0iXWrl17u0us9IrrwUcffUR+fj6RkZEsWLCA9evXY7FYjCq10iquBw6HgyeeeAI/Pz/c3Nzo0KED3377rVGlVjgK4nJHCgsLY+vWrQB89dVXNGrUyLktJCSEI0eOcObMGQoLC9m1axctW7Y0qtRKq7geyO1xox5MmjQJm83G3LlznUtUpHwV1wOr1crQoUMpLCzEbDbj6emJ2az/rZa34nowbNgwLBYLaWlpREZG8uijj9K3b1+jSq20bvR78Oijj3L+/HkcDgc7duzg/vvvN6rUCsfkcDgcRhch8t/sdjvx8fEcPHgQh8PB1KlT+fbbb7lw4QIDBw5ky5YtvP322zgcDh577DEef/xxo0uudG7Ug99EREQQHx9PSEiIgdVWTsX14P777+exxx6jdevWzivhw4YNo3PnzgZXXbnc6PcgIyOD999/HxcXFxo3bkxcXBxVqlQxuuxK5Wb/FlksFrKysoiOjjaw2srpRj1Yu3YtaWlpuLm58dBDD/Hcc88ZXXKFoSAuIiIiImIAvYcmIiIiImIABXEREREREQMoiIuIiIiIGEBBXERERETEAAriIiIiIiIGUBAXERERETGAgriIiIiIiAEUxEVEREREDPD/AFcSGtX7JwgZ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475" y="813394"/>
            <a:ext cx="4562459" cy="2960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55600" algn="just" rtl="0">
              <a:spcBef>
                <a:spcPts val="500"/>
              </a:spcBef>
              <a:spcAft>
                <a:spcPts val="0"/>
              </a:spcAft>
              <a:buClr>
                <a:srgbClr val="333333"/>
              </a:buClr>
              <a:buSzPts val="2000"/>
              <a:buFont typeface="Roboto"/>
              <a:buChar char="●"/>
            </a:pPr>
            <a:r>
              <a:rPr lang="en" sz="2000" b="1" dirty="0">
                <a:solidFill>
                  <a:srgbClr val="000000"/>
                </a:solidFill>
                <a:latin typeface="Arial"/>
                <a:ea typeface="Arial"/>
                <a:cs typeface="Arial"/>
                <a:sym typeface="Arial"/>
              </a:rPr>
              <a:t>Context and  Problem statement </a:t>
            </a:r>
          </a:p>
          <a:p>
            <a:pPr marL="457200" lvl="0" indent="-355600" algn="just" rtl="0">
              <a:spcBef>
                <a:spcPts val="500"/>
              </a:spcBef>
              <a:spcAft>
                <a:spcPts val="0"/>
              </a:spcAft>
              <a:buClr>
                <a:srgbClr val="333333"/>
              </a:buClr>
              <a:buSzPts val="2000"/>
              <a:buFont typeface="Roboto"/>
              <a:buChar char="●"/>
            </a:pPr>
            <a:endParaRPr lang="en" sz="2000" b="1" dirty="0">
              <a:solidFill>
                <a:srgbClr val="000000"/>
              </a:solidFill>
              <a:latin typeface="Arial"/>
              <a:ea typeface="Arial"/>
              <a:cs typeface="Arial"/>
              <a:sym typeface="Arial"/>
            </a:endParaRPr>
          </a:p>
          <a:p>
            <a:pPr marL="457200" lvl="0" indent="-355600" algn="just" rtl="0">
              <a:spcBef>
                <a:spcPts val="500"/>
              </a:spcBef>
              <a:spcAft>
                <a:spcPts val="0"/>
              </a:spcAft>
              <a:buClr>
                <a:srgbClr val="333333"/>
              </a:buClr>
              <a:buSzPts val="2000"/>
              <a:buFont typeface="Roboto"/>
              <a:buChar char="●"/>
            </a:pPr>
            <a:r>
              <a:rPr lang="en" sz="2000" b="1" dirty="0">
                <a:solidFill>
                  <a:srgbClr val="000000"/>
                </a:solidFill>
                <a:latin typeface="Arial"/>
                <a:ea typeface="Arial"/>
                <a:cs typeface="Arial"/>
                <a:sym typeface="Arial"/>
              </a:rPr>
              <a:t>Data Wrangling</a:t>
            </a:r>
            <a:endParaRPr sz="2000" b="1" dirty="0">
              <a:solidFill>
                <a:srgbClr val="000000"/>
              </a:solidFill>
              <a:latin typeface="Arial"/>
              <a:ea typeface="Arial"/>
              <a:cs typeface="Arial"/>
              <a:sym typeface="Arial"/>
            </a:endParaRPr>
          </a:p>
          <a:p>
            <a:pPr marL="457200" lvl="0" indent="0" algn="just" rtl="0">
              <a:spcBef>
                <a:spcPts val="500"/>
              </a:spcBef>
              <a:spcAft>
                <a:spcPts val="0"/>
              </a:spcAft>
              <a:buNone/>
            </a:pPr>
            <a:endParaRPr sz="2000" b="1" dirty="0">
              <a:solidFill>
                <a:srgbClr val="000000"/>
              </a:solidFill>
              <a:latin typeface="Arial"/>
              <a:ea typeface="Arial"/>
              <a:cs typeface="Arial"/>
              <a:sym typeface="Arial"/>
            </a:endParaRPr>
          </a:p>
          <a:p>
            <a:pPr marL="457200" lvl="0" indent="-355600" algn="l" rtl="0">
              <a:spcBef>
                <a:spcPts val="500"/>
              </a:spcBef>
              <a:spcAft>
                <a:spcPts val="0"/>
              </a:spcAft>
              <a:buClr>
                <a:srgbClr val="000000"/>
              </a:buClr>
              <a:buSzPts val="2000"/>
              <a:buFont typeface="Arial"/>
              <a:buChar char="●"/>
            </a:pPr>
            <a:r>
              <a:rPr lang="en" sz="2000" b="1" dirty="0">
                <a:solidFill>
                  <a:srgbClr val="333333"/>
                </a:solidFill>
                <a:highlight>
                  <a:schemeClr val="lt1"/>
                </a:highlight>
                <a:latin typeface="Roboto"/>
                <a:ea typeface="Roboto"/>
                <a:cs typeface="Roboto"/>
                <a:sym typeface="Roboto"/>
              </a:rPr>
              <a:t>Exploratory data analysis </a:t>
            </a:r>
          </a:p>
          <a:p>
            <a:pPr marL="101600" lvl="0" indent="0" algn="l" rtl="0">
              <a:spcBef>
                <a:spcPts val="500"/>
              </a:spcBef>
              <a:spcAft>
                <a:spcPts val="0"/>
              </a:spcAft>
              <a:buClr>
                <a:srgbClr val="000000"/>
              </a:buClr>
              <a:buSzPts val="2000"/>
              <a:buNone/>
            </a:pPr>
            <a:endParaRPr sz="2000" b="1" dirty="0">
              <a:solidFill>
                <a:srgbClr val="333333"/>
              </a:solidFill>
              <a:highlight>
                <a:schemeClr val="lt1"/>
              </a:highlight>
              <a:latin typeface="Roboto"/>
              <a:ea typeface="Roboto"/>
              <a:cs typeface="Roboto"/>
              <a:sym typeface="Roboto"/>
            </a:endParaRPr>
          </a:p>
          <a:p>
            <a:pPr marL="457200" lvl="0" indent="-355600" algn="l" rtl="0">
              <a:spcBef>
                <a:spcPts val="800"/>
              </a:spcBef>
              <a:spcAft>
                <a:spcPts val="0"/>
              </a:spcAft>
              <a:buClr>
                <a:srgbClr val="333333"/>
              </a:buClr>
              <a:buSzPts val="2000"/>
              <a:buFont typeface="Roboto"/>
              <a:buChar char="●"/>
            </a:pPr>
            <a:r>
              <a:rPr lang="en" sz="2000" b="1" dirty="0">
                <a:solidFill>
                  <a:srgbClr val="333333"/>
                </a:solidFill>
                <a:highlight>
                  <a:schemeClr val="lt1"/>
                </a:highlight>
                <a:latin typeface="Roboto"/>
                <a:ea typeface="Roboto"/>
                <a:cs typeface="Roboto"/>
                <a:sym typeface="Roboto"/>
              </a:rPr>
              <a:t>Modelling</a:t>
            </a:r>
            <a:endParaRPr sz="2000" b="1" dirty="0">
              <a:solidFill>
                <a:srgbClr val="333333"/>
              </a:solidFill>
              <a:highlight>
                <a:schemeClr val="lt1"/>
              </a:highlight>
              <a:latin typeface="Roboto"/>
              <a:ea typeface="Roboto"/>
              <a:cs typeface="Roboto"/>
              <a:sym typeface="Roboto"/>
            </a:endParaRPr>
          </a:p>
          <a:p>
            <a:pPr marL="457200" lvl="0" indent="0" algn="l" rtl="0">
              <a:spcBef>
                <a:spcPts val="800"/>
              </a:spcBef>
              <a:spcAft>
                <a:spcPts val="0"/>
              </a:spcAft>
              <a:buNone/>
            </a:pPr>
            <a:endParaRPr sz="2000" b="1" dirty="0">
              <a:solidFill>
                <a:srgbClr val="333333"/>
              </a:solidFill>
              <a:highlight>
                <a:schemeClr val="lt1"/>
              </a:highlight>
              <a:latin typeface="Roboto"/>
              <a:ea typeface="Roboto"/>
              <a:cs typeface="Roboto"/>
              <a:sym typeface="Roboto"/>
            </a:endParaRPr>
          </a:p>
          <a:p>
            <a:pPr marL="457200" lvl="0" indent="-355600" algn="l" rtl="0">
              <a:spcBef>
                <a:spcPts val="800"/>
              </a:spcBef>
              <a:spcAft>
                <a:spcPts val="0"/>
              </a:spcAft>
              <a:buClr>
                <a:srgbClr val="333333"/>
              </a:buClr>
              <a:buSzPts val="2000"/>
              <a:buFont typeface="Roboto"/>
              <a:buChar char="●"/>
            </a:pPr>
            <a:r>
              <a:rPr lang="en" sz="2000" b="1" dirty="0">
                <a:solidFill>
                  <a:srgbClr val="000000"/>
                </a:solidFill>
                <a:latin typeface="Arial"/>
                <a:ea typeface="Arial"/>
                <a:cs typeface="Arial"/>
                <a:sym typeface="Arial"/>
              </a:rPr>
              <a:t>Conclusion </a:t>
            </a:r>
            <a:endParaRPr sz="2000" b="1" dirty="0">
              <a:solidFill>
                <a:srgbClr val="333333"/>
              </a:solidFill>
              <a:highlight>
                <a:schemeClr val="lt1"/>
              </a:highlight>
              <a:latin typeface="Roboto"/>
              <a:ea typeface="Roboto"/>
              <a:cs typeface="Roboto"/>
              <a:sym typeface="Roboto"/>
            </a:endParaRPr>
          </a:p>
          <a:p>
            <a:pPr marL="0" lvl="0" indent="0" algn="l" rtl="0">
              <a:spcBef>
                <a:spcPts val="800"/>
              </a:spcBef>
              <a:spcAft>
                <a:spcPts val="1200"/>
              </a:spcAft>
              <a:buNone/>
            </a:pP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Modelling</a:t>
            </a:r>
            <a:endParaRPr/>
          </a:p>
        </p:txBody>
      </p:sp>
      <p:sp>
        <p:nvSpPr>
          <p:cNvPr id="240" name="Google Shape;240;p37"/>
          <p:cNvSpPr txBox="1"/>
          <p:nvPr/>
        </p:nvSpPr>
        <p:spPr>
          <a:xfrm>
            <a:off x="231582" y="1252501"/>
            <a:ext cx="3000000" cy="164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dirty="0">
                <a:highlight>
                  <a:srgbClr val="FFFFFF"/>
                </a:highlight>
              </a:rPr>
              <a:t>pipe = make_pipeline(</a:t>
            </a:r>
            <a:endParaRPr sz="1050" dirty="0">
              <a:highlight>
                <a:srgbClr val="FFFFFF"/>
              </a:highlight>
            </a:endParaRPr>
          </a:p>
          <a:p>
            <a:pPr marL="0" lvl="0" indent="0" algn="l" rtl="0">
              <a:lnSpc>
                <a:spcPct val="115000"/>
              </a:lnSpc>
              <a:spcBef>
                <a:spcPts val="0"/>
              </a:spcBef>
              <a:spcAft>
                <a:spcPts val="0"/>
              </a:spcAft>
              <a:buNone/>
            </a:pPr>
            <a:r>
              <a:rPr lang="en" sz="1050" dirty="0">
                <a:highlight>
                  <a:srgbClr val="FFFFFF"/>
                </a:highlight>
              </a:rPr>
              <a:t>    IterativeImputer(), </a:t>
            </a:r>
            <a:endParaRPr sz="1050" dirty="0">
              <a:highlight>
                <a:srgbClr val="FFFFFF"/>
              </a:highlight>
            </a:endParaRPr>
          </a:p>
          <a:p>
            <a:pPr marL="0" lvl="0" indent="0" algn="l" rtl="0">
              <a:lnSpc>
                <a:spcPct val="115000"/>
              </a:lnSpc>
              <a:spcBef>
                <a:spcPts val="0"/>
              </a:spcBef>
              <a:spcAft>
                <a:spcPts val="0"/>
              </a:spcAft>
              <a:buNone/>
            </a:pPr>
            <a:r>
              <a:rPr lang="en" sz="1050" dirty="0">
                <a:highlight>
                  <a:srgbClr val="FFFFFF"/>
                </a:highlight>
              </a:rPr>
              <a:t>    StandardScaler(),</a:t>
            </a:r>
            <a:endParaRPr sz="1050" dirty="0">
              <a:highlight>
                <a:srgbClr val="FFFFFF"/>
              </a:highlight>
            </a:endParaRPr>
          </a:p>
          <a:p>
            <a:pPr marL="0" lvl="0" indent="0" algn="l" rtl="0">
              <a:lnSpc>
                <a:spcPct val="115000"/>
              </a:lnSpc>
              <a:spcBef>
                <a:spcPts val="0"/>
              </a:spcBef>
              <a:spcAft>
                <a:spcPts val="0"/>
              </a:spcAft>
              <a:buNone/>
            </a:pPr>
            <a:r>
              <a:rPr lang="en" sz="1050" dirty="0">
                <a:highlight>
                  <a:srgbClr val="FFFFFF"/>
                </a:highlight>
              </a:rPr>
              <a:t>    SelectKBest(f_regression),</a:t>
            </a:r>
            <a:endParaRPr sz="1050" dirty="0">
              <a:highlight>
                <a:srgbClr val="FFFFFF"/>
              </a:highlight>
            </a:endParaRPr>
          </a:p>
          <a:p>
            <a:pPr marL="0" lvl="0" indent="0" algn="l" rtl="0">
              <a:lnSpc>
                <a:spcPct val="115000"/>
              </a:lnSpc>
              <a:spcBef>
                <a:spcPts val="0"/>
              </a:spcBef>
              <a:spcAft>
                <a:spcPts val="0"/>
              </a:spcAft>
              <a:buNone/>
            </a:pPr>
            <a:r>
              <a:rPr lang="en" sz="1050" dirty="0">
                <a:highlight>
                  <a:srgbClr val="FFFFFF"/>
                </a:highlight>
              </a:rPr>
              <a:t>    LinearRegression()</a:t>
            </a:r>
            <a:endParaRPr sz="1050" dirty="0">
              <a:highlight>
                <a:srgbClr val="FFFFFF"/>
              </a:highlight>
            </a:endParaRPr>
          </a:p>
          <a:p>
            <a:pPr marL="0" lvl="0" indent="0" algn="l" rtl="0">
              <a:lnSpc>
                <a:spcPct val="115000"/>
              </a:lnSpc>
              <a:spcBef>
                <a:spcPts val="0"/>
              </a:spcBef>
              <a:spcAft>
                <a:spcPts val="0"/>
              </a:spcAft>
              <a:buNone/>
            </a:pPr>
            <a:endParaRPr sz="1050" dirty="0">
              <a:highlight>
                <a:srgbClr val="FFFFFF"/>
              </a:highlight>
            </a:endParaRPr>
          </a:p>
          <a:p>
            <a:pPr marL="0" lvl="0" indent="0" algn="l" rtl="0">
              <a:lnSpc>
                <a:spcPct val="115000"/>
              </a:lnSpc>
              <a:spcBef>
                <a:spcPts val="0"/>
              </a:spcBef>
              <a:spcAft>
                <a:spcPts val="0"/>
              </a:spcAft>
              <a:buNone/>
            </a:pPr>
            <a:endParaRPr sz="1050" dirty="0">
              <a:highlight>
                <a:srgbClr val="FFFFFF"/>
              </a:highlight>
            </a:endParaRPr>
          </a:p>
          <a:p>
            <a:pPr marL="0" lvl="0" indent="0" algn="l" rtl="0">
              <a:lnSpc>
                <a:spcPct val="115000"/>
              </a:lnSpc>
              <a:spcBef>
                <a:spcPts val="0"/>
              </a:spcBef>
              <a:spcAft>
                <a:spcPts val="0"/>
              </a:spcAft>
              <a:buNone/>
            </a:pPr>
            <a:r>
              <a:rPr lang="en" sz="1050" dirty="0">
                <a:highlight>
                  <a:srgbClr val="FFFFFF"/>
                </a:highlight>
              </a:rPr>
              <a:t>{'selectkbest__k': 20}</a:t>
            </a:r>
            <a:endParaRPr sz="1050" dirty="0">
              <a:highlight>
                <a:srgbClr val="FFFFFF"/>
              </a:highlight>
            </a:endParaRPr>
          </a:p>
        </p:txBody>
      </p:sp>
      <p:pic>
        <p:nvPicPr>
          <p:cNvPr id="241" name="Google Shape;241;p37"/>
          <p:cNvPicPr preferRelativeResize="0"/>
          <p:nvPr/>
        </p:nvPicPr>
        <p:blipFill>
          <a:blip r:embed="rId3">
            <a:alphaModFix/>
          </a:blip>
          <a:stretch>
            <a:fillRect/>
          </a:stretch>
        </p:blipFill>
        <p:spPr>
          <a:xfrm>
            <a:off x="2836507" y="951722"/>
            <a:ext cx="6155094" cy="3273829"/>
          </a:xfrm>
          <a:prstGeom prst="rect">
            <a:avLst/>
          </a:prstGeom>
          <a:noFill/>
          <a:ln>
            <a:noFill/>
          </a:ln>
        </p:spPr>
      </p:pic>
      <p:sp>
        <p:nvSpPr>
          <p:cNvPr id="242" name="Google Shape;242;p37"/>
          <p:cNvSpPr txBox="1"/>
          <p:nvPr/>
        </p:nvSpPr>
        <p:spPr>
          <a:xfrm>
            <a:off x="4353200" y="4288425"/>
            <a:ext cx="30000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highlight>
                  <a:srgbClr val="FFFFFF"/>
                </a:highlight>
              </a:rPr>
              <a:t>The above suggests a good value for k is 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700" y="81115"/>
            <a:ext cx="2823386" cy="497367"/>
          </a:xfrm>
        </p:spPr>
        <p:txBody>
          <a:bodyPr>
            <a:normAutofit fontScale="90000"/>
          </a:bodyPr>
          <a:lstStyle/>
          <a:p>
            <a:r>
              <a:rPr lang="en-US" dirty="0"/>
              <a:t>Modeling</a:t>
            </a:r>
          </a:p>
        </p:txBody>
      </p:sp>
      <p:graphicFrame>
        <p:nvGraphicFramePr>
          <p:cNvPr id="5" name="Tableau 4"/>
          <p:cNvGraphicFramePr>
            <a:graphicFrameLocks noGrp="1"/>
          </p:cNvGraphicFramePr>
          <p:nvPr>
            <p:extLst>
              <p:ext uri="{D42A27DB-BD31-4B8C-83A1-F6EECF244321}">
                <p14:modId xmlns:p14="http://schemas.microsoft.com/office/powerpoint/2010/main" val="1343297577"/>
              </p:ext>
            </p:extLst>
          </p:nvPr>
        </p:nvGraphicFramePr>
        <p:xfrm>
          <a:off x="82141" y="1540618"/>
          <a:ext cx="3855373" cy="3302000"/>
        </p:xfrm>
        <a:graphic>
          <a:graphicData uri="http://schemas.openxmlformats.org/drawingml/2006/table">
            <a:tbl>
              <a:tblPr firstRow="1" firstCol="1" bandRow="1">
                <a:tableStyleId>{5C22544A-7EE6-4342-B048-85BDC9FD1C3A}</a:tableStyleId>
              </a:tblPr>
              <a:tblGrid>
                <a:gridCol w="961995">
                  <a:extLst>
                    <a:ext uri="{9D8B030D-6E8A-4147-A177-3AD203B41FA5}">
                      <a16:colId xmlns:a16="http://schemas.microsoft.com/office/drawing/2014/main" val="20000"/>
                    </a:ext>
                  </a:extLst>
                </a:gridCol>
                <a:gridCol w="2893378">
                  <a:extLst>
                    <a:ext uri="{9D8B030D-6E8A-4147-A177-3AD203B41FA5}">
                      <a16:colId xmlns:a16="http://schemas.microsoft.com/office/drawing/2014/main" val="20001"/>
                    </a:ext>
                  </a:extLst>
                </a:gridCol>
              </a:tblGrid>
              <a:tr h="195440">
                <a:tc>
                  <a:txBody>
                    <a:bodyPr/>
                    <a:lstStyle/>
                    <a:p>
                      <a:pPr marL="0" marR="0">
                        <a:lnSpc>
                          <a:spcPct val="115000"/>
                        </a:lnSpc>
                        <a:spcBef>
                          <a:spcPts val="0"/>
                        </a:spcBef>
                        <a:spcAft>
                          <a:spcPts val="0"/>
                        </a:spcAft>
                      </a:pPr>
                      <a:r>
                        <a:rPr lang="en-US" sz="900" dirty="0">
                          <a:ln>
                            <a:noFill/>
                          </a:ln>
                          <a:solidFill>
                            <a:srgbClr val="002060"/>
                          </a:solidFill>
                          <a:effectLst/>
                        </a:rPr>
                        <a:t>model</a:t>
                      </a:r>
                      <a:endParaRPr lang="en-US" sz="1050" dirty="0">
                        <a:ln>
                          <a:noFill/>
                        </a:ln>
                        <a:solidFill>
                          <a:srgbClr val="002060"/>
                        </a:solidFill>
                        <a:effectLst/>
                        <a:latin typeface="Arial"/>
                        <a:ea typeface="Arial"/>
                      </a:endParaRPr>
                    </a:p>
                  </a:txBody>
                  <a:tcPr marL="67008" marR="67008"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900" dirty="0" err="1">
                          <a:ln>
                            <a:noFill/>
                          </a:ln>
                          <a:solidFill>
                            <a:srgbClr val="002060"/>
                          </a:solidFill>
                          <a:effectLst/>
                        </a:rPr>
                        <a:t>model_definition</a:t>
                      </a:r>
                      <a:endParaRPr lang="en-US" sz="1050" dirty="0">
                        <a:ln>
                          <a:noFill/>
                        </a:ln>
                        <a:solidFill>
                          <a:srgbClr val="002060"/>
                        </a:solidFill>
                        <a:effectLst/>
                        <a:latin typeface="Arial"/>
                        <a:ea typeface="Arial"/>
                      </a:endParaRPr>
                    </a:p>
                  </a:txBody>
                  <a:tcPr marL="67008" marR="67008"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98697">
                <a:tc>
                  <a:txBody>
                    <a:bodyPr/>
                    <a:lstStyle/>
                    <a:p>
                      <a:pPr marL="0" marR="0">
                        <a:lnSpc>
                          <a:spcPct val="115000"/>
                        </a:lnSpc>
                        <a:spcBef>
                          <a:spcPts val="0"/>
                        </a:spcBef>
                        <a:spcAft>
                          <a:spcPts val="0"/>
                        </a:spcAft>
                      </a:pPr>
                      <a:r>
                        <a:rPr lang="en-US" sz="900" dirty="0" err="1">
                          <a:ln>
                            <a:noFill/>
                          </a:ln>
                          <a:solidFill>
                            <a:srgbClr val="002060"/>
                          </a:solidFill>
                          <a:effectLst/>
                        </a:rPr>
                        <a:t>linear_reg</a:t>
                      </a:r>
                      <a:endParaRPr lang="en-US" sz="1050" dirty="0">
                        <a:ln>
                          <a:noFill/>
                        </a:ln>
                        <a:solidFill>
                          <a:srgbClr val="002060"/>
                        </a:solidFill>
                        <a:effectLst/>
                        <a:latin typeface="Arial"/>
                        <a:ea typeface="Arial"/>
                      </a:endParaRPr>
                    </a:p>
                  </a:txBody>
                  <a:tcPr marL="67008" marR="67008"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900" dirty="0">
                          <a:ln>
                            <a:noFill/>
                          </a:ln>
                          <a:solidFill>
                            <a:srgbClr val="002060"/>
                          </a:solidFill>
                          <a:effectLst/>
                        </a:rPr>
                        <a:t>Pipeline(steps=[('</a:t>
                      </a:r>
                      <a:r>
                        <a:rPr lang="en-US" sz="900" dirty="0" err="1">
                          <a:ln>
                            <a:noFill/>
                          </a:ln>
                          <a:solidFill>
                            <a:srgbClr val="002060"/>
                          </a:solidFill>
                          <a:effectLst/>
                        </a:rPr>
                        <a:t>iterativeimputer</a:t>
                      </a:r>
                      <a:r>
                        <a:rPr lang="en-US" sz="900" dirty="0">
                          <a:ln>
                            <a:noFill/>
                          </a:ln>
                          <a:solidFill>
                            <a:srgbClr val="002060"/>
                          </a:solidFill>
                          <a:effectLst/>
                        </a:rPr>
                        <a:t>', </a:t>
                      </a:r>
                      <a:r>
                        <a:rPr lang="en-US" sz="900" dirty="0" err="1">
                          <a:ln>
                            <a:noFill/>
                          </a:ln>
                          <a:solidFill>
                            <a:srgbClr val="002060"/>
                          </a:solidFill>
                          <a:effectLst/>
                        </a:rPr>
                        <a:t>IterativeImputer</a:t>
                      </a:r>
                      <a:r>
                        <a:rPr lang="en-US" sz="900" dirty="0">
                          <a:ln>
                            <a:noFill/>
                          </a:ln>
                          <a:solidFill>
                            <a:srgbClr val="002060"/>
                          </a:solidFill>
                          <a:effectLst/>
                        </a:rPr>
                        <a:t>()),</a:t>
                      </a:r>
                      <a:br>
                        <a:rPr lang="en-US" sz="900" dirty="0">
                          <a:ln>
                            <a:noFill/>
                          </a:ln>
                          <a:solidFill>
                            <a:srgbClr val="002060"/>
                          </a:solidFill>
                          <a:effectLst/>
                        </a:rPr>
                      </a:br>
                      <a:r>
                        <a:rPr lang="en-US" sz="900" dirty="0">
                          <a:ln>
                            <a:noFill/>
                          </a:ln>
                          <a:solidFill>
                            <a:srgbClr val="002060"/>
                          </a:solidFill>
                          <a:effectLst/>
                        </a:rPr>
                        <a:t>                ('</a:t>
                      </a:r>
                      <a:r>
                        <a:rPr lang="en-US" sz="900" dirty="0" err="1">
                          <a:ln>
                            <a:noFill/>
                          </a:ln>
                          <a:solidFill>
                            <a:srgbClr val="002060"/>
                          </a:solidFill>
                          <a:effectLst/>
                        </a:rPr>
                        <a:t>standardscaler</a:t>
                      </a:r>
                      <a:r>
                        <a:rPr lang="en-US" sz="900" dirty="0">
                          <a:ln>
                            <a:noFill/>
                          </a:ln>
                          <a:solidFill>
                            <a:srgbClr val="002060"/>
                          </a:solidFill>
                          <a:effectLst/>
                        </a:rPr>
                        <a:t>', </a:t>
                      </a:r>
                      <a:r>
                        <a:rPr lang="en-US" sz="900" dirty="0" err="1">
                          <a:ln>
                            <a:noFill/>
                          </a:ln>
                          <a:solidFill>
                            <a:srgbClr val="002060"/>
                          </a:solidFill>
                          <a:effectLst/>
                        </a:rPr>
                        <a:t>StandardScaler</a:t>
                      </a:r>
                      <a:r>
                        <a:rPr lang="en-US" sz="900" dirty="0">
                          <a:ln>
                            <a:noFill/>
                          </a:ln>
                          <a:solidFill>
                            <a:srgbClr val="002060"/>
                          </a:solidFill>
                          <a:effectLst/>
                        </a:rPr>
                        <a:t>()),</a:t>
                      </a:r>
                      <a:br>
                        <a:rPr lang="en-US" sz="900" dirty="0">
                          <a:ln>
                            <a:noFill/>
                          </a:ln>
                          <a:solidFill>
                            <a:srgbClr val="002060"/>
                          </a:solidFill>
                          <a:effectLst/>
                        </a:rPr>
                      </a:br>
                      <a:r>
                        <a:rPr lang="en-US" sz="900" dirty="0">
                          <a:ln>
                            <a:noFill/>
                          </a:ln>
                          <a:solidFill>
                            <a:srgbClr val="002060"/>
                          </a:solidFill>
                          <a:effectLst/>
                        </a:rPr>
                        <a:t>                ('</a:t>
                      </a:r>
                      <a:r>
                        <a:rPr lang="en-US" sz="900" dirty="0" err="1">
                          <a:ln>
                            <a:noFill/>
                          </a:ln>
                          <a:solidFill>
                            <a:srgbClr val="002060"/>
                          </a:solidFill>
                          <a:effectLst/>
                        </a:rPr>
                        <a:t>selectkbest</a:t>
                      </a:r>
                      <a:r>
                        <a:rPr lang="en-US" sz="900" dirty="0">
                          <a:ln>
                            <a:noFill/>
                          </a:ln>
                          <a:solidFill>
                            <a:srgbClr val="002060"/>
                          </a:solidFill>
                          <a:effectLst/>
                        </a:rPr>
                        <a:t>',</a:t>
                      </a:r>
                      <a:br>
                        <a:rPr lang="en-US" sz="900" dirty="0">
                          <a:ln>
                            <a:noFill/>
                          </a:ln>
                          <a:solidFill>
                            <a:srgbClr val="002060"/>
                          </a:solidFill>
                          <a:effectLst/>
                        </a:rPr>
                      </a:br>
                      <a:r>
                        <a:rPr lang="en-US" sz="900" dirty="0">
                          <a:ln>
                            <a:noFill/>
                          </a:ln>
                          <a:solidFill>
                            <a:srgbClr val="002060"/>
                          </a:solidFill>
                          <a:effectLst/>
                        </a:rPr>
                        <a:t>                 </a:t>
                      </a:r>
                      <a:r>
                        <a:rPr lang="en-US" sz="900" dirty="0" err="1">
                          <a:ln>
                            <a:noFill/>
                          </a:ln>
                          <a:solidFill>
                            <a:srgbClr val="002060"/>
                          </a:solidFill>
                          <a:effectLst/>
                        </a:rPr>
                        <a:t>SelectKBest</a:t>
                      </a:r>
                      <a:r>
                        <a:rPr lang="en-US" sz="900" dirty="0">
                          <a:ln>
                            <a:noFill/>
                          </a:ln>
                          <a:solidFill>
                            <a:srgbClr val="002060"/>
                          </a:solidFill>
                          <a:effectLst/>
                        </a:rPr>
                        <a:t>(k=19,</a:t>
                      </a:r>
                      <a:br>
                        <a:rPr lang="en-US" sz="900" dirty="0">
                          <a:ln>
                            <a:noFill/>
                          </a:ln>
                          <a:solidFill>
                            <a:srgbClr val="002060"/>
                          </a:solidFill>
                          <a:effectLst/>
                        </a:rPr>
                      </a:br>
                      <a:r>
                        <a:rPr lang="en-US" sz="900" dirty="0">
                          <a:ln>
                            <a:noFill/>
                          </a:ln>
                          <a:solidFill>
                            <a:srgbClr val="002060"/>
                          </a:solidFill>
                          <a:effectLst/>
                        </a:rPr>
                        <a:t>                             </a:t>
                      </a:r>
                      <a:r>
                        <a:rPr lang="en-US" sz="900" dirty="0" err="1">
                          <a:ln>
                            <a:noFill/>
                          </a:ln>
                          <a:solidFill>
                            <a:srgbClr val="002060"/>
                          </a:solidFill>
                          <a:effectLst/>
                        </a:rPr>
                        <a:t>score_func</a:t>
                      </a:r>
                      <a:r>
                        <a:rPr lang="en-US" sz="900" dirty="0">
                          <a:ln>
                            <a:noFill/>
                          </a:ln>
                          <a:solidFill>
                            <a:srgbClr val="002060"/>
                          </a:solidFill>
                          <a:effectLst/>
                        </a:rPr>
                        <a:t>=&lt;function </a:t>
                      </a:r>
                      <a:r>
                        <a:rPr lang="en-US" sz="900" dirty="0" err="1">
                          <a:ln>
                            <a:noFill/>
                          </a:ln>
                          <a:solidFill>
                            <a:srgbClr val="002060"/>
                          </a:solidFill>
                          <a:effectLst/>
                        </a:rPr>
                        <a:t>f_regression</a:t>
                      </a:r>
                      <a:r>
                        <a:rPr lang="en-US" sz="900" dirty="0">
                          <a:ln>
                            <a:noFill/>
                          </a:ln>
                          <a:solidFill>
                            <a:srgbClr val="002060"/>
                          </a:solidFill>
                          <a:effectLst/>
                        </a:rPr>
                        <a:t> at 0x0000025E60390C10&gt;)),</a:t>
                      </a:r>
                      <a:br>
                        <a:rPr lang="en-US" sz="900" dirty="0">
                          <a:ln>
                            <a:noFill/>
                          </a:ln>
                          <a:solidFill>
                            <a:srgbClr val="002060"/>
                          </a:solidFill>
                          <a:effectLst/>
                        </a:rPr>
                      </a:br>
                      <a:r>
                        <a:rPr lang="en-US" sz="900" dirty="0">
                          <a:ln>
                            <a:noFill/>
                          </a:ln>
                          <a:solidFill>
                            <a:srgbClr val="002060"/>
                          </a:solidFill>
                          <a:effectLst/>
                        </a:rPr>
                        <a:t>                ('</a:t>
                      </a:r>
                      <a:r>
                        <a:rPr lang="en-US" sz="900" dirty="0" err="1">
                          <a:ln>
                            <a:noFill/>
                          </a:ln>
                          <a:solidFill>
                            <a:srgbClr val="002060"/>
                          </a:solidFill>
                          <a:effectLst/>
                        </a:rPr>
                        <a:t>linearregression</a:t>
                      </a:r>
                      <a:r>
                        <a:rPr lang="en-US" sz="900" dirty="0">
                          <a:ln>
                            <a:noFill/>
                          </a:ln>
                          <a:solidFill>
                            <a:srgbClr val="002060"/>
                          </a:solidFill>
                          <a:effectLst/>
                        </a:rPr>
                        <a:t>', </a:t>
                      </a:r>
                      <a:r>
                        <a:rPr lang="en-US" sz="900" dirty="0" err="1">
                          <a:ln>
                            <a:noFill/>
                          </a:ln>
                          <a:solidFill>
                            <a:srgbClr val="002060"/>
                          </a:solidFill>
                          <a:effectLst/>
                        </a:rPr>
                        <a:t>LinearRegression</a:t>
                      </a:r>
                      <a:r>
                        <a:rPr lang="en-US" sz="900" dirty="0">
                          <a:ln>
                            <a:noFill/>
                          </a:ln>
                          <a:solidFill>
                            <a:srgbClr val="002060"/>
                          </a:solidFill>
                          <a:effectLst/>
                        </a:rPr>
                        <a:t>())])</a:t>
                      </a:r>
                      <a:endParaRPr lang="en-US" sz="1050" dirty="0">
                        <a:ln>
                          <a:noFill/>
                        </a:ln>
                        <a:solidFill>
                          <a:srgbClr val="002060"/>
                        </a:solidFill>
                        <a:effectLst/>
                        <a:latin typeface="Arial"/>
                        <a:ea typeface="Arial"/>
                      </a:endParaRPr>
                    </a:p>
                  </a:txBody>
                  <a:tcPr marL="67008" marR="67008"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84969">
                <a:tc>
                  <a:txBody>
                    <a:bodyPr/>
                    <a:lstStyle/>
                    <a:p>
                      <a:pPr marL="0" marR="0">
                        <a:lnSpc>
                          <a:spcPct val="115000"/>
                        </a:lnSpc>
                        <a:spcBef>
                          <a:spcPts val="0"/>
                        </a:spcBef>
                        <a:spcAft>
                          <a:spcPts val="0"/>
                        </a:spcAft>
                      </a:pPr>
                      <a:r>
                        <a:rPr lang="en-US" sz="900">
                          <a:ln>
                            <a:noFill/>
                          </a:ln>
                          <a:solidFill>
                            <a:srgbClr val="002060"/>
                          </a:solidFill>
                          <a:effectLst/>
                        </a:rPr>
                        <a:t>linear_reg2</a:t>
                      </a:r>
                      <a:endParaRPr lang="en-US" sz="1050">
                        <a:ln>
                          <a:noFill/>
                        </a:ln>
                        <a:solidFill>
                          <a:srgbClr val="002060"/>
                        </a:solidFill>
                        <a:effectLst/>
                        <a:latin typeface="Arial"/>
                        <a:ea typeface="Arial"/>
                      </a:endParaRPr>
                    </a:p>
                  </a:txBody>
                  <a:tcPr marL="67008" marR="67008"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900" dirty="0">
                          <a:ln>
                            <a:noFill/>
                          </a:ln>
                          <a:solidFill>
                            <a:srgbClr val="002060"/>
                          </a:solidFill>
                          <a:effectLst/>
                        </a:rPr>
                        <a:t>Pipeline(steps=[('</a:t>
                      </a:r>
                      <a:r>
                        <a:rPr lang="en-US" sz="900" dirty="0" err="1">
                          <a:ln>
                            <a:noFill/>
                          </a:ln>
                          <a:solidFill>
                            <a:srgbClr val="002060"/>
                          </a:solidFill>
                          <a:effectLst/>
                        </a:rPr>
                        <a:t>iterativeimputer</a:t>
                      </a:r>
                      <a:r>
                        <a:rPr lang="en-US" sz="900" dirty="0">
                          <a:ln>
                            <a:noFill/>
                          </a:ln>
                          <a:solidFill>
                            <a:srgbClr val="002060"/>
                          </a:solidFill>
                          <a:effectLst/>
                        </a:rPr>
                        <a:t>', </a:t>
                      </a:r>
                      <a:r>
                        <a:rPr lang="en-US" sz="900" dirty="0" err="1">
                          <a:ln>
                            <a:noFill/>
                          </a:ln>
                          <a:solidFill>
                            <a:srgbClr val="002060"/>
                          </a:solidFill>
                          <a:effectLst/>
                        </a:rPr>
                        <a:t>IterativeImputer</a:t>
                      </a:r>
                      <a:r>
                        <a:rPr lang="en-US" sz="900" dirty="0">
                          <a:ln>
                            <a:noFill/>
                          </a:ln>
                          <a:solidFill>
                            <a:srgbClr val="002060"/>
                          </a:solidFill>
                          <a:effectLst/>
                        </a:rPr>
                        <a:t>()),</a:t>
                      </a:r>
                      <a:br>
                        <a:rPr lang="en-US" sz="900" dirty="0">
                          <a:ln>
                            <a:noFill/>
                          </a:ln>
                          <a:solidFill>
                            <a:srgbClr val="002060"/>
                          </a:solidFill>
                          <a:effectLst/>
                        </a:rPr>
                      </a:br>
                      <a:r>
                        <a:rPr lang="en-US" sz="900" dirty="0">
                          <a:ln>
                            <a:noFill/>
                          </a:ln>
                          <a:solidFill>
                            <a:srgbClr val="002060"/>
                          </a:solidFill>
                          <a:effectLst/>
                        </a:rPr>
                        <a:t>                ('</a:t>
                      </a:r>
                      <a:r>
                        <a:rPr lang="en-US" sz="900" dirty="0" err="1">
                          <a:ln>
                            <a:noFill/>
                          </a:ln>
                          <a:solidFill>
                            <a:srgbClr val="002060"/>
                          </a:solidFill>
                          <a:effectLst/>
                        </a:rPr>
                        <a:t>standardscaler</a:t>
                      </a:r>
                      <a:r>
                        <a:rPr lang="en-US" sz="900" dirty="0">
                          <a:ln>
                            <a:noFill/>
                          </a:ln>
                          <a:solidFill>
                            <a:srgbClr val="002060"/>
                          </a:solidFill>
                          <a:effectLst/>
                        </a:rPr>
                        <a:t>', </a:t>
                      </a:r>
                      <a:r>
                        <a:rPr lang="en-US" sz="900" dirty="0" err="1">
                          <a:ln>
                            <a:noFill/>
                          </a:ln>
                          <a:solidFill>
                            <a:srgbClr val="002060"/>
                          </a:solidFill>
                          <a:effectLst/>
                        </a:rPr>
                        <a:t>StandardScaler</a:t>
                      </a:r>
                      <a:r>
                        <a:rPr lang="en-US" sz="900" dirty="0">
                          <a:ln>
                            <a:noFill/>
                          </a:ln>
                          <a:solidFill>
                            <a:srgbClr val="002060"/>
                          </a:solidFill>
                          <a:effectLst/>
                        </a:rPr>
                        <a:t>()),</a:t>
                      </a:r>
                      <a:br>
                        <a:rPr lang="en-US" sz="900" dirty="0">
                          <a:ln>
                            <a:noFill/>
                          </a:ln>
                          <a:solidFill>
                            <a:srgbClr val="002060"/>
                          </a:solidFill>
                          <a:effectLst/>
                        </a:rPr>
                      </a:br>
                      <a:r>
                        <a:rPr lang="en-US" sz="900" dirty="0">
                          <a:ln>
                            <a:noFill/>
                          </a:ln>
                          <a:solidFill>
                            <a:srgbClr val="002060"/>
                          </a:solidFill>
                          <a:effectLst/>
                        </a:rPr>
                        <a:t>                ('</a:t>
                      </a:r>
                      <a:r>
                        <a:rPr lang="en-US" sz="900" dirty="0" err="1">
                          <a:ln>
                            <a:noFill/>
                          </a:ln>
                          <a:solidFill>
                            <a:srgbClr val="002060"/>
                          </a:solidFill>
                          <a:effectLst/>
                        </a:rPr>
                        <a:t>pca</a:t>
                      </a:r>
                      <a:r>
                        <a:rPr lang="en-US" sz="900" dirty="0">
                          <a:ln>
                            <a:noFill/>
                          </a:ln>
                          <a:solidFill>
                            <a:srgbClr val="002060"/>
                          </a:solidFill>
                          <a:effectLst/>
                        </a:rPr>
                        <a:t>', PCA(</a:t>
                      </a:r>
                      <a:r>
                        <a:rPr lang="en-US" sz="900" dirty="0" err="1">
                          <a:ln>
                            <a:noFill/>
                          </a:ln>
                          <a:solidFill>
                            <a:srgbClr val="002060"/>
                          </a:solidFill>
                          <a:effectLst/>
                        </a:rPr>
                        <a:t>n_components</a:t>
                      </a:r>
                      <a:r>
                        <a:rPr lang="en-US" sz="900" dirty="0">
                          <a:ln>
                            <a:noFill/>
                          </a:ln>
                          <a:solidFill>
                            <a:srgbClr val="002060"/>
                          </a:solidFill>
                          <a:effectLst/>
                        </a:rPr>
                        <a:t>=19)),</a:t>
                      </a:r>
                      <a:br>
                        <a:rPr lang="en-US" sz="900" dirty="0">
                          <a:ln>
                            <a:noFill/>
                          </a:ln>
                          <a:solidFill>
                            <a:srgbClr val="002060"/>
                          </a:solidFill>
                          <a:effectLst/>
                        </a:rPr>
                      </a:br>
                      <a:r>
                        <a:rPr lang="en-US" sz="900" dirty="0">
                          <a:ln>
                            <a:noFill/>
                          </a:ln>
                          <a:solidFill>
                            <a:srgbClr val="002060"/>
                          </a:solidFill>
                          <a:effectLst/>
                        </a:rPr>
                        <a:t>                ('</a:t>
                      </a:r>
                      <a:r>
                        <a:rPr lang="en-US" sz="900" dirty="0" err="1">
                          <a:ln>
                            <a:noFill/>
                          </a:ln>
                          <a:solidFill>
                            <a:srgbClr val="002060"/>
                          </a:solidFill>
                          <a:effectLst/>
                        </a:rPr>
                        <a:t>linearregression</a:t>
                      </a:r>
                      <a:r>
                        <a:rPr lang="en-US" sz="900" dirty="0">
                          <a:ln>
                            <a:noFill/>
                          </a:ln>
                          <a:solidFill>
                            <a:srgbClr val="002060"/>
                          </a:solidFill>
                          <a:effectLst/>
                        </a:rPr>
                        <a:t>', </a:t>
                      </a:r>
                      <a:r>
                        <a:rPr lang="en-US" sz="900" dirty="0" err="1">
                          <a:ln>
                            <a:noFill/>
                          </a:ln>
                          <a:solidFill>
                            <a:srgbClr val="002060"/>
                          </a:solidFill>
                          <a:effectLst/>
                        </a:rPr>
                        <a:t>LinearRegression</a:t>
                      </a:r>
                      <a:r>
                        <a:rPr lang="en-US" sz="900" dirty="0">
                          <a:ln>
                            <a:noFill/>
                          </a:ln>
                          <a:solidFill>
                            <a:srgbClr val="002060"/>
                          </a:solidFill>
                          <a:effectLst/>
                        </a:rPr>
                        <a:t>())])</a:t>
                      </a:r>
                      <a:endParaRPr lang="en-US" sz="1050" dirty="0">
                        <a:ln>
                          <a:noFill/>
                        </a:ln>
                        <a:solidFill>
                          <a:srgbClr val="002060"/>
                        </a:solidFill>
                        <a:effectLst/>
                        <a:latin typeface="Arial"/>
                        <a:ea typeface="Arial"/>
                      </a:endParaRPr>
                    </a:p>
                  </a:txBody>
                  <a:tcPr marL="67008" marR="67008"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13727">
                <a:tc>
                  <a:txBody>
                    <a:bodyPr/>
                    <a:lstStyle/>
                    <a:p>
                      <a:pPr marL="0" marR="0">
                        <a:lnSpc>
                          <a:spcPct val="115000"/>
                        </a:lnSpc>
                        <a:spcBef>
                          <a:spcPts val="0"/>
                        </a:spcBef>
                        <a:spcAft>
                          <a:spcPts val="0"/>
                        </a:spcAft>
                      </a:pPr>
                      <a:r>
                        <a:rPr lang="en-US" sz="900">
                          <a:ln>
                            <a:noFill/>
                          </a:ln>
                          <a:solidFill>
                            <a:srgbClr val="002060"/>
                          </a:solidFill>
                          <a:effectLst/>
                        </a:rPr>
                        <a:t>ridge_reg</a:t>
                      </a:r>
                      <a:endParaRPr lang="en-US" sz="1050">
                        <a:ln>
                          <a:noFill/>
                        </a:ln>
                        <a:solidFill>
                          <a:srgbClr val="002060"/>
                        </a:solidFill>
                        <a:effectLst/>
                        <a:latin typeface="Arial"/>
                        <a:ea typeface="Arial"/>
                      </a:endParaRPr>
                    </a:p>
                  </a:txBody>
                  <a:tcPr marL="67008" marR="67008"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900" dirty="0">
                          <a:ln>
                            <a:noFill/>
                          </a:ln>
                          <a:solidFill>
                            <a:srgbClr val="002060"/>
                          </a:solidFill>
                          <a:effectLst/>
                        </a:rPr>
                        <a:t>Pipeline(steps=[('</a:t>
                      </a:r>
                      <a:r>
                        <a:rPr lang="en-US" sz="900" dirty="0" err="1">
                          <a:ln>
                            <a:noFill/>
                          </a:ln>
                          <a:solidFill>
                            <a:srgbClr val="002060"/>
                          </a:solidFill>
                          <a:effectLst/>
                        </a:rPr>
                        <a:t>iterativeimputer</a:t>
                      </a:r>
                      <a:r>
                        <a:rPr lang="en-US" sz="900" dirty="0">
                          <a:ln>
                            <a:noFill/>
                          </a:ln>
                          <a:solidFill>
                            <a:srgbClr val="002060"/>
                          </a:solidFill>
                          <a:effectLst/>
                        </a:rPr>
                        <a:t>', </a:t>
                      </a:r>
                      <a:r>
                        <a:rPr lang="en-US" sz="900" dirty="0" err="1">
                          <a:ln>
                            <a:noFill/>
                          </a:ln>
                          <a:solidFill>
                            <a:srgbClr val="002060"/>
                          </a:solidFill>
                          <a:effectLst/>
                        </a:rPr>
                        <a:t>IterativeImputer</a:t>
                      </a:r>
                      <a:r>
                        <a:rPr lang="en-US" sz="900" dirty="0">
                          <a:ln>
                            <a:noFill/>
                          </a:ln>
                          <a:solidFill>
                            <a:srgbClr val="002060"/>
                          </a:solidFill>
                          <a:effectLst/>
                        </a:rPr>
                        <a:t>()),</a:t>
                      </a:r>
                      <a:br>
                        <a:rPr lang="en-US" sz="900" dirty="0">
                          <a:ln>
                            <a:noFill/>
                          </a:ln>
                          <a:solidFill>
                            <a:srgbClr val="002060"/>
                          </a:solidFill>
                          <a:effectLst/>
                        </a:rPr>
                      </a:br>
                      <a:r>
                        <a:rPr lang="en-US" sz="900" dirty="0">
                          <a:ln>
                            <a:noFill/>
                          </a:ln>
                          <a:solidFill>
                            <a:srgbClr val="002060"/>
                          </a:solidFill>
                          <a:effectLst/>
                        </a:rPr>
                        <a:t>                ('</a:t>
                      </a:r>
                      <a:r>
                        <a:rPr lang="en-US" sz="900" dirty="0" err="1">
                          <a:ln>
                            <a:noFill/>
                          </a:ln>
                          <a:solidFill>
                            <a:srgbClr val="002060"/>
                          </a:solidFill>
                          <a:effectLst/>
                        </a:rPr>
                        <a:t>standardscaler</a:t>
                      </a:r>
                      <a:r>
                        <a:rPr lang="en-US" sz="900" dirty="0">
                          <a:ln>
                            <a:noFill/>
                          </a:ln>
                          <a:solidFill>
                            <a:srgbClr val="002060"/>
                          </a:solidFill>
                          <a:effectLst/>
                        </a:rPr>
                        <a:t>', </a:t>
                      </a:r>
                      <a:r>
                        <a:rPr lang="en-US" sz="900" dirty="0" err="1">
                          <a:ln>
                            <a:noFill/>
                          </a:ln>
                          <a:solidFill>
                            <a:srgbClr val="002060"/>
                          </a:solidFill>
                          <a:effectLst/>
                        </a:rPr>
                        <a:t>StandardScaler</a:t>
                      </a:r>
                      <a:r>
                        <a:rPr lang="en-US" sz="900" dirty="0">
                          <a:ln>
                            <a:noFill/>
                          </a:ln>
                          <a:solidFill>
                            <a:srgbClr val="002060"/>
                          </a:solidFill>
                          <a:effectLst/>
                        </a:rPr>
                        <a:t>()),</a:t>
                      </a:r>
                      <a:br>
                        <a:rPr lang="en-US" sz="900" dirty="0">
                          <a:ln>
                            <a:noFill/>
                          </a:ln>
                          <a:solidFill>
                            <a:srgbClr val="002060"/>
                          </a:solidFill>
                          <a:effectLst/>
                        </a:rPr>
                      </a:br>
                      <a:r>
                        <a:rPr lang="en-US" sz="900" dirty="0">
                          <a:ln>
                            <a:noFill/>
                          </a:ln>
                          <a:solidFill>
                            <a:srgbClr val="002060"/>
                          </a:solidFill>
                          <a:effectLst/>
                        </a:rPr>
                        <a:t>                ('ridge', Ridge(alpha=0.5))])</a:t>
                      </a:r>
                      <a:endParaRPr lang="en-US" sz="1050" dirty="0">
                        <a:ln>
                          <a:noFill/>
                        </a:ln>
                        <a:solidFill>
                          <a:srgbClr val="002060"/>
                        </a:solidFill>
                        <a:effectLst/>
                        <a:latin typeface="Arial"/>
                        <a:ea typeface="Arial"/>
                      </a:endParaRPr>
                    </a:p>
                  </a:txBody>
                  <a:tcPr marL="67008" marR="67008"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5440">
                <a:tc>
                  <a:txBody>
                    <a:bodyPr/>
                    <a:lstStyle/>
                    <a:p>
                      <a:pPr marL="0" marR="0">
                        <a:lnSpc>
                          <a:spcPct val="115000"/>
                        </a:lnSpc>
                        <a:spcBef>
                          <a:spcPts val="0"/>
                        </a:spcBef>
                        <a:spcAft>
                          <a:spcPts val="0"/>
                        </a:spcAft>
                      </a:pPr>
                      <a:r>
                        <a:rPr lang="en-US" sz="900">
                          <a:ln>
                            <a:noFill/>
                          </a:ln>
                          <a:solidFill>
                            <a:srgbClr val="002060"/>
                          </a:solidFill>
                          <a:effectLst/>
                        </a:rPr>
                        <a:t>Elastic_net</a:t>
                      </a:r>
                      <a:endParaRPr lang="en-US" sz="1050">
                        <a:ln>
                          <a:noFill/>
                        </a:ln>
                        <a:solidFill>
                          <a:srgbClr val="002060"/>
                        </a:solidFill>
                        <a:effectLst/>
                        <a:latin typeface="Arial"/>
                        <a:ea typeface="Arial"/>
                      </a:endParaRPr>
                    </a:p>
                  </a:txBody>
                  <a:tcPr marL="67008" marR="67008"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900" dirty="0" err="1">
                          <a:ln>
                            <a:noFill/>
                          </a:ln>
                          <a:solidFill>
                            <a:srgbClr val="002060"/>
                          </a:solidFill>
                          <a:effectLst/>
                        </a:rPr>
                        <a:t>ElasticNet</a:t>
                      </a:r>
                      <a:r>
                        <a:rPr lang="en-US" sz="900" dirty="0">
                          <a:ln>
                            <a:noFill/>
                          </a:ln>
                          <a:solidFill>
                            <a:srgbClr val="002060"/>
                          </a:solidFill>
                          <a:effectLst/>
                        </a:rPr>
                        <a:t>(alpha=0.0001, l1_ratio=0.4)</a:t>
                      </a:r>
                      <a:endParaRPr lang="en-US" sz="1050" dirty="0">
                        <a:ln>
                          <a:noFill/>
                        </a:ln>
                        <a:solidFill>
                          <a:srgbClr val="002060"/>
                        </a:solidFill>
                        <a:effectLst/>
                        <a:latin typeface="Arial"/>
                        <a:ea typeface="Arial"/>
                      </a:endParaRPr>
                    </a:p>
                  </a:txBody>
                  <a:tcPr marL="67008" marR="67008"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13727">
                <a:tc>
                  <a:txBody>
                    <a:bodyPr/>
                    <a:lstStyle/>
                    <a:p>
                      <a:pPr marL="0" marR="0">
                        <a:lnSpc>
                          <a:spcPct val="115000"/>
                        </a:lnSpc>
                        <a:spcBef>
                          <a:spcPts val="0"/>
                        </a:spcBef>
                        <a:spcAft>
                          <a:spcPts val="0"/>
                        </a:spcAft>
                      </a:pPr>
                      <a:r>
                        <a:rPr lang="en-US" sz="900">
                          <a:ln>
                            <a:noFill/>
                          </a:ln>
                          <a:solidFill>
                            <a:srgbClr val="002060"/>
                          </a:solidFill>
                          <a:effectLst/>
                        </a:rPr>
                        <a:t>decision_tree</a:t>
                      </a:r>
                      <a:endParaRPr lang="en-US" sz="1050">
                        <a:ln>
                          <a:noFill/>
                        </a:ln>
                        <a:solidFill>
                          <a:srgbClr val="002060"/>
                        </a:solidFill>
                        <a:effectLst/>
                        <a:latin typeface="Arial"/>
                        <a:ea typeface="Arial"/>
                      </a:endParaRPr>
                    </a:p>
                  </a:txBody>
                  <a:tcPr marL="67008" marR="67008"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900" dirty="0" err="1">
                          <a:ln>
                            <a:noFill/>
                          </a:ln>
                          <a:solidFill>
                            <a:srgbClr val="002060"/>
                          </a:solidFill>
                          <a:effectLst/>
                        </a:rPr>
                        <a:t>DecisionTreeRegressor</a:t>
                      </a:r>
                      <a:r>
                        <a:rPr lang="en-US" sz="900" dirty="0">
                          <a:ln>
                            <a:noFill/>
                          </a:ln>
                          <a:solidFill>
                            <a:srgbClr val="002060"/>
                          </a:solidFill>
                          <a:effectLst/>
                        </a:rPr>
                        <a:t>(</a:t>
                      </a:r>
                      <a:r>
                        <a:rPr lang="en-US" sz="900" dirty="0" err="1">
                          <a:ln>
                            <a:noFill/>
                          </a:ln>
                          <a:solidFill>
                            <a:srgbClr val="002060"/>
                          </a:solidFill>
                          <a:effectLst/>
                        </a:rPr>
                        <a:t>max_depth</a:t>
                      </a:r>
                      <a:r>
                        <a:rPr lang="en-US" sz="900" dirty="0">
                          <a:ln>
                            <a:noFill/>
                          </a:ln>
                          <a:solidFill>
                            <a:srgbClr val="002060"/>
                          </a:solidFill>
                          <a:effectLst/>
                        </a:rPr>
                        <a:t>=4, </a:t>
                      </a:r>
                      <a:r>
                        <a:rPr lang="en-US" sz="900" dirty="0" err="1">
                          <a:ln>
                            <a:noFill/>
                          </a:ln>
                          <a:solidFill>
                            <a:srgbClr val="002060"/>
                          </a:solidFill>
                          <a:effectLst/>
                        </a:rPr>
                        <a:t>max_features</a:t>
                      </a:r>
                      <a:r>
                        <a:rPr lang="en-US" sz="900" dirty="0">
                          <a:ln>
                            <a:noFill/>
                          </a:ln>
                          <a:solidFill>
                            <a:srgbClr val="002060"/>
                          </a:solidFill>
                          <a:effectLst/>
                        </a:rPr>
                        <a:t>=0.2, </a:t>
                      </a:r>
                      <a:r>
                        <a:rPr lang="en-US" sz="900" dirty="0" err="1">
                          <a:ln>
                            <a:noFill/>
                          </a:ln>
                          <a:solidFill>
                            <a:srgbClr val="002060"/>
                          </a:solidFill>
                          <a:effectLst/>
                        </a:rPr>
                        <a:t>min_samples_leaf</a:t>
                      </a:r>
                      <a:r>
                        <a:rPr lang="en-US" sz="900" dirty="0">
                          <a:ln>
                            <a:noFill/>
                          </a:ln>
                          <a:solidFill>
                            <a:srgbClr val="002060"/>
                          </a:solidFill>
                          <a:effectLst/>
                        </a:rPr>
                        <a:t>=0.1,</a:t>
                      </a:r>
                      <a:br>
                        <a:rPr lang="en-US" sz="900" dirty="0">
                          <a:ln>
                            <a:noFill/>
                          </a:ln>
                          <a:solidFill>
                            <a:srgbClr val="002060"/>
                          </a:solidFill>
                          <a:effectLst/>
                        </a:rPr>
                      </a:br>
                      <a:r>
                        <a:rPr lang="en-US" sz="900" dirty="0">
                          <a:ln>
                            <a:noFill/>
                          </a:ln>
                          <a:solidFill>
                            <a:srgbClr val="002060"/>
                          </a:solidFill>
                          <a:effectLst/>
                        </a:rPr>
                        <a:t>                      </a:t>
                      </a:r>
                      <a:r>
                        <a:rPr lang="en-US" sz="900" dirty="0" err="1">
                          <a:ln>
                            <a:noFill/>
                          </a:ln>
                          <a:solidFill>
                            <a:srgbClr val="002060"/>
                          </a:solidFill>
                          <a:effectLst/>
                        </a:rPr>
                        <a:t>random_state</a:t>
                      </a:r>
                      <a:r>
                        <a:rPr lang="en-US" sz="900" dirty="0">
                          <a:ln>
                            <a:noFill/>
                          </a:ln>
                          <a:solidFill>
                            <a:srgbClr val="002060"/>
                          </a:solidFill>
                          <a:effectLst/>
                        </a:rPr>
                        <a:t>=1)</a:t>
                      </a:r>
                      <a:endParaRPr lang="en-US" sz="1050" dirty="0">
                        <a:ln>
                          <a:noFill/>
                        </a:ln>
                        <a:solidFill>
                          <a:srgbClr val="002060"/>
                        </a:solidFill>
                        <a:effectLst/>
                        <a:latin typeface="Arial"/>
                        <a:ea typeface="Arial"/>
                      </a:endParaRPr>
                    </a:p>
                  </a:txBody>
                  <a:tcPr marL="67008" marR="67008"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2554749894"/>
              </p:ext>
            </p:extLst>
          </p:nvPr>
        </p:nvGraphicFramePr>
        <p:xfrm>
          <a:off x="4040154" y="501697"/>
          <a:ext cx="4991879" cy="4240703"/>
        </p:xfrm>
        <a:graphic>
          <a:graphicData uri="http://schemas.openxmlformats.org/drawingml/2006/table">
            <a:tbl>
              <a:tblPr firstRow="1" firstCol="1" bandRow="1">
                <a:tableStyleId>{5C22544A-7EE6-4342-B048-85BDC9FD1C3A}</a:tableStyleId>
              </a:tblPr>
              <a:tblGrid>
                <a:gridCol w="1178594">
                  <a:extLst>
                    <a:ext uri="{9D8B030D-6E8A-4147-A177-3AD203B41FA5}">
                      <a16:colId xmlns:a16="http://schemas.microsoft.com/office/drawing/2014/main" val="20000"/>
                    </a:ext>
                  </a:extLst>
                </a:gridCol>
                <a:gridCol w="3813285">
                  <a:extLst>
                    <a:ext uri="{9D8B030D-6E8A-4147-A177-3AD203B41FA5}">
                      <a16:colId xmlns:a16="http://schemas.microsoft.com/office/drawing/2014/main" val="20001"/>
                    </a:ext>
                  </a:extLst>
                </a:gridCol>
              </a:tblGrid>
              <a:tr h="103868">
                <a:tc>
                  <a:txBody>
                    <a:bodyPr/>
                    <a:lstStyle/>
                    <a:p>
                      <a:pPr marL="0" marR="0">
                        <a:lnSpc>
                          <a:spcPct val="115000"/>
                        </a:lnSpc>
                        <a:spcBef>
                          <a:spcPts val="0"/>
                        </a:spcBef>
                        <a:spcAft>
                          <a:spcPts val="0"/>
                        </a:spcAft>
                      </a:pPr>
                      <a:r>
                        <a:rPr lang="en-US" sz="800" dirty="0">
                          <a:solidFill>
                            <a:srgbClr val="002060"/>
                          </a:solidFill>
                          <a:effectLst/>
                        </a:rPr>
                        <a:t>model</a:t>
                      </a:r>
                      <a:endParaRPr lang="en-US" sz="900" dirty="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800">
                          <a:solidFill>
                            <a:srgbClr val="002060"/>
                          </a:solidFill>
                          <a:effectLst/>
                        </a:rPr>
                        <a:t>model_definition</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023">
                <a:tc>
                  <a:txBody>
                    <a:bodyPr/>
                    <a:lstStyle/>
                    <a:p>
                      <a:pPr marL="0" marR="0">
                        <a:lnSpc>
                          <a:spcPct val="115000"/>
                        </a:lnSpc>
                        <a:spcBef>
                          <a:spcPts val="0"/>
                        </a:spcBef>
                        <a:spcAft>
                          <a:spcPts val="0"/>
                        </a:spcAft>
                      </a:pPr>
                      <a:r>
                        <a:rPr lang="en-US" sz="800">
                          <a:solidFill>
                            <a:srgbClr val="002060"/>
                          </a:solidFill>
                          <a:effectLst/>
                        </a:rPr>
                        <a:t>random_forest_reg1</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800">
                          <a:solidFill>
                            <a:srgbClr val="002060"/>
                          </a:solidFill>
                          <a:effectLst/>
                        </a:rPr>
                        <a:t>RandomForestRegressor(max_depth=4, max_features=0.4, n_estimators=200,</a:t>
                      </a:r>
                      <a:br>
                        <a:rPr lang="en-US" sz="800">
                          <a:solidFill>
                            <a:srgbClr val="002060"/>
                          </a:solidFill>
                          <a:effectLst/>
                        </a:rPr>
                      </a:br>
                      <a:r>
                        <a:rPr lang="en-US" sz="800">
                          <a:solidFill>
                            <a:srgbClr val="002060"/>
                          </a:solidFill>
                          <a:effectLst/>
                        </a:rPr>
                        <a:t>                      n_jobs=-1, random_state=1)</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023">
                <a:tc>
                  <a:txBody>
                    <a:bodyPr/>
                    <a:lstStyle/>
                    <a:p>
                      <a:pPr marL="0" marR="0">
                        <a:lnSpc>
                          <a:spcPct val="115000"/>
                        </a:lnSpc>
                        <a:spcBef>
                          <a:spcPts val="0"/>
                        </a:spcBef>
                        <a:spcAft>
                          <a:spcPts val="0"/>
                        </a:spcAft>
                      </a:pPr>
                      <a:r>
                        <a:rPr lang="en-US" sz="800">
                          <a:solidFill>
                            <a:srgbClr val="002060"/>
                          </a:solidFill>
                          <a:effectLst/>
                        </a:rPr>
                        <a:t>random_forest_reg2</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800">
                          <a:solidFill>
                            <a:srgbClr val="002060"/>
                          </a:solidFill>
                          <a:effectLst/>
                        </a:rPr>
                        <a:t>RandomForestRegressor(max_depth=10, max_features=0.4, n_estimators=200,</a:t>
                      </a:r>
                      <a:br>
                        <a:rPr lang="en-US" sz="800">
                          <a:solidFill>
                            <a:srgbClr val="002060"/>
                          </a:solidFill>
                          <a:effectLst/>
                        </a:rPr>
                      </a:br>
                      <a:r>
                        <a:rPr lang="en-US" sz="800">
                          <a:solidFill>
                            <a:srgbClr val="002060"/>
                          </a:solidFill>
                          <a:effectLst/>
                        </a:rPr>
                        <a:t>                      n_jobs=-1, random_state=1)</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82016">
                <a:tc>
                  <a:txBody>
                    <a:bodyPr/>
                    <a:lstStyle/>
                    <a:p>
                      <a:pPr marL="0" marR="0">
                        <a:lnSpc>
                          <a:spcPct val="115000"/>
                        </a:lnSpc>
                        <a:spcBef>
                          <a:spcPts val="0"/>
                        </a:spcBef>
                        <a:spcAft>
                          <a:spcPts val="0"/>
                        </a:spcAft>
                      </a:pPr>
                      <a:r>
                        <a:rPr lang="en-US" sz="800">
                          <a:solidFill>
                            <a:srgbClr val="002060"/>
                          </a:solidFill>
                          <a:effectLst/>
                        </a:rPr>
                        <a:t>random_forest_reg3</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800">
                          <a:solidFill>
                            <a:srgbClr val="002060"/>
                          </a:solidFill>
                          <a:effectLst/>
                        </a:rPr>
                        <a:t>RandomForestRegressor(max_depth=7, max_features=0.3, n_jobs=-1, random_state=1)</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023">
                <a:tc>
                  <a:txBody>
                    <a:bodyPr/>
                    <a:lstStyle/>
                    <a:p>
                      <a:pPr marL="0" marR="0">
                        <a:lnSpc>
                          <a:spcPct val="115000"/>
                        </a:lnSpc>
                        <a:spcBef>
                          <a:spcPts val="0"/>
                        </a:spcBef>
                        <a:spcAft>
                          <a:spcPts val="0"/>
                        </a:spcAft>
                      </a:pPr>
                      <a:r>
                        <a:rPr lang="en-US" sz="800" dirty="0">
                          <a:solidFill>
                            <a:srgbClr val="002060"/>
                          </a:solidFill>
                          <a:effectLst/>
                        </a:rPr>
                        <a:t>random_forest_reg4</a:t>
                      </a:r>
                      <a:endParaRPr lang="en-US" sz="900" dirty="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800">
                          <a:solidFill>
                            <a:srgbClr val="002060"/>
                          </a:solidFill>
                          <a:effectLst/>
                        </a:rPr>
                        <a:t>RandomForestRegressor(max_depth=8, max_features=0.6, n_estimators=200,</a:t>
                      </a:r>
                      <a:br>
                        <a:rPr lang="en-US" sz="800">
                          <a:solidFill>
                            <a:srgbClr val="002060"/>
                          </a:solidFill>
                          <a:effectLst/>
                        </a:rPr>
                      </a:br>
                      <a:r>
                        <a:rPr lang="en-US" sz="800">
                          <a:solidFill>
                            <a:srgbClr val="002060"/>
                          </a:solidFill>
                          <a:effectLst/>
                        </a:rPr>
                        <a:t>                      random_state=1)</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03868">
                <a:tc>
                  <a:txBody>
                    <a:bodyPr/>
                    <a:lstStyle/>
                    <a:p>
                      <a:pPr marL="0" marR="0">
                        <a:lnSpc>
                          <a:spcPct val="115000"/>
                        </a:lnSpc>
                        <a:spcBef>
                          <a:spcPts val="0"/>
                        </a:spcBef>
                        <a:spcAft>
                          <a:spcPts val="0"/>
                        </a:spcAft>
                      </a:pPr>
                      <a:r>
                        <a:rPr lang="en-US" sz="800">
                          <a:solidFill>
                            <a:srgbClr val="002060"/>
                          </a:solidFill>
                          <a:effectLst/>
                        </a:rPr>
                        <a:t>gradien_boost_1</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800">
                          <a:solidFill>
                            <a:srgbClr val="002060"/>
                          </a:solidFill>
                          <a:effectLst/>
                        </a:rPr>
                        <a:t>GradientBoostingRegressor(n_estimators=150, random_state=1)</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4031">
                <a:tc>
                  <a:txBody>
                    <a:bodyPr/>
                    <a:lstStyle/>
                    <a:p>
                      <a:pPr marL="0" marR="0">
                        <a:lnSpc>
                          <a:spcPct val="115000"/>
                        </a:lnSpc>
                        <a:spcBef>
                          <a:spcPts val="0"/>
                        </a:spcBef>
                        <a:spcAft>
                          <a:spcPts val="0"/>
                        </a:spcAft>
                      </a:pPr>
                      <a:r>
                        <a:rPr lang="en-US" sz="800">
                          <a:solidFill>
                            <a:srgbClr val="002060"/>
                          </a:solidFill>
                          <a:effectLst/>
                        </a:rPr>
                        <a:t>gradien_boost_2</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800">
                          <a:solidFill>
                            <a:srgbClr val="002060"/>
                          </a:solidFill>
                          <a:effectLst/>
                        </a:rPr>
                        <a:t>GradientBoostingRegressor(learning_rate=0.08249999999999999, max_depth=10,</a:t>
                      </a:r>
                      <a:br>
                        <a:rPr lang="en-US" sz="800">
                          <a:solidFill>
                            <a:srgbClr val="002060"/>
                          </a:solidFill>
                          <a:effectLst/>
                        </a:rPr>
                      </a:br>
                      <a:r>
                        <a:rPr lang="en-US" sz="800">
                          <a:solidFill>
                            <a:srgbClr val="002060"/>
                          </a:solidFill>
                          <a:effectLst/>
                        </a:rPr>
                        <a:t>                          max_features=0.6000000000000001, min_samples_leaf=8,</a:t>
                      </a:r>
                      <a:br>
                        <a:rPr lang="en-US" sz="800">
                          <a:solidFill>
                            <a:srgbClr val="002060"/>
                          </a:solidFill>
                          <a:effectLst/>
                        </a:rPr>
                      </a:br>
                      <a:r>
                        <a:rPr lang="en-US" sz="800">
                          <a:solidFill>
                            <a:srgbClr val="002060"/>
                          </a:solidFill>
                          <a:effectLst/>
                        </a:rPr>
                        <a:t>                          min_samples_split=10, n_estimators=118)</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55039">
                <a:tc>
                  <a:txBody>
                    <a:bodyPr/>
                    <a:lstStyle/>
                    <a:p>
                      <a:pPr marL="0" marR="0">
                        <a:lnSpc>
                          <a:spcPct val="115000"/>
                        </a:lnSpc>
                        <a:spcBef>
                          <a:spcPts val="0"/>
                        </a:spcBef>
                        <a:spcAft>
                          <a:spcPts val="0"/>
                        </a:spcAft>
                      </a:pPr>
                      <a:r>
                        <a:rPr lang="en-US" sz="800" dirty="0">
                          <a:solidFill>
                            <a:srgbClr val="002060"/>
                          </a:solidFill>
                          <a:effectLst/>
                        </a:rPr>
                        <a:t>gradien_boost_3</a:t>
                      </a:r>
                      <a:endParaRPr lang="en-US" sz="900" dirty="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800" dirty="0" err="1">
                          <a:solidFill>
                            <a:srgbClr val="002060"/>
                          </a:solidFill>
                          <a:effectLst/>
                        </a:rPr>
                        <a:t>GradientBoostingRegressor</a:t>
                      </a:r>
                      <a:r>
                        <a:rPr lang="en-US" sz="800" dirty="0">
                          <a:solidFill>
                            <a:srgbClr val="002060"/>
                          </a:solidFill>
                          <a:effectLst/>
                        </a:rPr>
                        <a:t>(</a:t>
                      </a:r>
                      <a:r>
                        <a:rPr lang="en-US" sz="800" dirty="0" err="1">
                          <a:solidFill>
                            <a:srgbClr val="002060"/>
                          </a:solidFill>
                          <a:effectLst/>
                        </a:rPr>
                        <a:t>learning_rate</a:t>
                      </a:r>
                      <a:r>
                        <a:rPr lang="en-US" sz="800" dirty="0">
                          <a:solidFill>
                            <a:srgbClr val="002060"/>
                          </a:solidFill>
                          <a:effectLst/>
                        </a:rPr>
                        <a:t>=0.08249999999999999, </a:t>
                      </a:r>
                      <a:r>
                        <a:rPr lang="en-US" sz="800" dirty="0" err="1">
                          <a:solidFill>
                            <a:srgbClr val="002060"/>
                          </a:solidFill>
                          <a:effectLst/>
                        </a:rPr>
                        <a:t>max_depth</a:t>
                      </a:r>
                      <a:r>
                        <a:rPr lang="en-US" sz="800" dirty="0">
                          <a:solidFill>
                            <a:srgbClr val="002060"/>
                          </a:solidFill>
                          <a:effectLst/>
                        </a:rPr>
                        <a:t>=7,</a:t>
                      </a:r>
                      <a:br>
                        <a:rPr lang="en-US" sz="800" dirty="0">
                          <a:solidFill>
                            <a:srgbClr val="002060"/>
                          </a:solidFill>
                          <a:effectLst/>
                        </a:rPr>
                      </a:br>
                      <a:r>
                        <a:rPr lang="en-US" sz="800" dirty="0">
                          <a:solidFill>
                            <a:srgbClr val="002060"/>
                          </a:solidFill>
                          <a:effectLst/>
                        </a:rPr>
                        <a:t>                          </a:t>
                      </a:r>
                      <a:r>
                        <a:rPr lang="en-US" sz="800" dirty="0" err="1">
                          <a:solidFill>
                            <a:srgbClr val="002060"/>
                          </a:solidFill>
                          <a:effectLst/>
                        </a:rPr>
                        <a:t>max_features</a:t>
                      </a:r>
                      <a:r>
                        <a:rPr lang="en-US" sz="800" dirty="0">
                          <a:solidFill>
                            <a:srgbClr val="002060"/>
                          </a:solidFill>
                          <a:effectLst/>
                        </a:rPr>
                        <a:t>=0.8, </a:t>
                      </a:r>
                      <a:r>
                        <a:rPr lang="en-US" sz="800" dirty="0" err="1">
                          <a:solidFill>
                            <a:srgbClr val="002060"/>
                          </a:solidFill>
                          <a:effectLst/>
                        </a:rPr>
                        <a:t>min_samples_leaf</a:t>
                      </a:r>
                      <a:r>
                        <a:rPr lang="en-US" sz="800" dirty="0">
                          <a:solidFill>
                            <a:srgbClr val="002060"/>
                          </a:solidFill>
                          <a:effectLst/>
                        </a:rPr>
                        <a:t>=4,</a:t>
                      </a:r>
                      <a:br>
                        <a:rPr lang="en-US" sz="800" dirty="0">
                          <a:solidFill>
                            <a:srgbClr val="002060"/>
                          </a:solidFill>
                          <a:effectLst/>
                        </a:rPr>
                      </a:br>
                      <a:r>
                        <a:rPr lang="en-US" sz="800" dirty="0">
                          <a:solidFill>
                            <a:srgbClr val="002060"/>
                          </a:solidFill>
                          <a:effectLst/>
                        </a:rPr>
                        <a:t>                          </a:t>
                      </a:r>
                      <a:r>
                        <a:rPr lang="en-US" sz="800" dirty="0" err="1">
                          <a:solidFill>
                            <a:srgbClr val="002060"/>
                          </a:solidFill>
                          <a:effectLst/>
                        </a:rPr>
                        <a:t>min_samples_split</a:t>
                      </a:r>
                      <a:r>
                        <a:rPr lang="en-US" sz="800" dirty="0">
                          <a:solidFill>
                            <a:srgbClr val="002060"/>
                          </a:solidFill>
                          <a:effectLst/>
                        </a:rPr>
                        <a:t>=12, </a:t>
                      </a:r>
                      <a:r>
                        <a:rPr lang="en-US" sz="800" dirty="0" err="1">
                          <a:solidFill>
                            <a:srgbClr val="002060"/>
                          </a:solidFill>
                          <a:effectLst/>
                        </a:rPr>
                        <a:t>n_estimators</a:t>
                      </a:r>
                      <a:r>
                        <a:rPr lang="en-US" sz="800" dirty="0">
                          <a:solidFill>
                            <a:srgbClr val="002060"/>
                          </a:solidFill>
                          <a:effectLst/>
                        </a:rPr>
                        <a:t>=150,</a:t>
                      </a:r>
                      <a:br>
                        <a:rPr lang="en-US" sz="800" dirty="0">
                          <a:solidFill>
                            <a:srgbClr val="002060"/>
                          </a:solidFill>
                          <a:effectLst/>
                        </a:rPr>
                      </a:br>
                      <a:r>
                        <a:rPr lang="en-US" sz="800" dirty="0">
                          <a:solidFill>
                            <a:srgbClr val="002060"/>
                          </a:solidFill>
                          <a:effectLst/>
                        </a:rPr>
                        <a:t>                          </a:t>
                      </a:r>
                      <a:r>
                        <a:rPr lang="en-US" sz="800" dirty="0" err="1">
                          <a:solidFill>
                            <a:srgbClr val="002060"/>
                          </a:solidFill>
                          <a:effectLst/>
                        </a:rPr>
                        <a:t>random_state</a:t>
                      </a:r>
                      <a:r>
                        <a:rPr lang="en-US" sz="800" dirty="0">
                          <a:solidFill>
                            <a:srgbClr val="002060"/>
                          </a:solidFill>
                          <a:effectLst/>
                        </a:rPr>
                        <a:t>=1)</a:t>
                      </a:r>
                      <a:endParaRPr lang="en-US" sz="900" dirty="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910078">
                <a:tc>
                  <a:txBody>
                    <a:bodyPr/>
                    <a:lstStyle/>
                    <a:p>
                      <a:pPr marL="0" marR="0">
                        <a:lnSpc>
                          <a:spcPct val="115000"/>
                        </a:lnSpc>
                        <a:spcBef>
                          <a:spcPts val="0"/>
                        </a:spcBef>
                        <a:spcAft>
                          <a:spcPts val="0"/>
                        </a:spcAft>
                      </a:pPr>
                      <a:r>
                        <a:rPr lang="en-US" sz="800" dirty="0" err="1">
                          <a:solidFill>
                            <a:srgbClr val="002060"/>
                          </a:solidFill>
                          <a:effectLst/>
                        </a:rPr>
                        <a:t>XGBRegressor</a:t>
                      </a:r>
                      <a:endParaRPr lang="en-US" sz="900" dirty="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800" dirty="0" err="1">
                          <a:solidFill>
                            <a:srgbClr val="002060"/>
                          </a:solidFill>
                          <a:effectLst/>
                        </a:rPr>
                        <a:t>XGBRegressor</a:t>
                      </a:r>
                      <a:r>
                        <a:rPr lang="en-US" sz="800" dirty="0">
                          <a:solidFill>
                            <a:srgbClr val="002060"/>
                          </a:solidFill>
                          <a:effectLst/>
                        </a:rPr>
                        <a:t>(</a:t>
                      </a:r>
                      <a:r>
                        <a:rPr lang="en-US" sz="800" dirty="0" err="1">
                          <a:solidFill>
                            <a:srgbClr val="002060"/>
                          </a:solidFill>
                          <a:effectLst/>
                        </a:rPr>
                        <a:t>base_score</a:t>
                      </a:r>
                      <a:r>
                        <a:rPr lang="en-US" sz="800" dirty="0">
                          <a:solidFill>
                            <a:srgbClr val="002060"/>
                          </a:solidFill>
                          <a:effectLst/>
                        </a:rPr>
                        <a:t>=0.5, booster='</a:t>
                      </a:r>
                      <a:r>
                        <a:rPr lang="en-US" sz="800" dirty="0" err="1">
                          <a:solidFill>
                            <a:srgbClr val="002060"/>
                          </a:solidFill>
                          <a:effectLst/>
                        </a:rPr>
                        <a:t>gbtree</a:t>
                      </a:r>
                      <a:r>
                        <a:rPr lang="en-US" sz="800" dirty="0">
                          <a:solidFill>
                            <a:srgbClr val="002060"/>
                          </a:solidFill>
                          <a:effectLst/>
                        </a:rPr>
                        <a:t>', </a:t>
                      </a:r>
                      <a:r>
                        <a:rPr lang="en-US" sz="800" dirty="0" err="1">
                          <a:solidFill>
                            <a:srgbClr val="002060"/>
                          </a:solidFill>
                          <a:effectLst/>
                        </a:rPr>
                        <a:t>colsample_bylevel</a:t>
                      </a:r>
                      <a:r>
                        <a:rPr lang="en-US" sz="800" dirty="0">
                          <a:solidFill>
                            <a:srgbClr val="002060"/>
                          </a:solidFill>
                          <a:effectLst/>
                        </a:rPr>
                        <a:t>=1,</a:t>
                      </a:r>
                      <a:br>
                        <a:rPr lang="en-US" sz="800" dirty="0">
                          <a:solidFill>
                            <a:srgbClr val="002060"/>
                          </a:solidFill>
                          <a:effectLst/>
                        </a:rPr>
                      </a:br>
                      <a:r>
                        <a:rPr lang="en-US" sz="800" dirty="0">
                          <a:solidFill>
                            <a:srgbClr val="002060"/>
                          </a:solidFill>
                          <a:effectLst/>
                        </a:rPr>
                        <a:t>             </a:t>
                      </a:r>
                      <a:r>
                        <a:rPr lang="en-US" sz="800" dirty="0" err="1">
                          <a:solidFill>
                            <a:srgbClr val="002060"/>
                          </a:solidFill>
                          <a:effectLst/>
                        </a:rPr>
                        <a:t>colsample_bynode</a:t>
                      </a:r>
                      <a:r>
                        <a:rPr lang="en-US" sz="800" dirty="0">
                          <a:solidFill>
                            <a:srgbClr val="002060"/>
                          </a:solidFill>
                          <a:effectLst/>
                        </a:rPr>
                        <a:t>=1, </a:t>
                      </a:r>
                      <a:r>
                        <a:rPr lang="en-US" sz="800" dirty="0" err="1">
                          <a:solidFill>
                            <a:srgbClr val="002060"/>
                          </a:solidFill>
                          <a:effectLst/>
                        </a:rPr>
                        <a:t>colsample_bytree</a:t>
                      </a:r>
                      <a:r>
                        <a:rPr lang="en-US" sz="800" dirty="0">
                          <a:solidFill>
                            <a:srgbClr val="002060"/>
                          </a:solidFill>
                          <a:effectLst/>
                        </a:rPr>
                        <a:t>=1, </a:t>
                      </a:r>
                      <a:r>
                        <a:rPr lang="en-US" sz="800" dirty="0" err="1">
                          <a:solidFill>
                            <a:srgbClr val="002060"/>
                          </a:solidFill>
                          <a:effectLst/>
                        </a:rPr>
                        <a:t>enable_categorical</a:t>
                      </a:r>
                      <a:r>
                        <a:rPr lang="en-US" sz="800" dirty="0">
                          <a:solidFill>
                            <a:srgbClr val="002060"/>
                          </a:solidFill>
                          <a:effectLst/>
                        </a:rPr>
                        <a:t>=False,</a:t>
                      </a:r>
                      <a:br>
                        <a:rPr lang="en-US" sz="800" dirty="0">
                          <a:solidFill>
                            <a:srgbClr val="002060"/>
                          </a:solidFill>
                          <a:effectLst/>
                        </a:rPr>
                      </a:br>
                      <a:r>
                        <a:rPr lang="en-US" sz="800" dirty="0">
                          <a:solidFill>
                            <a:srgbClr val="002060"/>
                          </a:solidFill>
                          <a:effectLst/>
                        </a:rPr>
                        <a:t>             gamma=0, </a:t>
                      </a:r>
                      <a:r>
                        <a:rPr lang="en-US" sz="800" dirty="0" err="1">
                          <a:solidFill>
                            <a:srgbClr val="002060"/>
                          </a:solidFill>
                          <a:effectLst/>
                        </a:rPr>
                        <a:t>gpu_id</a:t>
                      </a:r>
                      <a:r>
                        <a:rPr lang="en-US" sz="800" dirty="0">
                          <a:solidFill>
                            <a:srgbClr val="002060"/>
                          </a:solidFill>
                          <a:effectLst/>
                        </a:rPr>
                        <a:t>=-1, </a:t>
                      </a:r>
                      <a:r>
                        <a:rPr lang="en-US" sz="800" dirty="0" err="1">
                          <a:solidFill>
                            <a:srgbClr val="002060"/>
                          </a:solidFill>
                          <a:effectLst/>
                        </a:rPr>
                        <a:t>importance_type</a:t>
                      </a:r>
                      <a:r>
                        <a:rPr lang="en-US" sz="800" dirty="0">
                          <a:solidFill>
                            <a:srgbClr val="002060"/>
                          </a:solidFill>
                          <a:effectLst/>
                        </a:rPr>
                        <a:t>=None,</a:t>
                      </a:r>
                      <a:br>
                        <a:rPr lang="en-US" sz="800" dirty="0">
                          <a:solidFill>
                            <a:srgbClr val="002060"/>
                          </a:solidFill>
                          <a:effectLst/>
                        </a:rPr>
                      </a:br>
                      <a:r>
                        <a:rPr lang="en-US" sz="800" dirty="0">
                          <a:solidFill>
                            <a:srgbClr val="002060"/>
                          </a:solidFill>
                          <a:effectLst/>
                        </a:rPr>
                        <a:t>             </a:t>
                      </a:r>
                      <a:r>
                        <a:rPr lang="en-US" sz="800" dirty="0" err="1">
                          <a:solidFill>
                            <a:srgbClr val="002060"/>
                          </a:solidFill>
                          <a:effectLst/>
                        </a:rPr>
                        <a:t>interaction_constraints</a:t>
                      </a:r>
                      <a:r>
                        <a:rPr lang="en-US" sz="800" dirty="0">
                          <a:solidFill>
                            <a:srgbClr val="002060"/>
                          </a:solidFill>
                          <a:effectLst/>
                        </a:rPr>
                        <a:t>='', </a:t>
                      </a:r>
                      <a:r>
                        <a:rPr lang="en-US" sz="800" dirty="0" err="1">
                          <a:solidFill>
                            <a:srgbClr val="002060"/>
                          </a:solidFill>
                          <a:effectLst/>
                        </a:rPr>
                        <a:t>learning_rate</a:t>
                      </a:r>
                      <a:r>
                        <a:rPr lang="en-US" sz="800" dirty="0">
                          <a:solidFill>
                            <a:srgbClr val="002060"/>
                          </a:solidFill>
                          <a:effectLst/>
                        </a:rPr>
                        <a:t>=0.04, </a:t>
                      </a:r>
                      <a:r>
                        <a:rPr lang="en-US" sz="800" dirty="0" err="1">
                          <a:solidFill>
                            <a:srgbClr val="002060"/>
                          </a:solidFill>
                          <a:effectLst/>
                        </a:rPr>
                        <a:t>max_delta_step</a:t>
                      </a:r>
                      <a:r>
                        <a:rPr lang="en-US" sz="800" dirty="0">
                          <a:solidFill>
                            <a:srgbClr val="002060"/>
                          </a:solidFill>
                          <a:effectLst/>
                        </a:rPr>
                        <a:t>=0,</a:t>
                      </a:r>
                      <a:br>
                        <a:rPr lang="en-US" sz="800" dirty="0">
                          <a:solidFill>
                            <a:srgbClr val="002060"/>
                          </a:solidFill>
                          <a:effectLst/>
                        </a:rPr>
                      </a:br>
                      <a:r>
                        <a:rPr lang="en-US" sz="800" dirty="0">
                          <a:solidFill>
                            <a:srgbClr val="002060"/>
                          </a:solidFill>
                          <a:effectLst/>
                        </a:rPr>
                        <a:t>             </a:t>
                      </a:r>
                      <a:r>
                        <a:rPr lang="en-US" sz="800" dirty="0" err="1">
                          <a:solidFill>
                            <a:srgbClr val="002060"/>
                          </a:solidFill>
                          <a:effectLst/>
                        </a:rPr>
                        <a:t>max_depth</a:t>
                      </a:r>
                      <a:r>
                        <a:rPr lang="en-US" sz="800" dirty="0">
                          <a:solidFill>
                            <a:srgbClr val="002060"/>
                          </a:solidFill>
                          <a:effectLst/>
                        </a:rPr>
                        <a:t>=5, </a:t>
                      </a:r>
                      <a:r>
                        <a:rPr lang="en-US" sz="800" dirty="0" err="1">
                          <a:solidFill>
                            <a:srgbClr val="002060"/>
                          </a:solidFill>
                          <a:effectLst/>
                        </a:rPr>
                        <a:t>min_child_weight</a:t>
                      </a:r>
                      <a:r>
                        <a:rPr lang="en-US" sz="800" dirty="0">
                          <a:solidFill>
                            <a:srgbClr val="002060"/>
                          </a:solidFill>
                          <a:effectLst/>
                        </a:rPr>
                        <a:t>=1, missing=nan,</a:t>
                      </a:r>
                      <a:br>
                        <a:rPr lang="en-US" sz="800" dirty="0">
                          <a:solidFill>
                            <a:srgbClr val="002060"/>
                          </a:solidFill>
                          <a:effectLst/>
                        </a:rPr>
                      </a:br>
                      <a:r>
                        <a:rPr lang="en-US" sz="800" dirty="0">
                          <a:solidFill>
                            <a:srgbClr val="002060"/>
                          </a:solidFill>
                          <a:effectLst/>
                        </a:rPr>
                        <a:t>             </a:t>
                      </a:r>
                      <a:r>
                        <a:rPr lang="en-US" sz="800" dirty="0" err="1">
                          <a:solidFill>
                            <a:srgbClr val="002060"/>
                          </a:solidFill>
                          <a:effectLst/>
                        </a:rPr>
                        <a:t>monotone_constraints</a:t>
                      </a:r>
                      <a:r>
                        <a:rPr lang="en-US" sz="800" dirty="0">
                          <a:solidFill>
                            <a:srgbClr val="002060"/>
                          </a:solidFill>
                          <a:effectLst/>
                        </a:rPr>
                        <a:t>='()', </a:t>
                      </a:r>
                      <a:r>
                        <a:rPr lang="en-US" sz="800" dirty="0" err="1">
                          <a:solidFill>
                            <a:srgbClr val="002060"/>
                          </a:solidFill>
                          <a:effectLst/>
                        </a:rPr>
                        <a:t>n_estimators</a:t>
                      </a:r>
                      <a:r>
                        <a:rPr lang="en-US" sz="800" dirty="0">
                          <a:solidFill>
                            <a:srgbClr val="002060"/>
                          </a:solidFill>
                          <a:effectLst/>
                        </a:rPr>
                        <a:t>=200, </a:t>
                      </a:r>
                      <a:r>
                        <a:rPr lang="en-US" sz="800" dirty="0" err="1">
                          <a:solidFill>
                            <a:srgbClr val="002060"/>
                          </a:solidFill>
                          <a:effectLst/>
                        </a:rPr>
                        <a:t>n_jobs</a:t>
                      </a:r>
                      <a:r>
                        <a:rPr lang="en-US" sz="800" dirty="0">
                          <a:solidFill>
                            <a:srgbClr val="002060"/>
                          </a:solidFill>
                          <a:effectLst/>
                        </a:rPr>
                        <a:t>=-1,</a:t>
                      </a:r>
                      <a:br>
                        <a:rPr lang="en-US" sz="800" dirty="0">
                          <a:solidFill>
                            <a:srgbClr val="002060"/>
                          </a:solidFill>
                          <a:effectLst/>
                        </a:rPr>
                      </a:br>
                      <a:r>
                        <a:rPr lang="en-US" sz="800" dirty="0">
                          <a:solidFill>
                            <a:srgbClr val="002060"/>
                          </a:solidFill>
                          <a:effectLst/>
                        </a:rPr>
                        <a:t>             </a:t>
                      </a:r>
                      <a:r>
                        <a:rPr lang="en-US" sz="800" dirty="0" err="1">
                          <a:solidFill>
                            <a:srgbClr val="002060"/>
                          </a:solidFill>
                          <a:effectLst/>
                        </a:rPr>
                        <a:t>num_parallel_tree</a:t>
                      </a:r>
                      <a:r>
                        <a:rPr lang="en-US" sz="800" dirty="0">
                          <a:solidFill>
                            <a:srgbClr val="002060"/>
                          </a:solidFill>
                          <a:effectLst/>
                        </a:rPr>
                        <a:t>=1, predictor='auto', </a:t>
                      </a:r>
                      <a:r>
                        <a:rPr lang="en-US" sz="800" dirty="0" err="1">
                          <a:solidFill>
                            <a:srgbClr val="002060"/>
                          </a:solidFill>
                          <a:effectLst/>
                        </a:rPr>
                        <a:t>random_state</a:t>
                      </a:r>
                      <a:r>
                        <a:rPr lang="en-US" sz="800" dirty="0">
                          <a:solidFill>
                            <a:srgbClr val="002060"/>
                          </a:solidFill>
                          <a:effectLst/>
                        </a:rPr>
                        <a:t>=0, </a:t>
                      </a:r>
                      <a:r>
                        <a:rPr lang="en-US" sz="800" dirty="0" err="1">
                          <a:solidFill>
                            <a:srgbClr val="002060"/>
                          </a:solidFill>
                          <a:effectLst/>
                        </a:rPr>
                        <a:t>reg_alpha</a:t>
                      </a:r>
                      <a:r>
                        <a:rPr lang="en-US" sz="800" dirty="0">
                          <a:solidFill>
                            <a:srgbClr val="002060"/>
                          </a:solidFill>
                          <a:effectLst/>
                        </a:rPr>
                        <a:t>=0,</a:t>
                      </a:r>
                      <a:br>
                        <a:rPr lang="en-US" sz="800" dirty="0">
                          <a:solidFill>
                            <a:srgbClr val="002060"/>
                          </a:solidFill>
                          <a:effectLst/>
                        </a:rPr>
                      </a:br>
                      <a:r>
                        <a:rPr lang="en-US" sz="800" dirty="0">
                          <a:solidFill>
                            <a:srgbClr val="002060"/>
                          </a:solidFill>
                          <a:effectLst/>
                        </a:rPr>
                        <a:t>             </a:t>
                      </a:r>
                      <a:r>
                        <a:rPr lang="en-US" sz="800" dirty="0" err="1">
                          <a:solidFill>
                            <a:srgbClr val="002060"/>
                          </a:solidFill>
                          <a:effectLst/>
                        </a:rPr>
                        <a:t>reg_lambda</a:t>
                      </a:r>
                      <a:r>
                        <a:rPr lang="en-US" sz="800" dirty="0">
                          <a:solidFill>
                            <a:srgbClr val="002060"/>
                          </a:solidFill>
                          <a:effectLst/>
                        </a:rPr>
                        <a:t>=1, </a:t>
                      </a:r>
                      <a:r>
                        <a:rPr lang="en-US" sz="800" dirty="0" err="1">
                          <a:solidFill>
                            <a:srgbClr val="002060"/>
                          </a:solidFill>
                          <a:effectLst/>
                        </a:rPr>
                        <a:t>scale_pos_weight</a:t>
                      </a:r>
                      <a:r>
                        <a:rPr lang="en-US" sz="800" dirty="0">
                          <a:solidFill>
                            <a:srgbClr val="002060"/>
                          </a:solidFill>
                          <a:effectLst/>
                        </a:rPr>
                        <a:t>=1, subsample=1, </a:t>
                      </a:r>
                      <a:r>
                        <a:rPr lang="en-US" sz="800" dirty="0" err="1">
                          <a:solidFill>
                            <a:srgbClr val="002060"/>
                          </a:solidFill>
                          <a:effectLst/>
                        </a:rPr>
                        <a:t>tree_method</a:t>
                      </a:r>
                      <a:r>
                        <a:rPr lang="en-US" sz="800" dirty="0">
                          <a:solidFill>
                            <a:srgbClr val="002060"/>
                          </a:solidFill>
                          <a:effectLst/>
                        </a:rPr>
                        <a:t>='exact',</a:t>
                      </a:r>
                      <a:br>
                        <a:rPr lang="en-US" sz="800" dirty="0">
                          <a:solidFill>
                            <a:srgbClr val="002060"/>
                          </a:solidFill>
                          <a:effectLst/>
                        </a:rPr>
                      </a:br>
                      <a:r>
                        <a:rPr lang="en-US" sz="800" dirty="0">
                          <a:solidFill>
                            <a:srgbClr val="002060"/>
                          </a:solidFill>
                          <a:effectLst/>
                        </a:rPr>
                        <a:t>             </a:t>
                      </a:r>
                      <a:r>
                        <a:rPr lang="en-US" sz="800" dirty="0" err="1">
                          <a:solidFill>
                            <a:srgbClr val="002060"/>
                          </a:solidFill>
                          <a:effectLst/>
                        </a:rPr>
                        <a:t>validate_parameters</a:t>
                      </a:r>
                      <a:r>
                        <a:rPr lang="en-US" sz="800" dirty="0">
                          <a:solidFill>
                            <a:srgbClr val="002060"/>
                          </a:solidFill>
                          <a:effectLst/>
                        </a:rPr>
                        <a:t>=1, verbosity=None)</a:t>
                      </a:r>
                      <a:endParaRPr lang="en-US" sz="900" dirty="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64031">
                <a:tc>
                  <a:txBody>
                    <a:bodyPr/>
                    <a:lstStyle/>
                    <a:p>
                      <a:pPr marL="0" marR="0">
                        <a:lnSpc>
                          <a:spcPct val="115000"/>
                        </a:lnSpc>
                        <a:spcBef>
                          <a:spcPts val="0"/>
                        </a:spcBef>
                        <a:spcAft>
                          <a:spcPts val="0"/>
                        </a:spcAft>
                      </a:pPr>
                      <a:r>
                        <a:rPr lang="en-US" sz="800">
                          <a:solidFill>
                            <a:srgbClr val="002060"/>
                          </a:solidFill>
                          <a:effectLst/>
                        </a:rPr>
                        <a:t>voting</a:t>
                      </a:r>
                      <a:endParaRPr lang="en-US" sz="90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800" dirty="0" err="1">
                          <a:solidFill>
                            <a:srgbClr val="002060"/>
                          </a:solidFill>
                          <a:effectLst/>
                        </a:rPr>
                        <a:t>VotingRegressor</a:t>
                      </a:r>
                      <a:r>
                        <a:rPr lang="en-US" sz="800" dirty="0">
                          <a:solidFill>
                            <a:srgbClr val="002060"/>
                          </a:solidFill>
                          <a:effectLst/>
                        </a:rPr>
                        <a:t>(estimators=[('</a:t>
                      </a:r>
                      <a:r>
                        <a:rPr lang="en-US" sz="800" dirty="0" err="1">
                          <a:solidFill>
                            <a:srgbClr val="002060"/>
                          </a:solidFill>
                          <a:effectLst/>
                        </a:rPr>
                        <a:t>gb</a:t>
                      </a:r>
                      <a:r>
                        <a:rPr lang="en-US" sz="800" dirty="0">
                          <a:solidFill>
                            <a:srgbClr val="002060"/>
                          </a:solidFill>
                          <a:effectLst/>
                        </a:rPr>
                        <a:t>', </a:t>
                      </a:r>
                      <a:r>
                        <a:rPr lang="en-US" sz="800" dirty="0" err="1">
                          <a:solidFill>
                            <a:srgbClr val="002060"/>
                          </a:solidFill>
                          <a:effectLst/>
                        </a:rPr>
                        <a:t>GradientBoostingRegressor</a:t>
                      </a:r>
                      <a:r>
                        <a:rPr lang="en-US" sz="800" dirty="0">
                          <a:solidFill>
                            <a:srgbClr val="002060"/>
                          </a:solidFill>
                          <a:effectLst/>
                        </a:rPr>
                        <a:t>(</a:t>
                      </a:r>
                      <a:r>
                        <a:rPr lang="en-US" sz="800" dirty="0" err="1">
                          <a:solidFill>
                            <a:srgbClr val="002060"/>
                          </a:solidFill>
                          <a:effectLst/>
                        </a:rPr>
                        <a:t>random_state</a:t>
                      </a:r>
                      <a:r>
                        <a:rPr lang="en-US" sz="800" dirty="0">
                          <a:solidFill>
                            <a:srgbClr val="002060"/>
                          </a:solidFill>
                          <a:effectLst/>
                        </a:rPr>
                        <a:t>=47)),</a:t>
                      </a:r>
                      <a:br>
                        <a:rPr lang="en-US" sz="800" dirty="0">
                          <a:solidFill>
                            <a:srgbClr val="002060"/>
                          </a:solidFill>
                          <a:effectLst/>
                        </a:rPr>
                      </a:br>
                      <a:r>
                        <a:rPr lang="en-US" sz="800" dirty="0">
                          <a:solidFill>
                            <a:srgbClr val="002060"/>
                          </a:solidFill>
                          <a:effectLst/>
                        </a:rPr>
                        <a:t>                            ('</a:t>
                      </a:r>
                      <a:r>
                        <a:rPr lang="en-US" sz="800" dirty="0" err="1">
                          <a:solidFill>
                            <a:srgbClr val="002060"/>
                          </a:solidFill>
                          <a:effectLst/>
                        </a:rPr>
                        <a:t>rf</a:t>
                      </a:r>
                      <a:r>
                        <a:rPr lang="en-US" sz="800" dirty="0">
                          <a:solidFill>
                            <a:srgbClr val="002060"/>
                          </a:solidFill>
                          <a:effectLst/>
                        </a:rPr>
                        <a:t>', </a:t>
                      </a:r>
                      <a:r>
                        <a:rPr lang="en-US" sz="800" dirty="0" err="1">
                          <a:solidFill>
                            <a:srgbClr val="002060"/>
                          </a:solidFill>
                          <a:effectLst/>
                        </a:rPr>
                        <a:t>RandomForestRegressor</a:t>
                      </a:r>
                      <a:r>
                        <a:rPr lang="en-US" sz="800" dirty="0">
                          <a:solidFill>
                            <a:srgbClr val="002060"/>
                          </a:solidFill>
                          <a:effectLst/>
                        </a:rPr>
                        <a:t>(</a:t>
                      </a:r>
                      <a:r>
                        <a:rPr lang="en-US" sz="800" dirty="0" err="1">
                          <a:solidFill>
                            <a:srgbClr val="002060"/>
                          </a:solidFill>
                          <a:effectLst/>
                        </a:rPr>
                        <a:t>random_state</a:t>
                      </a:r>
                      <a:r>
                        <a:rPr lang="en-US" sz="800" dirty="0">
                          <a:solidFill>
                            <a:srgbClr val="002060"/>
                          </a:solidFill>
                          <a:effectLst/>
                        </a:rPr>
                        <a:t>=47)),</a:t>
                      </a:r>
                      <a:br>
                        <a:rPr lang="en-US" sz="800" dirty="0">
                          <a:solidFill>
                            <a:srgbClr val="002060"/>
                          </a:solidFill>
                          <a:effectLst/>
                        </a:rPr>
                      </a:br>
                      <a:r>
                        <a:rPr lang="en-US" sz="800" dirty="0">
                          <a:solidFill>
                            <a:srgbClr val="002060"/>
                          </a:solidFill>
                          <a:effectLst/>
                        </a:rPr>
                        <a:t>                            ('</a:t>
                      </a:r>
                      <a:r>
                        <a:rPr lang="en-US" sz="800" dirty="0" err="1">
                          <a:solidFill>
                            <a:srgbClr val="002060"/>
                          </a:solidFill>
                          <a:effectLst/>
                        </a:rPr>
                        <a:t>lr</a:t>
                      </a:r>
                      <a:r>
                        <a:rPr lang="en-US" sz="800" dirty="0">
                          <a:solidFill>
                            <a:srgbClr val="002060"/>
                          </a:solidFill>
                          <a:effectLst/>
                        </a:rPr>
                        <a:t>', </a:t>
                      </a:r>
                      <a:r>
                        <a:rPr lang="en-US" sz="800" dirty="0" err="1">
                          <a:solidFill>
                            <a:srgbClr val="002060"/>
                          </a:solidFill>
                          <a:effectLst/>
                        </a:rPr>
                        <a:t>LinearRegression</a:t>
                      </a:r>
                      <a:r>
                        <a:rPr lang="en-US" sz="800" dirty="0">
                          <a:solidFill>
                            <a:srgbClr val="002060"/>
                          </a:solidFill>
                          <a:effectLst/>
                        </a:rPr>
                        <a:t>())])</a:t>
                      </a:r>
                      <a:endParaRPr lang="en-US" sz="900" dirty="0">
                        <a:solidFill>
                          <a:srgbClr val="002060"/>
                        </a:solidFill>
                        <a:effectLst/>
                        <a:latin typeface="Arial"/>
                        <a:ea typeface="Arial"/>
                      </a:endParaRPr>
                    </a:p>
                  </a:txBody>
                  <a:tcPr marL="35612" marR="35612"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75863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1735" y="137102"/>
            <a:ext cx="3243267" cy="628004"/>
          </a:xfrm>
        </p:spPr>
        <p:txBody>
          <a:bodyPr>
            <a:normAutofit fontScale="90000"/>
          </a:bodyPr>
          <a:lstStyle/>
          <a:p>
            <a:r>
              <a:rPr lang="en-US" dirty="0"/>
              <a:t>Modeling</a:t>
            </a:r>
          </a:p>
        </p:txBody>
      </p:sp>
      <p:graphicFrame>
        <p:nvGraphicFramePr>
          <p:cNvPr id="5" name="Graphique 4"/>
          <p:cNvGraphicFramePr/>
          <p:nvPr>
            <p:extLst>
              <p:ext uri="{D42A27DB-BD31-4B8C-83A1-F6EECF244321}">
                <p14:modId xmlns:p14="http://schemas.microsoft.com/office/powerpoint/2010/main" val="2688688706"/>
              </p:ext>
            </p:extLst>
          </p:nvPr>
        </p:nvGraphicFramePr>
        <p:xfrm>
          <a:off x="378278" y="1272171"/>
          <a:ext cx="4991100" cy="34575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2182419659"/>
              </p:ext>
            </p:extLst>
          </p:nvPr>
        </p:nvGraphicFramePr>
        <p:xfrm>
          <a:off x="5521378" y="1278295"/>
          <a:ext cx="2747888" cy="3304548"/>
        </p:xfrm>
        <a:graphic>
          <a:graphicData uri="http://schemas.openxmlformats.org/drawingml/2006/table">
            <a:tbl>
              <a:tblPr firstRow="1" firstCol="1" bandRow="1">
                <a:tableStyleId>{5C22544A-7EE6-4342-B048-85BDC9FD1C3A}</a:tableStyleId>
              </a:tblPr>
              <a:tblGrid>
                <a:gridCol w="1236676">
                  <a:extLst>
                    <a:ext uri="{9D8B030D-6E8A-4147-A177-3AD203B41FA5}">
                      <a16:colId xmlns:a16="http://schemas.microsoft.com/office/drawing/2014/main" val="20000"/>
                    </a:ext>
                  </a:extLst>
                </a:gridCol>
                <a:gridCol w="753089">
                  <a:extLst>
                    <a:ext uri="{9D8B030D-6E8A-4147-A177-3AD203B41FA5}">
                      <a16:colId xmlns:a16="http://schemas.microsoft.com/office/drawing/2014/main" val="20001"/>
                    </a:ext>
                  </a:extLst>
                </a:gridCol>
                <a:gridCol w="758123">
                  <a:extLst>
                    <a:ext uri="{9D8B030D-6E8A-4147-A177-3AD203B41FA5}">
                      <a16:colId xmlns:a16="http://schemas.microsoft.com/office/drawing/2014/main" val="20002"/>
                    </a:ext>
                  </a:extLst>
                </a:gridCol>
              </a:tblGrid>
              <a:tr h="176342">
                <a:tc>
                  <a:txBody>
                    <a:bodyPr/>
                    <a:lstStyle/>
                    <a:p>
                      <a:pPr marL="0" marR="0">
                        <a:lnSpc>
                          <a:spcPct val="115000"/>
                        </a:lnSpc>
                        <a:spcBef>
                          <a:spcPts val="0"/>
                        </a:spcBef>
                        <a:spcAft>
                          <a:spcPts val="0"/>
                        </a:spcAft>
                      </a:pPr>
                      <a:r>
                        <a:rPr lang="en-US" sz="1000" dirty="0">
                          <a:ln>
                            <a:noFill/>
                          </a:ln>
                          <a:solidFill>
                            <a:srgbClr val="002060"/>
                          </a:solidFill>
                          <a:effectLst/>
                        </a:rPr>
                        <a:t>model</a:t>
                      </a:r>
                      <a:endParaRPr lang="en-US" sz="1100" dirty="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ln>
                            <a:noFill/>
                          </a:ln>
                          <a:solidFill>
                            <a:srgbClr val="002060"/>
                          </a:solidFill>
                          <a:effectLst/>
                        </a:rPr>
                        <a:t>R2_tr</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ln>
                            <a:noFill/>
                          </a:ln>
                          <a:solidFill>
                            <a:srgbClr val="002060"/>
                          </a:solidFill>
                          <a:effectLst/>
                        </a:rPr>
                        <a:t>R2_tt</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0"/>
                  </a:ext>
                </a:extLst>
              </a:tr>
              <a:tr h="173789">
                <a:tc>
                  <a:txBody>
                    <a:bodyPr/>
                    <a:lstStyle/>
                    <a:p>
                      <a:pPr marL="0" marR="0">
                        <a:lnSpc>
                          <a:spcPct val="115000"/>
                        </a:lnSpc>
                        <a:spcBef>
                          <a:spcPts val="0"/>
                        </a:spcBef>
                        <a:spcAft>
                          <a:spcPts val="0"/>
                        </a:spcAft>
                      </a:pPr>
                      <a:r>
                        <a:rPr lang="en-US" sz="1000">
                          <a:ln>
                            <a:noFill/>
                          </a:ln>
                          <a:solidFill>
                            <a:srgbClr val="002060"/>
                          </a:solidFill>
                          <a:effectLst/>
                        </a:rPr>
                        <a:t>gradien_boost_2</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dirty="0">
                          <a:ln>
                            <a:noFill/>
                          </a:ln>
                          <a:solidFill>
                            <a:srgbClr val="002060"/>
                          </a:solidFill>
                          <a:effectLst/>
                        </a:rPr>
                        <a:t>0.999</a:t>
                      </a:r>
                      <a:endParaRPr lang="en-US" sz="1100" dirty="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0.950</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173789">
                <a:tc>
                  <a:txBody>
                    <a:bodyPr/>
                    <a:lstStyle/>
                    <a:p>
                      <a:pPr marL="0" marR="0">
                        <a:lnSpc>
                          <a:spcPct val="115000"/>
                        </a:lnSpc>
                        <a:spcBef>
                          <a:spcPts val="0"/>
                        </a:spcBef>
                        <a:spcAft>
                          <a:spcPts val="0"/>
                        </a:spcAft>
                      </a:pPr>
                      <a:r>
                        <a:rPr lang="en-US" sz="1000">
                          <a:ln>
                            <a:noFill/>
                          </a:ln>
                          <a:solidFill>
                            <a:srgbClr val="002060"/>
                          </a:solidFill>
                          <a:effectLst/>
                        </a:rPr>
                        <a:t>gradien_boost_3</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0.997</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0.947</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347579">
                <a:tc>
                  <a:txBody>
                    <a:bodyPr/>
                    <a:lstStyle/>
                    <a:p>
                      <a:pPr marL="0" marR="0">
                        <a:lnSpc>
                          <a:spcPct val="115000"/>
                        </a:lnSpc>
                        <a:spcBef>
                          <a:spcPts val="0"/>
                        </a:spcBef>
                        <a:spcAft>
                          <a:spcPts val="0"/>
                        </a:spcAft>
                      </a:pPr>
                      <a:r>
                        <a:rPr lang="en-US" sz="1000">
                          <a:ln>
                            <a:noFill/>
                          </a:ln>
                          <a:solidFill>
                            <a:srgbClr val="002060"/>
                          </a:solidFill>
                          <a:effectLst/>
                        </a:rPr>
                        <a:t>random_forest_reg2</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0.986</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0.945</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347579">
                <a:tc>
                  <a:txBody>
                    <a:bodyPr/>
                    <a:lstStyle/>
                    <a:p>
                      <a:pPr marL="0" marR="0">
                        <a:lnSpc>
                          <a:spcPct val="115000"/>
                        </a:lnSpc>
                        <a:spcBef>
                          <a:spcPts val="0"/>
                        </a:spcBef>
                        <a:spcAft>
                          <a:spcPts val="0"/>
                        </a:spcAft>
                      </a:pPr>
                      <a:r>
                        <a:rPr lang="en-US" sz="1000">
                          <a:ln>
                            <a:noFill/>
                          </a:ln>
                          <a:solidFill>
                            <a:srgbClr val="002060"/>
                          </a:solidFill>
                          <a:effectLst/>
                        </a:rPr>
                        <a:t>random_forest_reg4</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0.976</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0.942</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173789">
                <a:tc>
                  <a:txBody>
                    <a:bodyPr/>
                    <a:lstStyle/>
                    <a:p>
                      <a:pPr marL="0" marR="0">
                        <a:lnSpc>
                          <a:spcPct val="115000"/>
                        </a:lnSpc>
                        <a:spcBef>
                          <a:spcPts val="0"/>
                        </a:spcBef>
                        <a:spcAft>
                          <a:spcPts val="0"/>
                        </a:spcAft>
                      </a:pPr>
                      <a:r>
                        <a:rPr lang="en-US" sz="1000">
                          <a:ln>
                            <a:noFill/>
                          </a:ln>
                          <a:solidFill>
                            <a:srgbClr val="002060"/>
                          </a:solidFill>
                          <a:effectLst/>
                        </a:rPr>
                        <a:t>XGBRegressor</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0.982</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0.941</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5"/>
                  </a:ext>
                </a:extLst>
              </a:tr>
              <a:tr h="347579">
                <a:tc>
                  <a:txBody>
                    <a:bodyPr/>
                    <a:lstStyle/>
                    <a:p>
                      <a:pPr marL="0" marR="0">
                        <a:lnSpc>
                          <a:spcPct val="115000"/>
                        </a:lnSpc>
                        <a:spcBef>
                          <a:spcPts val="0"/>
                        </a:spcBef>
                        <a:spcAft>
                          <a:spcPts val="0"/>
                        </a:spcAft>
                      </a:pPr>
                      <a:r>
                        <a:rPr lang="en-US" sz="1000">
                          <a:ln>
                            <a:noFill/>
                          </a:ln>
                          <a:solidFill>
                            <a:srgbClr val="002060"/>
                          </a:solidFill>
                          <a:effectLst/>
                        </a:rPr>
                        <a:t>random_forest_reg3</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0.962</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0.931</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6"/>
                  </a:ext>
                </a:extLst>
              </a:tr>
              <a:tr h="173789">
                <a:tc>
                  <a:txBody>
                    <a:bodyPr/>
                    <a:lstStyle/>
                    <a:p>
                      <a:pPr marL="0" marR="0">
                        <a:lnSpc>
                          <a:spcPct val="115000"/>
                        </a:lnSpc>
                        <a:spcBef>
                          <a:spcPts val="0"/>
                        </a:spcBef>
                        <a:spcAft>
                          <a:spcPts val="0"/>
                        </a:spcAft>
                      </a:pPr>
                      <a:r>
                        <a:rPr lang="en-US" sz="1000">
                          <a:ln>
                            <a:noFill/>
                          </a:ln>
                          <a:solidFill>
                            <a:srgbClr val="002060"/>
                          </a:solidFill>
                          <a:effectLst/>
                        </a:rPr>
                        <a:t>voting</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0.965</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0.930</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7"/>
                  </a:ext>
                </a:extLst>
              </a:tr>
              <a:tr h="173789">
                <a:tc>
                  <a:txBody>
                    <a:bodyPr/>
                    <a:lstStyle/>
                    <a:p>
                      <a:pPr marL="0" marR="0">
                        <a:lnSpc>
                          <a:spcPct val="115000"/>
                        </a:lnSpc>
                        <a:spcBef>
                          <a:spcPts val="0"/>
                        </a:spcBef>
                        <a:spcAft>
                          <a:spcPts val="0"/>
                        </a:spcAft>
                      </a:pPr>
                      <a:r>
                        <a:rPr lang="en-US" sz="1000">
                          <a:ln>
                            <a:noFill/>
                          </a:ln>
                          <a:solidFill>
                            <a:srgbClr val="002060"/>
                          </a:solidFill>
                          <a:effectLst/>
                        </a:rPr>
                        <a:t>gradien_boost_1</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0.970</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0.929</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8"/>
                  </a:ext>
                </a:extLst>
              </a:tr>
              <a:tr h="347579">
                <a:tc>
                  <a:txBody>
                    <a:bodyPr/>
                    <a:lstStyle/>
                    <a:p>
                      <a:pPr marL="0" marR="0">
                        <a:lnSpc>
                          <a:spcPct val="115000"/>
                        </a:lnSpc>
                        <a:spcBef>
                          <a:spcPts val="0"/>
                        </a:spcBef>
                        <a:spcAft>
                          <a:spcPts val="0"/>
                        </a:spcAft>
                      </a:pPr>
                      <a:r>
                        <a:rPr lang="en-US" sz="1000">
                          <a:ln>
                            <a:noFill/>
                          </a:ln>
                          <a:solidFill>
                            <a:srgbClr val="002060"/>
                          </a:solidFill>
                          <a:effectLst/>
                        </a:rPr>
                        <a:t>random_forest_reg1</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0.919</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0.900</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9"/>
                  </a:ext>
                </a:extLst>
              </a:tr>
              <a:tr h="173789">
                <a:tc>
                  <a:txBody>
                    <a:bodyPr/>
                    <a:lstStyle/>
                    <a:p>
                      <a:pPr marL="0" marR="0">
                        <a:lnSpc>
                          <a:spcPct val="115000"/>
                        </a:lnSpc>
                        <a:spcBef>
                          <a:spcPts val="0"/>
                        </a:spcBef>
                        <a:spcAft>
                          <a:spcPts val="0"/>
                        </a:spcAft>
                      </a:pPr>
                      <a:r>
                        <a:rPr lang="en-US" sz="1000">
                          <a:ln>
                            <a:noFill/>
                          </a:ln>
                          <a:solidFill>
                            <a:srgbClr val="002060"/>
                          </a:solidFill>
                          <a:effectLst/>
                        </a:rPr>
                        <a:t>linear_reg2</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0.882</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0.868</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10"/>
                  </a:ext>
                </a:extLst>
              </a:tr>
              <a:tr h="173789">
                <a:tc>
                  <a:txBody>
                    <a:bodyPr/>
                    <a:lstStyle/>
                    <a:p>
                      <a:pPr marL="0" marR="0">
                        <a:lnSpc>
                          <a:spcPct val="115000"/>
                        </a:lnSpc>
                        <a:spcBef>
                          <a:spcPts val="0"/>
                        </a:spcBef>
                        <a:spcAft>
                          <a:spcPts val="0"/>
                        </a:spcAft>
                      </a:pPr>
                      <a:r>
                        <a:rPr lang="en-US" sz="1000">
                          <a:ln>
                            <a:noFill/>
                          </a:ln>
                          <a:solidFill>
                            <a:srgbClr val="002060"/>
                          </a:solidFill>
                          <a:effectLst/>
                        </a:rPr>
                        <a:t>linear_reg</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0.882</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0.868</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11"/>
                  </a:ext>
                </a:extLst>
              </a:tr>
              <a:tr h="173789">
                <a:tc>
                  <a:txBody>
                    <a:bodyPr/>
                    <a:lstStyle/>
                    <a:p>
                      <a:pPr marL="0" marR="0">
                        <a:lnSpc>
                          <a:spcPct val="115000"/>
                        </a:lnSpc>
                        <a:spcBef>
                          <a:spcPts val="0"/>
                        </a:spcBef>
                        <a:spcAft>
                          <a:spcPts val="0"/>
                        </a:spcAft>
                      </a:pPr>
                      <a:r>
                        <a:rPr lang="en-US" sz="1000">
                          <a:ln>
                            <a:noFill/>
                          </a:ln>
                          <a:solidFill>
                            <a:srgbClr val="002060"/>
                          </a:solidFill>
                          <a:effectLst/>
                        </a:rPr>
                        <a:t>ridge_reg</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0.882</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0.868</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12"/>
                  </a:ext>
                </a:extLst>
              </a:tr>
              <a:tr h="173789">
                <a:tc>
                  <a:txBody>
                    <a:bodyPr/>
                    <a:lstStyle/>
                    <a:p>
                      <a:pPr marL="0" marR="0">
                        <a:lnSpc>
                          <a:spcPct val="115000"/>
                        </a:lnSpc>
                        <a:spcBef>
                          <a:spcPts val="0"/>
                        </a:spcBef>
                        <a:spcAft>
                          <a:spcPts val="0"/>
                        </a:spcAft>
                      </a:pPr>
                      <a:r>
                        <a:rPr lang="en-US" sz="1000">
                          <a:ln>
                            <a:noFill/>
                          </a:ln>
                          <a:solidFill>
                            <a:srgbClr val="002060"/>
                          </a:solidFill>
                          <a:effectLst/>
                        </a:rPr>
                        <a:t>Elastic_net</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0.882</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a:ln>
                            <a:noFill/>
                          </a:ln>
                          <a:solidFill>
                            <a:srgbClr val="002060"/>
                          </a:solidFill>
                          <a:effectLst/>
                        </a:rPr>
                        <a:t>0.863</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13"/>
                  </a:ext>
                </a:extLst>
              </a:tr>
              <a:tr h="173789">
                <a:tc>
                  <a:txBody>
                    <a:bodyPr/>
                    <a:lstStyle/>
                    <a:p>
                      <a:pPr marL="0" marR="0">
                        <a:lnSpc>
                          <a:spcPct val="115000"/>
                        </a:lnSpc>
                        <a:spcBef>
                          <a:spcPts val="0"/>
                        </a:spcBef>
                        <a:spcAft>
                          <a:spcPts val="0"/>
                        </a:spcAft>
                      </a:pPr>
                      <a:r>
                        <a:rPr lang="en-US" sz="1000">
                          <a:ln>
                            <a:noFill/>
                          </a:ln>
                          <a:solidFill>
                            <a:srgbClr val="002060"/>
                          </a:solidFill>
                          <a:effectLst/>
                        </a:rPr>
                        <a:t>decision_tree</a:t>
                      </a:r>
                      <a:endParaRPr lang="en-US" sz="110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dirty="0">
                          <a:ln>
                            <a:noFill/>
                          </a:ln>
                          <a:solidFill>
                            <a:srgbClr val="002060"/>
                          </a:solidFill>
                          <a:effectLst/>
                        </a:rPr>
                        <a:t>0.743</a:t>
                      </a:r>
                      <a:endParaRPr lang="en-US" sz="1100" dirty="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000" dirty="0">
                          <a:ln>
                            <a:noFill/>
                          </a:ln>
                          <a:solidFill>
                            <a:srgbClr val="002060"/>
                          </a:solidFill>
                          <a:effectLst/>
                        </a:rPr>
                        <a:t>0.682</a:t>
                      </a:r>
                      <a:endParaRPr lang="en-US" sz="1100" dirty="0">
                        <a:ln>
                          <a:noFill/>
                        </a:ln>
                        <a:solidFill>
                          <a:srgbClr val="002060"/>
                        </a:solidFill>
                        <a:effectLst/>
                        <a:latin typeface="Arial"/>
                        <a:ea typeface="Arial"/>
                      </a:endParaRPr>
                    </a:p>
                  </a:txBody>
                  <a:tcPr marL="68005" marR="68005" marT="0" marB="0" anchor="b">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10" name="ZoneTexte 9"/>
          <p:cNvSpPr txBox="1"/>
          <p:nvPr/>
        </p:nvSpPr>
        <p:spPr>
          <a:xfrm>
            <a:off x="5290476" y="886408"/>
            <a:ext cx="3359021" cy="307777"/>
          </a:xfrm>
          <a:prstGeom prst="rect">
            <a:avLst/>
          </a:prstGeom>
          <a:noFill/>
        </p:spPr>
        <p:txBody>
          <a:bodyPr wrap="square" rtlCol="0">
            <a:spAutoFit/>
          </a:bodyPr>
          <a:lstStyle/>
          <a:p>
            <a:r>
              <a:rPr lang="en-US" dirty="0"/>
              <a:t>R square score in train set  and test set</a:t>
            </a:r>
          </a:p>
        </p:txBody>
      </p:sp>
    </p:spTree>
    <p:extLst>
      <p:ext uri="{BB962C8B-B14F-4D97-AF65-F5344CB8AC3E}">
        <p14:creationId xmlns:p14="http://schemas.microsoft.com/office/powerpoint/2010/main" val="1239097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529" y="53138"/>
            <a:ext cx="8520600" cy="707400"/>
          </a:xfrm>
        </p:spPr>
        <p:txBody>
          <a:bodyPr>
            <a:normAutofit fontScale="90000"/>
          </a:bodyPr>
          <a:lstStyle/>
          <a:p>
            <a:r>
              <a:rPr lang="en-US" dirty="0"/>
              <a:t>Conclusion </a:t>
            </a:r>
          </a:p>
        </p:txBody>
      </p:sp>
      <p:sp>
        <p:nvSpPr>
          <p:cNvPr id="3" name="Espace réservé du texte 2"/>
          <p:cNvSpPr>
            <a:spLocks noGrp="1"/>
          </p:cNvSpPr>
          <p:nvPr>
            <p:ph type="body" idx="1"/>
          </p:nvPr>
        </p:nvSpPr>
        <p:spPr>
          <a:xfrm>
            <a:off x="311700" y="592179"/>
            <a:ext cx="8520600" cy="4384966"/>
          </a:xfrm>
        </p:spPr>
        <p:txBody>
          <a:bodyPr>
            <a:noAutofit/>
          </a:bodyPr>
          <a:lstStyle/>
          <a:p>
            <a:pPr marL="342900" marR="0" lvl="0" indent="-342900" algn="just">
              <a:lnSpc>
                <a:spcPct val="150000"/>
              </a:lnSpc>
              <a:spcBef>
                <a:spcPts val="500"/>
              </a:spcBef>
              <a:spcAft>
                <a:spcPts val="0"/>
              </a:spcAft>
              <a:buFont typeface="Symbol" panose="05050102010706020507" pitchFamily="18" charset="2"/>
              <a:buChar char=""/>
            </a:pPr>
            <a:r>
              <a:rPr lang="en-US" sz="1400" dirty="0">
                <a:solidFill>
                  <a:srgbClr val="000000"/>
                </a:solidFill>
                <a:effectLst/>
                <a:latin typeface="+mj-lt"/>
                <a:ea typeface="Arial" panose="020B0604020202020204" pitchFamily="34" charset="0"/>
              </a:rPr>
              <a:t>Life expectancy has increased over years in both developed and developing countries</a:t>
            </a:r>
            <a:endParaRPr lang="en-US" sz="1400" dirty="0">
              <a:effectLst/>
              <a:latin typeface="+mj-lt"/>
              <a:ea typeface="Arial" panose="020B0604020202020204" pitchFamily="34"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400" dirty="0">
                <a:solidFill>
                  <a:srgbClr val="000000"/>
                </a:solidFill>
                <a:effectLst/>
                <a:latin typeface="+mj-lt"/>
                <a:ea typeface="Arial" panose="020B0604020202020204" pitchFamily="34" charset="0"/>
              </a:rPr>
              <a:t>The mean average of the life expectancy of developed countries is generally higher compared to  that of developing countries</a:t>
            </a:r>
            <a:endParaRPr lang="en-US" sz="1400" dirty="0">
              <a:effectLst/>
              <a:latin typeface="+mj-lt"/>
              <a:ea typeface="Arial" panose="020B0604020202020204" pitchFamily="34"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400" dirty="0">
                <a:solidFill>
                  <a:srgbClr val="000000"/>
                </a:solidFill>
                <a:effectLst/>
                <a:latin typeface="+mj-lt"/>
                <a:ea typeface="Arial" panose="020B0604020202020204" pitchFamily="34" charset="0"/>
              </a:rPr>
              <a:t>However, the ratio of LE over the decade of 2005 to 2015 showed that life expectancy in developing countries has greatly increased.</a:t>
            </a:r>
            <a:endParaRPr lang="en-US" sz="1400" dirty="0">
              <a:effectLst/>
              <a:latin typeface="+mj-lt"/>
              <a:ea typeface="Arial" panose="020B0604020202020204" pitchFamily="34"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400" dirty="0">
                <a:solidFill>
                  <a:srgbClr val="000000"/>
                </a:solidFill>
                <a:effectLst/>
                <a:latin typeface="+mj-lt"/>
                <a:ea typeface="Arial" panose="020B0604020202020204" pitchFamily="34" charset="0"/>
              </a:rPr>
              <a:t>It has been highlighted that immunization has impacted the improvement of life expectancy in a developing country, as well as the reduction in infant deaths.</a:t>
            </a:r>
            <a:endParaRPr lang="en-US" sz="1400" dirty="0">
              <a:effectLst/>
              <a:latin typeface="+mj-lt"/>
              <a:ea typeface="Arial" panose="020B0604020202020204" pitchFamily="34"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400" dirty="0">
                <a:solidFill>
                  <a:srgbClr val="000000"/>
                </a:solidFill>
                <a:effectLst/>
                <a:latin typeface="+mj-lt"/>
                <a:ea typeface="Arial" panose="020B0604020202020204" pitchFamily="34" charset="0"/>
              </a:rPr>
              <a:t>The analysis revealed that economic factors play an important role in the system, it is why countries with higher income resources and GDP tend to have high life expectancy even if the population is big. In developing countries, an increase in the population tends to impact negatively life expectancy.</a:t>
            </a:r>
            <a:endParaRPr lang="en-US" sz="1400" dirty="0">
              <a:effectLst/>
              <a:latin typeface="+mj-lt"/>
              <a:ea typeface="Arial" panose="020B0604020202020204" pitchFamily="34"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400" dirty="0">
                <a:solidFill>
                  <a:srgbClr val="000000"/>
                </a:solidFill>
                <a:effectLst/>
                <a:latin typeface="+mj-lt"/>
                <a:ea typeface="Arial" panose="020B0604020202020204" pitchFamily="34" charset="0"/>
              </a:rPr>
              <a:t>Many (14) regression models have been developed to predict expectancy, the chosen one is Gradient boost with MAE of 0.202 on train set and 1.431 on the test set, R square is 0.94 on the test set.</a:t>
            </a:r>
            <a:endParaRPr lang="en-US" sz="1400" dirty="0">
              <a:effectLst/>
              <a:latin typeface="+mj-lt"/>
              <a:ea typeface="Arial" panose="020B0604020202020204" pitchFamily="34" charset="0"/>
            </a:endParaRPr>
          </a:p>
          <a:p>
            <a:pPr marL="0" marR="0" lvl="0" indent="0" algn="just">
              <a:lnSpc>
                <a:spcPct val="150000"/>
              </a:lnSpc>
              <a:spcBef>
                <a:spcPts val="500"/>
              </a:spcBef>
              <a:spcAft>
                <a:spcPts val="0"/>
              </a:spcAft>
              <a:buNone/>
            </a:pPr>
            <a:endParaRPr lang="en-US" sz="1400" dirty="0">
              <a:latin typeface="+mj-lt"/>
            </a:endParaRPr>
          </a:p>
        </p:txBody>
      </p:sp>
    </p:spTree>
    <p:extLst>
      <p:ext uri="{BB962C8B-B14F-4D97-AF65-F5344CB8AC3E}">
        <p14:creationId xmlns:p14="http://schemas.microsoft.com/office/powerpoint/2010/main" val="15114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160475" y="96000"/>
            <a:ext cx="2963400" cy="335700"/>
          </a:xfrm>
          <a:prstGeom prst="rect">
            <a:avLst/>
          </a:prstGeom>
        </p:spPr>
        <p:txBody>
          <a:bodyPr spcFirstLastPara="1" wrap="square" lIns="91425" tIns="91425" rIns="91425" bIns="91425" anchor="t" anchorCtr="0">
            <a:noAutofit/>
          </a:bodyPr>
          <a:lstStyle/>
          <a:p>
            <a:pPr marL="0" lvl="0" indent="0" algn="just" rtl="0">
              <a:lnSpc>
                <a:spcPct val="115000"/>
              </a:lnSpc>
              <a:spcBef>
                <a:spcPts val="500"/>
              </a:spcBef>
              <a:spcAft>
                <a:spcPts val="500"/>
              </a:spcAft>
              <a:buSzPts val="990"/>
              <a:buNone/>
            </a:pPr>
            <a:r>
              <a:rPr lang="en" sz="1290">
                <a:solidFill>
                  <a:srgbClr val="000000"/>
                </a:solidFill>
                <a:latin typeface="Arial"/>
                <a:ea typeface="Arial"/>
                <a:cs typeface="Arial"/>
                <a:sym typeface="Arial"/>
              </a:rPr>
              <a:t>Context and  Problem statement </a:t>
            </a:r>
            <a:endParaRPr sz="3540"/>
          </a:p>
        </p:txBody>
      </p:sp>
      <p:sp>
        <p:nvSpPr>
          <p:cNvPr id="79" name="Google Shape;79;p15"/>
          <p:cNvSpPr txBox="1">
            <a:spLocks noGrp="1"/>
          </p:cNvSpPr>
          <p:nvPr>
            <p:ph type="body" idx="1"/>
          </p:nvPr>
        </p:nvSpPr>
        <p:spPr>
          <a:xfrm>
            <a:off x="65225" y="473275"/>
            <a:ext cx="4213500" cy="4475400"/>
          </a:xfrm>
          <a:prstGeom prst="rect">
            <a:avLst/>
          </a:prstGeom>
        </p:spPr>
        <p:txBody>
          <a:bodyPr spcFirstLastPara="1" wrap="square" lIns="91425" tIns="91425" rIns="91425" bIns="91425" anchor="t" anchorCtr="0">
            <a:noAutofit/>
          </a:bodyPr>
          <a:lstStyle/>
          <a:p>
            <a:pPr marL="0" lvl="0" indent="0" algn="just" rtl="0">
              <a:spcBef>
                <a:spcPts val="500"/>
              </a:spcBef>
              <a:spcAft>
                <a:spcPts val="0"/>
              </a:spcAft>
              <a:buNone/>
            </a:pPr>
            <a:endParaRPr sz="1200" b="1" dirty="0">
              <a:solidFill>
                <a:srgbClr val="000000"/>
              </a:solidFill>
              <a:latin typeface="Arial"/>
              <a:ea typeface="Arial"/>
              <a:cs typeface="Arial"/>
              <a:sym typeface="Arial"/>
            </a:endParaRPr>
          </a:p>
          <a:p>
            <a:pPr marL="0" lvl="0" indent="0" algn="just" rtl="0">
              <a:spcBef>
                <a:spcPts val="500"/>
              </a:spcBef>
              <a:spcAft>
                <a:spcPts val="0"/>
              </a:spcAft>
              <a:buNone/>
            </a:pPr>
            <a:r>
              <a:rPr lang="en" sz="1200" b="1" dirty="0">
                <a:solidFill>
                  <a:srgbClr val="000000"/>
                </a:solidFill>
                <a:latin typeface="Arial"/>
                <a:ea typeface="Arial"/>
                <a:cs typeface="Arial"/>
                <a:sym typeface="Arial"/>
              </a:rPr>
              <a:t>Contexte </a:t>
            </a:r>
            <a:endParaRPr sz="1200" b="1" dirty="0">
              <a:solidFill>
                <a:srgbClr val="000000"/>
              </a:solidFill>
              <a:latin typeface="Arial"/>
              <a:ea typeface="Arial"/>
              <a:cs typeface="Arial"/>
              <a:sym typeface="Arial"/>
            </a:endParaRPr>
          </a:p>
          <a:p>
            <a:pPr marL="457200" lvl="0" indent="-304800" algn="just" rtl="0">
              <a:spcBef>
                <a:spcPts val="500"/>
              </a:spcBef>
              <a:spcAft>
                <a:spcPts val="0"/>
              </a:spcAft>
              <a:buClr>
                <a:srgbClr val="000000"/>
              </a:buClr>
              <a:buSzPts val="1200"/>
              <a:buFont typeface="Arial"/>
              <a:buChar char="●"/>
            </a:pPr>
            <a:r>
              <a:rPr lang="en" sz="1100" dirty="0">
                <a:solidFill>
                  <a:srgbClr val="000000"/>
                </a:solidFill>
                <a:latin typeface="Arial"/>
                <a:ea typeface="Arial"/>
                <a:cs typeface="Arial"/>
                <a:sym typeface="Arial"/>
              </a:rPr>
              <a:t>In view of the current pandemic, vaccination does not seem to find the consent of some people in the world. A look at the impact of vaccination on life expectancy could be important to highlight.</a:t>
            </a:r>
            <a:endParaRPr sz="1100" dirty="0">
              <a:solidFill>
                <a:srgbClr val="000000"/>
              </a:solidFill>
              <a:latin typeface="Arial"/>
              <a:ea typeface="Arial"/>
              <a:cs typeface="Arial"/>
              <a:sym typeface="Arial"/>
            </a:endParaRPr>
          </a:p>
          <a:p>
            <a:pPr marL="457200" lvl="0" indent="0" algn="just" rtl="0">
              <a:spcBef>
                <a:spcPts val="0"/>
              </a:spcBef>
              <a:spcAft>
                <a:spcPts val="0"/>
              </a:spcAft>
              <a:buNone/>
            </a:pPr>
            <a:endParaRPr sz="1100" dirty="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 </a:t>
            </a:r>
            <a:r>
              <a:rPr lang="en" sz="1100" b="1" dirty="0">
                <a:solidFill>
                  <a:srgbClr val="000000"/>
                </a:solidFill>
                <a:latin typeface="Arial"/>
                <a:ea typeface="Arial"/>
                <a:cs typeface="Arial"/>
                <a:sym typeface="Arial"/>
              </a:rPr>
              <a:t>So</a:t>
            </a:r>
            <a:r>
              <a:rPr lang="en" sz="1100" b="1">
                <a:solidFill>
                  <a:srgbClr val="000000"/>
                </a:solidFill>
                <a:latin typeface="Arial"/>
                <a:ea typeface="Arial"/>
                <a:cs typeface="Arial"/>
                <a:sym typeface="Arial"/>
              </a:rPr>
              <a:t>, does </a:t>
            </a:r>
            <a:r>
              <a:rPr lang="en" sz="1100" b="1" dirty="0">
                <a:solidFill>
                  <a:srgbClr val="000000"/>
                </a:solidFill>
                <a:latin typeface="Arial"/>
                <a:ea typeface="Arial"/>
                <a:cs typeface="Arial"/>
                <a:sym typeface="Arial"/>
              </a:rPr>
              <a:t>immunization matter?</a:t>
            </a:r>
            <a:endParaRPr sz="1100" b="1" dirty="0">
              <a:solidFill>
                <a:srgbClr val="000000"/>
              </a:solidFill>
              <a:latin typeface="Arial"/>
              <a:ea typeface="Arial"/>
              <a:cs typeface="Arial"/>
              <a:sym typeface="Arial"/>
            </a:endParaRPr>
          </a:p>
          <a:p>
            <a:pPr marL="457200" lvl="0" indent="0" algn="just" rtl="0">
              <a:spcBef>
                <a:spcPts val="0"/>
              </a:spcBef>
              <a:spcAft>
                <a:spcPts val="0"/>
              </a:spcAft>
              <a:buNone/>
            </a:pPr>
            <a:endParaRPr sz="1100" b="1" dirty="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The dataset (life expectancy, health factors for 193 countries)  2000-2015.</a:t>
            </a:r>
            <a:endParaRPr sz="1100" dirty="0">
              <a:solidFill>
                <a:srgbClr val="000000"/>
              </a:solidFill>
              <a:latin typeface="Arial"/>
              <a:ea typeface="Arial"/>
              <a:cs typeface="Arial"/>
              <a:sym typeface="Arial"/>
            </a:endParaRPr>
          </a:p>
          <a:p>
            <a:pPr marL="457200" lvl="0" indent="0" algn="just" rtl="0">
              <a:spcBef>
                <a:spcPts val="0"/>
              </a:spcBef>
              <a:spcAft>
                <a:spcPts val="0"/>
              </a:spcAft>
              <a:buNone/>
            </a:pPr>
            <a:endParaRPr sz="1100" dirty="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 The predicting variables were then divided into several broad categories:​</a:t>
            </a:r>
            <a:endParaRPr sz="1100" dirty="0">
              <a:solidFill>
                <a:srgbClr val="000000"/>
              </a:solidFill>
              <a:latin typeface="Arial"/>
              <a:ea typeface="Arial"/>
              <a:cs typeface="Arial"/>
              <a:sym typeface="Arial"/>
            </a:endParaRPr>
          </a:p>
          <a:p>
            <a:pPr marL="914400" lvl="1" indent="-298450" algn="just"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Immunization related factors, </a:t>
            </a:r>
            <a:endParaRPr sz="1100" dirty="0">
              <a:solidFill>
                <a:srgbClr val="000000"/>
              </a:solidFill>
              <a:latin typeface="Arial"/>
              <a:ea typeface="Arial"/>
              <a:cs typeface="Arial"/>
              <a:sym typeface="Arial"/>
            </a:endParaRPr>
          </a:p>
          <a:p>
            <a:pPr marL="914400" lvl="1" indent="-298450" algn="just"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Mortality factors, </a:t>
            </a:r>
            <a:endParaRPr sz="1100" dirty="0">
              <a:solidFill>
                <a:srgbClr val="000000"/>
              </a:solidFill>
              <a:latin typeface="Arial"/>
              <a:ea typeface="Arial"/>
              <a:cs typeface="Arial"/>
              <a:sym typeface="Arial"/>
            </a:endParaRPr>
          </a:p>
          <a:p>
            <a:pPr marL="914400" lvl="1" indent="-298450" algn="just"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Economical factors, </a:t>
            </a:r>
            <a:endParaRPr sz="1100" dirty="0">
              <a:solidFill>
                <a:srgbClr val="000000"/>
              </a:solidFill>
              <a:latin typeface="Arial"/>
              <a:ea typeface="Arial"/>
              <a:cs typeface="Arial"/>
              <a:sym typeface="Arial"/>
            </a:endParaRPr>
          </a:p>
          <a:p>
            <a:pPr marL="914400" lvl="1" indent="-298450" algn="just"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and Social factors. </a:t>
            </a:r>
            <a:endParaRPr sz="1100" dirty="0">
              <a:solidFill>
                <a:srgbClr val="000000"/>
              </a:solidFill>
              <a:latin typeface="Arial"/>
              <a:ea typeface="Arial"/>
              <a:cs typeface="Arial"/>
              <a:sym typeface="Arial"/>
            </a:endParaRPr>
          </a:p>
          <a:p>
            <a:pPr marL="0" lvl="0" indent="0" algn="just" rtl="0">
              <a:spcBef>
                <a:spcPts val="0"/>
              </a:spcBef>
              <a:spcAft>
                <a:spcPts val="0"/>
              </a:spcAft>
              <a:buNone/>
            </a:pPr>
            <a:endParaRPr sz="1100" dirty="0">
              <a:solidFill>
                <a:srgbClr val="000000"/>
              </a:solidFill>
              <a:latin typeface="Arial"/>
              <a:ea typeface="Arial"/>
              <a:cs typeface="Arial"/>
              <a:sym typeface="Arial"/>
            </a:endParaRPr>
          </a:p>
          <a:p>
            <a:pPr marL="0" lvl="0" indent="0" algn="just" rtl="0">
              <a:spcBef>
                <a:spcPts val="0"/>
              </a:spcBef>
              <a:spcAft>
                <a:spcPts val="0"/>
              </a:spcAft>
              <a:buNone/>
            </a:pPr>
            <a:endParaRPr sz="1100" b="1" dirty="0">
              <a:solidFill>
                <a:srgbClr val="000000"/>
              </a:solidFill>
              <a:latin typeface="Arial"/>
              <a:ea typeface="Arial"/>
              <a:cs typeface="Arial"/>
              <a:sym typeface="Arial"/>
            </a:endParaRPr>
          </a:p>
          <a:p>
            <a:pPr marL="0" lvl="0" indent="0" algn="just" rtl="0">
              <a:spcBef>
                <a:spcPts val="500"/>
              </a:spcBef>
              <a:spcAft>
                <a:spcPts val="0"/>
              </a:spcAft>
              <a:buNone/>
            </a:pPr>
            <a:endParaRPr sz="1200" dirty="0">
              <a:solidFill>
                <a:srgbClr val="000000"/>
              </a:solidFill>
              <a:latin typeface="Arial"/>
              <a:ea typeface="Arial"/>
              <a:cs typeface="Arial"/>
              <a:sym typeface="Arial"/>
            </a:endParaRPr>
          </a:p>
          <a:p>
            <a:pPr marL="0" lvl="0" indent="0" algn="just" rtl="0">
              <a:spcBef>
                <a:spcPts val="500"/>
              </a:spcBef>
              <a:spcAft>
                <a:spcPts val="0"/>
              </a:spcAft>
              <a:buNone/>
            </a:pPr>
            <a:endParaRPr sz="1200" dirty="0">
              <a:solidFill>
                <a:srgbClr val="000000"/>
              </a:solidFill>
              <a:latin typeface="Arial"/>
              <a:ea typeface="Arial"/>
              <a:cs typeface="Arial"/>
              <a:sym typeface="Arial"/>
            </a:endParaRPr>
          </a:p>
          <a:p>
            <a:pPr marL="0" lvl="0" indent="0" algn="just" rtl="0">
              <a:spcBef>
                <a:spcPts val="500"/>
              </a:spcBef>
              <a:spcAft>
                <a:spcPts val="500"/>
              </a:spcAft>
              <a:buNone/>
            </a:pPr>
            <a:endParaRPr sz="1200" dirty="0">
              <a:solidFill>
                <a:srgbClr val="000000"/>
              </a:solidFill>
              <a:latin typeface="Arial"/>
              <a:ea typeface="Arial"/>
              <a:cs typeface="Arial"/>
              <a:sym typeface="Arial"/>
            </a:endParaRPr>
          </a:p>
        </p:txBody>
      </p:sp>
      <p:sp>
        <p:nvSpPr>
          <p:cNvPr id="80" name="Google Shape;80;p15"/>
          <p:cNvSpPr txBox="1">
            <a:spLocks noGrp="1"/>
          </p:cNvSpPr>
          <p:nvPr>
            <p:ph type="body" idx="1"/>
          </p:nvPr>
        </p:nvSpPr>
        <p:spPr>
          <a:xfrm>
            <a:off x="4744425" y="19800"/>
            <a:ext cx="4333500" cy="4929000"/>
          </a:xfrm>
          <a:prstGeom prst="rect">
            <a:avLst/>
          </a:prstGeom>
        </p:spPr>
        <p:txBody>
          <a:bodyPr spcFirstLastPara="1" wrap="square" lIns="91425" tIns="91425" rIns="91425" bIns="91425" anchor="t" anchorCtr="0">
            <a:noAutofit/>
          </a:bodyPr>
          <a:lstStyle/>
          <a:p>
            <a:pPr marL="0" lvl="0" indent="0" algn="just" rtl="0">
              <a:spcBef>
                <a:spcPts val="500"/>
              </a:spcBef>
              <a:spcAft>
                <a:spcPts val="0"/>
              </a:spcAft>
              <a:buNone/>
            </a:pPr>
            <a:endParaRPr sz="1200" b="1" dirty="0">
              <a:solidFill>
                <a:srgbClr val="000000"/>
              </a:solidFill>
              <a:latin typeface="Arial"/>
              <a:ea typeface="Arial"/>
              <a:cs typeface="Arial"/>
              <a:sym typeface="Arial"/>
            </a:endParaRPr>
          </a:p>
          <a:p>
            <a:pPr marL="0" lvl="0" indent="0" algn="just" rtl="0">
              <a:spcBef>
                <a:spcPts val="500"/>
              </a:spcBef>
              <a:spcAft>
                <a:spcPts val="0"/>
              </a:spcAft>
              <a:buNone/>
            </a:pPr>
            <a:endParaRPr sz="1200" b="1" dirty="0">
              <a:solidFill>
                <a:srgbClr val="000000"/>
              </a:solidFill>
              <a:latin typeface="Arial"/>
              <a:ea typeface="Arial"/>
              <a:cs typeface="Arial"/>
              <a:sym typeface="Arial"/>
            </a:endParaRPr>
          </a:p>
          <a:p>
            <a:pPr marL="0" lvl="0" indent="0" algn="just" rtl="0">
              <a:spcBef>
                <a:spcPts val="500"/>
              </a:spcBef>
              <a:spcAft>
                <a:spcPts val="0"/>
              </a:spcAft>
              <a:buNone/>
            </a:pPr>
            <a:r>
              <a:rPr lang="en" sz="1100" b="1" dirty="0">
                <a:solidFill>
                  <a:srgbClr val="000000"/>
                </a:solidFill>
                <a:latin typeface="Arial"/>
                <a:ea typeface="Arial"/>
                <a:cs typeface="Arial"/>
                <a:sym typeface="Arial"/>
              </a:rPr>
              <a:t>The present project assessed the contribution and the relationship of each feature on life expectancy with a special focus on immunization factors,  and develop a model to predict life expectancy. </a:t>
            </a: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just" rtl="0">
              <a:spcBef>
                <a:spcPts val="0"/>
              </a:spcBef>
              <a:spcAft>
                <a:spcPts val="0"/>
              </a:spcAft>
              <a:buNone/>
            </a:pPr>
            <a:endParaRPr sz="1100" dirty="0">
              <a:solidFill>
                <a:srgbClr val="000000"/>
              </a:solidFill>
              <a:latin typeface="Arial"/>
              <a:ea typeface="Arial"/>
              <a:cs typeface="Arial"/>
              <a:sym typeface="Arial"/>
            </a:endParaRPr>
          </a:p>
          <a:p>
            <a:pPr marL="0" lvl="0" indent="0" algn="just" rtl="0">
              <a:lnSpc>
                <a:spcPct val="150000"/>
              </a:lnSpc>
              <a:spcBef>
                <a:spcPts val="1200"/>
              </a:spcBef>
              <a:spcAft>
                <a:spcPts val="0"/>
              </a:spcAft>
              <a:buNone/>
            </a:pPr>
            <a:r>
              <a:rPr lang="en" sz="1200" b="1" dirty="0">
                <a:solidFill>
                  <a:srgbClr val="000000"/>
                </a:solidFill>
                <a:latin typeface="Arial"/>
                <a:ea typeface="Arial"/>
                <a:cs typeface="Arial"/>
                <a:sym typeface="Arial"/>
              </a:rPr>
              <a:t>Scope of solution space</a:t>
            </a:r>
            <a:r>
              <a:rPr lang="en" sz="1200" dirty="0">
                <a:solidFill>
                  <a:srgbClr val="000000"/>
                </a:solidFill>
                <a:latin typeface="Arial"/>
                <a:ea typeface="Arial"/>
                <a:cs typeface="Arial"/>
                <a:sym typeface="Arial"/>
              </a:rPr>
              <a:t>: The model development should take into account all the features with special attention on immunisation factors </a:t>
            </a:r>
            <a:endParaRPr sz="1200" dirty="0">
              <a:solidFill>
                <a:srgbClr val="000000"/>
              </a:solidFill>
              <a:latin typeface="Arial"/>
              <a:ea typeface="Arial"/>
              <a:cs typeface="Arial"/>
              <a:sym typeface="Arial"/>
            </a:endParaRPr>
          </a:p>
          <a:p>
            <a:pPr marL="0" lvl="0" indent="0" algn="just" rtl="0">
              <a:lnSpc>
                <a:spcPct val="150000"/>
              </a:lnSpc>
              <a:spcBef>
                <a:spcPts val="1200"/>
              </a:spcBef>
              <a:spcAft>
                <a:spcPts val="0"/>
              </a:spcAft>
              <a:buNone/>
            </a:pPr>
            <a:r>
              <a:rPr lang="en" sz="1200" b="1" dirty="0">
                <a:solidFill>
                  <a:srgbClr val="000000"/>
                </a:solidFill>
                <a:latin typeface="Arial"/>
                <a:ea typeface="Arial"/>
                <a:cs typeface="Arial"/>
                <a:sym typeface="Arial"/>
              </a:rPr>
              <a:t>Constraints : </a:t>
            </a:r>
            <a:r>
              <a:rPr lang="en" sz="1200" dirty="0">
                <a:solidFill>
                  <a:srgbClr val="000000"/>
                </a:solidFill>
                <a:latin typeface="Times New Roman"/>
                <a:ea typeface="Times New Roman"/>
                <a:cs typeface="Times New Roman"/>
                <a:sym typeface="Times New Roman"/>
              </a:rPr>
              <a:t>The dataset has important missing values to handle (table 1). This could impact the model depending on the imputation technique chosen.</a:t>
            </a:r>
            <a:endParaRPr sz="1200" dirty="0">
              <a:solidFill>
                <a:srgbClr val="000000"/>
              </a:solidFill>
              <a:latin typeface="Arial"/>
              <a:ea typeface="Arial"/>
              <a:cs typeface="Arial"/>
              <a:sym typeface="Arial"/>
            </a:endParaRPr>
          </a:p>
          <a:p>
            <a:pPr marL="0" lvl="0" indent="0" algn="just" rtl="0">
              <a:lnSpc>
                <a:spcPct val="150000"/>
              </a:lnSpc>
              <a:spcBef>
                <a:spcPts val="1200"/>
              </a:spcBef>
              <a:spcAft>
                <a:spcPts val="0"/>
              </a:spcAft>
              <a:buNone/>
            </a:pPr>
            <a:r>
              <a:rPr lang="en" sz="1200" b="1" dirty="0">
                <a:solidFill>
                  <a:srgbClr val="000000"/>
                </a:solidFill>
                <a:latin typeface="Arial"/>
                <a:ea typeface="Arial"/>
                <a:cs typeface="Arial"/>
                <a:sym typeface="Arial"/>
              </a:rPr>
              <a:t>Stakeholders to provide key insight: </a:t>
            </a:r>
            <a:r>
              <a:rPr lang="en" sz="1200" dirty="0">
                <a:solidFill>
                  <a:srgbClr val="000000"/>
                </a:solidFill>
                <a:latin typeface="Arial"/>
                <a:ea typeface="Arial"/>
                <a:cs typeface="Arial"/>
                <a:sym typeface="Arial"/>
              </a:rPr>
              <a:t>SpringBoard Mentors</a:t>
            </a:r>
            <a:endParaRPr sz="1200" dirty="0">
              <a:solidFill>
                <a:srgbClr val="000000"/>
              </a:solidFill>
              <a:latin typeface="Arial"/>
              <a:ea typeface="Arial"/>
              <a:cs typeface="Arial"/>
              <a:sym typeface="Arial"/>
            </a:endParaRPr>
          </a:p>
          <a:p>
            <a:pPr marL="0" lvl="0" indent="0" algn="just" rtl="0">
              <a:lnSpc>
                <a:spcPct val="150000"/>
              </a:lnSpc>
              <a:spcBef>
                <a:spcPts val="1200"/>
              </a:spcBef>
              <a:spcAft>
                <a:spcPts val="0"/>
              </a:spcAft>
              <a:buNone/>
            </a:pPr>
            <a:br>
              <a:rPr lang="en" sz="1200" dirty="0">
                <a:solidFill>
                  <a:srgbClr val="000000"/>
                </a:solidFill>
                <a:latin typeface="Arial"/>
                <a:ea typeface="Arial"/>
                <a:cs typeface="Arial"/>
                <a:sym typeface="Arial"/>
              </a:rPr>
            </a:br>
            <a:r>
              <a:rPr lang="en" sz="1200" b="1" dirty="0">
                <a:solidFill>
                  <a:srgbClr val="000000"/>
                </a:solidFill>
                <a:latin typeface="Arial"/>
                <a:ea typeface="Arial"/>
                <a:cs typeface="Arial"/>
                <a:sym typeface="Arial"/>
              </a:rPr>
              <a:t>Key data sources  </a:t>
            </a:r>
            <a:r>
              <a:rPr lang="en" sz="1200" b="1" u="sng" dirty="0">
                <a:solidFill>
                  <a:schemeClr val="hlink"/>
                </a:solidFill>
                <a:latin typeface="Arial"/>
                <a:ea typeface="Arial"/>
                <a:cs typeface="Arial"/>
                <a:sym typeface="Arial"/>
                <a:hlinkClick r:id="rId3"/>
              </a:rPr>
              <a:t>data</a:t>
            </a:r>
            <a:endParaRPr sz="1200" dirty="0">
              <a:solidFill>
                <a:srgbClr val="000000"/>
              </a:solidFill>
              <a:latin typeface="Arial"/>
              <a:ea typeface="Arial"/>
              <a:cs typeface="Arial"/>
              <a:sym typeface="Arial"/>
            </a:endParaRPr>
          </a:p>
          <a:p>
            <a:pPr marL="0" lvl="0" indent="0" algn="just" rtl="0">
              <a:spcBef>
                <a:spcPts val="1200"/>
              </a:spcBef>
              <a:spcAft>
                <a:spcPts val="500"/>
              </a:spcAft>
              <a:buNone/>
            </a:pPr>
            <a:endParaRPr sz="1200"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p:nvPr/>
        </p:nvSpPr>
        <p:spPr>
          <a:xfrm>
            <a:off x="1720337" y="353183"/>
            <a:ext cx="3000000" cy="377100"/>
          </a:xfrm>
          <a:prstGeom prst="rect">
            <a:avLst/>
          </a:prstGeom>
          <a:noFill/>
          <a:ln>
            <a:noFill/>
          </a:ln>
        </p:spPr>
        <p:txBody>
          <a:bodyPr spcFirstLastPara="1" wrap="square" lIns="91425" tIns="91425" rIns="91425" bIns="91425" anchor="t" anchorCtr="0">
            <a:spAutoFit/>
          </a:bodyPr>
          <a:lstStyle/>
          <a:p>
            <a:pPr marL="0" lvl="0" indent="0" algn="l" rtl="0">
              <a:spcBef>
                <a:spcPts val="1100"/>
              </a:spcBef>
              <a:spcAft>
                <a:spcPts val="0"/>
              </a:spcAft>
              <a:buNone/>
            </a:pPr>
            <a:r>
              <a:rPr lang="en" sz="1250" b="1" dirty="0">
                <a:highlight>
                  <a:srgbClr val="FFFFFF"/>
                </a:highlight>
              </a:rPr>
              <a:t>Outliers visualization and treatment</a:t>
            </a:r>
            <a:endParaRPr sz="1250" b="1" dirty="0">
              <a:highlight>
                <a:srgbClr val="FFFFFF"/>
              </a:highlight>
            </a:endParaRPr>
          </a:p>
        </p:txBody>
      </p:sp>
      <p:pic>
        <p:nvPicPr>
          <p:cNvPr id="86" name="Google Shape;86;p16"/>
          <p:cNvPicPr preferRelativeResize="0"/>
          <p:nvPr/>
        </p:nvPicPr>
        <p:blipFill>
          <a:blip r:embed="rId3">
            <a:alphaModFix/>
          </a:blip>
          <a:stretch>
            <a:fillRect/>
          </a:stretch>
        </p:blipFill>
        <p:spPr>
          <a:xfrm>
            <a:off x="4926563" y="117224"/>
            <a:ext cx="4065037" cy="1976260"/>
          </a:xfrm>
          <a:prstGeom prst="rect">
            <a:avLst/>
          </a:prstGeom>
          <a:noFill/>
          <a:ln>
            <a:noFill/>
          </a:ln>
        </p:spPr>
      </p:pic>
      <p:sp>
        <p:nvSpPr>
          <p:cNvPr id="87" name="Google Shape;87;p16"/>
          <p:cNvSpPr txBox="1"/>
          <p:nvPr/>
        </p:nvSpPr>
        <p:spPr>
          <a:xfrm>
            <a:off x="152400" y="10679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 Winsorize method to treat Outliers</a:t>
            </a:r>
            <a:endParaRPr dirty="0"/>
          </a:p>
        </p:txBody>
      </p:sp>
      <p:sp>
        <p:nvSpPr>
          <p:cNvPr id="89" name="Google Shape;89;p16"/>
          <p:cNvSpPr txBox="1">
            <a:spLocks noGrp="1"/>
          </p:cNvSpPr>
          <p:nvPr>
            <p:ph type="title"/>
          </p:nvPr>
        </p:nvSpPr>
        <p:spPr>
          <a:xfrm>
            <a:off x="152400" y="128600"/>
            <a:ext cx="4419600" cy="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dirty="0"/>
              <a:t>Data Wrangling</a:t>
            </a:r>
            <a:endParaRPr sz="2040" dirty="0"/>
          </a:p>
        </p:txBody>
      </p:sp>
      <p:sp>
        <p:nvSpPr>
          <p:cNvPr id="2" name="AutoShape 2" descr="data:image/png;base64,iVBORw0KGgoAAAANSUhEUgAAAj8AAAEWCAYAAACJ5/ZUAAAABHNCSVQICAgIfAhkiAAAAAlwSFlzAAALEgAACxIB0t1+/AAAADh0RVh0U29mdHdhcmUAbWF0cGxvdGxpYiB2ZXJzaW9uMy4yLjIsIGh0dHA6Ly9tYXRwbG90bGliLm9yZy+WH4yJAAAZNklEQVR4nO3df5TddX3n8ec7mRADg/xIUjaEH1OZtf46wmqsu24FRG0T3Ipt3bquu6QesafnLGHBdRelcQlt3FqOUDG0ehQ1svQXtdZdlETBHwhadEMxFPSgWQgbYioQCJIQIDPz3j++3xkuQ2bmzsz9ztzM5/k4Jyffufd7P5/3zP3e97zu9/ud743MRJIkqRTzZrsASZKkmWT4kSRJRTH8SJKkohh+JElSUQw/kiSpKIYfSZJUFMOPxhQRGyNi/TQevzciXtTJmiQ1YzZerxHxroj4WofH7IuIjIieTo47HfbS7mP4OYRExPaI2F+/EH4WEZ+LiN7ZrgsgIr4VEee13paZvZl532zVJKl9s/F6zcw/z8xfnck5u7mPgr10phh+Dj2/npm9wKuA1wBrZ7keSZq0Wd4zYx8tnOHnEJWZO4FNwCsi4q0RcU9E7KnfNbx0eL36Xc4HI+KHEfFY/S7nBfV9vxMRt7WOW+8u7h89X0QcExFfjoiH63G+HBEn1Pd9GHg9cHX9burq0WNFxFERcW39+AciYm1EzGutIyI+Wo99f0SsauYnJ5UjIt4dETe0fL0tIq5v+XpHRJxWL7e+XjdGxJ9GxFci4omI+F5EnFLfFxHxJxHxUEQ8HhF3RcQr6vsmep1/p37so8C61h4UEf+t7h/D/w5ExMaWcT8TEbsiYmdErI+I+fV98+ve8UhE3Ae8pd2fT2sfrceylxbC8HOIiogTgbOBJ4C/BC4ElgI3AjdExGEtq78L+DXgFODFTO1dzjzgc8DJwEnAfuBqgMz8feBW4Px69+z5B3n8BuAo4EXAGcC5wLtb7n8tcC+wBLgc+ExExBTqlPSsW4DXR8S8iFgGLAD+NUBU55D0AneN8dh3ApcBxwDbgA/Xt/8qcDpVLzkaeAewu76vndf5fcAvtIwHQGZeXvePXuClwMPAcFD7PDAA9AP/oq5h+NDQe4F/U9++Anj7xD+WSksfvTMiXoy9tBiGn0PPlyJiD3AbVWP7IfCVzLwpMw8AHwUWAa9reczVmbkjMx+lajjvnOykmbk7M/82M5/MzCfqcc5o57H1O7R3AB/MzCcycztwBfAfW1Z7IDM/nZmDVI1uGXDcZOuU9Kz6PJEngNOoXq9fBXZGxEvqr2/NzKExHv7FzPx+Zg4Af16PAXAAOBJ4CRCZ+aPM3NXm6/ynmbkhMwcyc//BJo2IRcCXgKsy88aIOA5YBVyYmfsy8yHgT4B/Vz/kt4GPtfS4P2rjRzO6j/6PunZ7aSG65mx4te1tmXnz8BcR8QnggeGvM3MoInYAy1ses6Nl+QHg+MlOGhGHUzWclVTvBAGOjIj59YtsPEuAw1rrrJdba/yn4YXMfLJ+o9I1JyFKh7BbgDOp9prcAuyh+mX7r+qvx/JPLctPUr8eM/Mb9eGYPwVOioi/A95PFRQmep239qKxfAa4NzP/uP76ZKo9VrtadmDMaxnreJ7f4ybynD4KEBHHYy8thnt+Dn0/pWoOQHU8HjgR2NmyzoktyyfVjwHYBxze8th/Ns48/wX4JeC1mflCqt3eAMPdKMd57CNU7xZPbrntpFE1SmrGcPh5fb18C1X4OYPxw8+YMvPjmflq4OVUh3/+K+29zsfrE0TEB6j6zHtabt4BPA0sycyj638vzMyX1/fv4vk9birspQUx/Bz6rgfeEhFvjIgFVC+sp4HvtqzznyLihIg4FrgE+Ov69q3AyyPitPrEvXXjzHMk1bHpPfU4l466/2dUx6Cfp343cz3w4Yg4MiJOBt4HXDeJ71PS1NwCvAFYlJkPUp1TshJYDNw52cEi4jUR8dq63+wDngIGp/s6r0/MvYBqr8zIIbHM3AV8DbgiIl5Yn790SkQMHyq6Hrig7nHHAB+Y7PfUMo69tBCGn0NcZt4L/Aeqk+AeAX6d6s84n2lZ7S+omsd99b/19WN/DPwBcDPwE6rj32P5GNVu7UeA24HNo+6/Cnh7/RcGHz/I49dQNcr76nn+Avhs29+opCmpX+d7qUIPmflzqtfhd9o4zHIwLwQ+DTxGdchlN9X5MTC91/k7qE40/lHLX3x9sr7vXKrDPT+s5/0C1bks1LV8lSqA/APwxSl8T/bSwkTmuHshdYiLiO3AeaOPb0uS2mcvnVvc8yNJkopi+JEkSUXxsJckSSqKe34kSVJRJnWRwyVLlmRfX19DpUjqNnfccccjmbl0tuvoBPuXVJ6xetikwk9fXx9btmzpXFWSulpEtHO13EOC/Usqz1g9zMNekiSpKIYfSZJUFMOPJEkqiuFHkiQVxfAjSZKKYviRJElFMfxIkqSiGH4kSVJRDD+SJKkohh9JklQUw48kSSqK4UeSJBXF8CNJkopi+JEkSUUx/EiSpKIYfiRJUlEMP5IkqSiGH0mSVBTDjyRJKkpPE4Oed9557Nmzh+XLl9Pf38+aNWuamEaSGjHcw8444wz7lzQHNRJ+du3axd59T/LwYz9vYnhJatSuXbvYt28f27Ztm+1SJDWgucNe83sYPPzYxoaXJEmaCs/5kSRJRTH8SJKkohh+JElSUQw/kiSpKIYfSZJUFMOPJEkqiuFHkiQVxfAjSZKKYviRJElFMfxIkqSiGH4kSVJRDD+SJKkohh9JklQUw48kSSqK4UeSJBXF8CNJkopi+JEkSUUx/EiSpKIYfiRJUlEMP5IkqSiGH0mSVBTDjyRJKorhR5IkFcXwI0mSimL4kSRJRTH8SJKkohh+JElSUQw/kiSpKIYfSZJUFMOPJEkqiuFHkiQVxfAjSZKKYviRJElFMfxIkqSiGH4kSVJRDD+SJKkohh9JklQUw48kSSqK4UeSJBXF8CNJkopi+JEkSUVpJPw8/fTTMDQIwM6dO9mwYUMT00hSI55++umR5Q0bNtjDpDmmp4lBh4aGIBOA/fv3s23btiamkaRGDA0NjSzbv6S5x8NekiSpKIYfSZJUFMOPJEkqiuFHkiQVxfAjSZKKYviRJElFMfxIkqSiGH4kSVJRDD+SJKkohh9JklQUw48kSSqK4UeSJBXF8CNJkopi+JEkSUUx/EiSpKIYfiRJUlEMP5IkqSiGH0mSVBTDjyRJKorhR5IkFcXwI0mSimL4kSRJRTH8SJKkohh+JElSUQw/kiSpKIYfSZJUFMOPJEkqiuFHkiQVxfAjSZKKYviRJElFMfxIkqSiGH4kSVJRDD+SJKkohh9JklQUw48kSSqK4UeSJBXF8CNJkopi+JEkSUXpaXqCwcFBtm7dyplnnjmpxy1atIj9+/dz4okncumll3LllVfy+OOPs3Pnzuete/rpp3Pbbbexdu1arrvuOu6//36OPfZYdu/ezdKlS9m7dy8nnHACH/nIR1i8eDG7d+/msssuY/Xq1XzoQx9i+fLlXHzxxVx++eXs2LGDDRs20N/f36GfgPR8w9vgpZdeCjDh8uLFizs+b6fGnOu2bt0KMOketmDBAg4cOMAVV1zBUUcdxfnnn89TTz0FQE9PDwMDAyPrLVu2jIceeojjjz+egYEBduzYQWYCsHz5ch599NGRvjT8HF5wwQVceeWVI+MMmz9/PuvXr/f5VWPG6l+tv1+b6GGd7F8x/AJrx4oVK3LLli0TrnfWWWcxOJQMHnkcC/b+jMnMcTB9fX1s3759wvVaG8rBnHPOOVx00UVceeWV3HDDDRxxxBHs3bv3eXP09fWxcePGadUsjWd4G3zrW99KZk64fNFFF3V83nbGjIg7MnNFRyafZe32L6h62NDQEKeeeupI+Jmq3t5elixZ0lYPG89wXxp+Dk8++eQxxxzudVITxupfrb9fm+hhk+1fMHYPa/aw18Az0w4+QNtNY7zgA3DjjTeybds2Nm/eTGaOBJ/Rc2zfvp1t27ZNpVRpQrt37x7ZBjdt2sSmTZvGXd68eTO7d+/u6LydGnOum27wAdi7d++0gw9UfWnLli0jz+F4Y27atMnnV40Yq39t3rz5Ob9fO93DOt2/Gg0/8/c/2uTwk3bgwAHWr1/P0NDQhOuuX79+BipSiT7/+c+PbIMHDhwYCe1jLQ8ODnLttdd2dN5OjamZtW7durb614EDB3x+1Yix+tfg4OBzfr92uod1un9NGH4i4ncjYktEbHn44YenNVk32L59+4R7iIbXk5pw8803j2yDmTmyd3Ss5YGBAW666aaOztupMbvdXOtfe/fubat/ZWYRz69m3lj9a2Bg4Dm/XzvdwzrdvyYMP5n5qcxckZkrli5dOrnRY/5U62pMX18fPT0Tn+fd19fXfDEq0pve9KaRbTAiiIhxl3t6enjzm9/c0Xk7NWa3m1b/6kK9vb1t9a+IKOL51cwbq3/19PQ85/drp3tYp/tXo4e9Bl9wVJPDT9qCBQtYu3Yt8+ZN/G2vXbt2BipSiVavXj2yDS5YsGDkBT3W8vz58zn33HM7Om+nxtTMWrduXVv9a8GCBT6/asRY/Wv+/PnP+f3a6R7W6f7V7AnPPYeNJL/paHcvzETviM4++2z6+/tZuXIlEUFvb+9B5+jr6/NP3dWYxYsXj2yDq1atYtWqVeMur1y5siN/Jto6b6fGnOtOPfXUaY/R29vbkT3JfX19rFixYuQ5HG/MVatW+fyqEWP1r5UrVz7n92une1in+1fj1/lZuHDhyLUtJqP1Oj9r165t6zo/l1xyybjX+RlOiqtXr2b79u1jXufHvT5q2vA2OLxNtrPcxLxqzvB1fi677LKOXOdnuC8NP4fjXefH51dNGq9/jXdfp+edjsav83PU0BP09/dz1VVXTadOSbPA6/w8u+fHHiYdembnOj+SJEldxvAjSZKKYviRJElFMfxIkqSiGH4kSVJRDD+SJKkohh9JklQUw48kSSqK4UeSJBXF8CNJkopi+JEkSUUx/EiSpKIYfiRJUlEMP5IkqSiGH0mSVBTDjyRJKorhR5IkFcXwI0mSimL4kSRJRTH8SJKkohh+JElSUQw/kiSpKIYfSZJUFMOPJEkqiuFHkiQVxfAjSZKKYviRJElFMfxIkqSiGH4kSVJRDD+SJKkohh9JklQUw48kSSqK4UeSJBXF8CNJkopi+JEkSUUx/EiSpKIYfiRJUlEMP5IkqSg9TQw6b948BnMIgEWLFtHf39/ENJLUiHnz5jE0VPUw+5c09zQSfhYuXMiBp54BYPny5axZs6aJaSSpEQsXLmRgYADA/iXNQR72kiRJRTH8SJKkohh+JElSUQw/kiSpKIYfSZJUFMOPJEkqiuFHkiQVxfAjSZKKYviRJElFMfxIkqSiGH4kSVJRDD+SJKkohh9JklQUw48kSSqK4UeSJBXF8CNJkopi+JEkSUUx/EiSpKIYfiRJUlEMP5IkqSiGH0mSVBTDjyRJKorhR5IkFcXwI0mSimL4kSRJRTH8SJKkohh+JElSUQw/kiSpKIYfSZJUFMOPJEkqiuFHkiQVxfAjSZKKYviRJElFMfxIkqSiGH4kSVJRDD+SJKkohh9JklQUw48kSSqK4UeSJBXF8CNJkorSXPgZHGD+k482NrwkSdJU9DQx6LJly9izZw/Lly+nv7+/iSkkqTHDPcz+Jc1NjYSfa665polhJWlG2MOkuc1zfiRJUlEMP5IkqSiGH0mSVBTDjyRJKorhR5IkFcXwI0mSimL4kSRJRTH8SJKkohh+JElSUQw/kiSpKIYfSZJUFMOPJEkqiuFHkiQVxfAjSZKKYviRJElFMfxIkqSiGH4kSVJRDD+SJKkohh9JklQUw48kSSpKZGb7K0c8DDzQ5upLgEemUlRDrGds3VQLdFc93VQLzHw9J2fm0hmcrzGT7F/QXc99N9UC1jOebqoFuque2ajloD1sUuFnMiJiS2auaGTwKbCesXVTLdBd9XRTLdB99cxl3fSz7qZawHrG0021QHfV0021eNhLkiQVxfAjSZKK0mT4+VSDY0+F9Yytm2qB7qqnm2qB7qtnLuumn3U31QLWM55uqgW6q56uqaWxc34kSZK6kYe9JElSUQw/kiSpKNMOPxGxMiLujYhtEfGBg9wfEfHx+v67IuJV051zGrW8q67hroj4bkSc2lQt7dTTst5rImIwIt4+2/VExJkR8YOIuCcibpmtWiLiqIi4ISK21rW8u6la6vk+GxEPRcTdY9w/k9vxRLXM6HY8l3VT/2qznmJ7WDf1r3bqmcke1k39q816Zr+HZeaU/wHzgf8LvAg4DNgKvGzUOmcDm4AA/iXwvenMOc1aXgccUy+vaqqWdutpWe8bwI3A22ezHuBo4IfASfXXvzCLtVwC/HG9vBR4FDiswZ/P6cCrgLvHuH9GtuM2a5mx7Xgu/+um/jWJeorsYd3UvyZRz4z1sG7qX23WM+s9bLp7fn4Z2JaZ92XmM8BfAeeMWucc4Nqs3A4cHRHLpjnvlGrJzO9m5mP1l7cDJzRQR9v11NYAfws81GAt7dbz74EvZub/A8jMpmpqp5YEjoyIAHqpGsdAQ/WQmd+u5xjLTG3HE9Yyw9vxXNZN/autegruYd3Uv9qtZ8Z6WDf1r3bq6YYeNt3wsxzY0fL1g/Vtk12nEyY7z3uoknBTJqwnIpYDvwF8ssE62q4HeDFwTER8KyLuiIhzZ7GWq4GXAj8F/hH4z5k51FA97Zip7Xiymt6O57Ju6l9TmaukHtZN/avderqph3Vr/4JZ6mE903x8HOS20X873846ndD2PBHxBqof+K80UMdk6vkYcHFmDlZvDhrVTj09wKuBNwKLgL+PiNsz88ezUMuvAT8AzgJOAW6KiFsz8+cdrqVdM7Udt22GtuO5rJv616TmKrCHdVP/areebuphXde/YHZ72HTDz4PAiS1fn0CVcie7Tie0NU9EvBK4BliVmbsbqGMy9awA/qpuGkuAsyNiIDO/NEv1PAg8kpn7gH0R8W3gVKDTzaOdWt4NfCSrg8LbIuJ+4CXA9ztcS7tmajtuywxux3NZN/WvtucqtId1U/9qt55u6mFd1b+gC3rYNE9q6gHuA36RZ0/6evmodd7Cc0+0+n4TJy+1WctJwDbgdU3UMNl6Rq2/kWZPeG7n5/NS4Ov1uocDdwOvmKVaPgGsq5ePA3YCSxp+zvoY+wS9GdmO26xlxrbjufyvm/rXJOopsod1U/+aRD0z2sO6qX+1Uc+s97Bp7fnJzIGIOB/4KtXZ75/NzHsi4vfq+z9J9RcAZ9ff6JNUabjj2qzlvwOLgT+r36kMZEOfMNtmPTOmnXoy80cRsRm4CxgCrsnMg/6pYtO1AH8IbIyIf6R6wV6cmY90upZhEfGXwJnAkoh4ELgUWNBSz4xsx23WMmPb8VzWTf1rEvUU2cO6qX+1Ww8z2MO6qX+1Wc+s9zA/3kKSJBXFKzxLkqSiGH4kSVJRDD+SJKkohh9JklQUw480R0304YKj1j05Ir5ef9DgtyLCj8yQNGua7l+Gn0Nc/UnKP4iIuyPibyLi8A6P/62IGPdPECPiwtZ5I+LGiDi6k3VoSjYCK9tc96NUn/3zSuAPgD9qqihJasNGGuxfhp9D3/7MPC0zXwE8A/zeLNRwIdVFxQDIzLMzc88s1KEWeZAPF4yIUyJic/3ZR7dGxEvqu15GdYE4gG9y8A+wlKQZ0XT/MvzMLbcC/RFxbER8qd4FeHt9GXEiYl1E/M+I+EZE/CQi3lvffmZEfHl4kIi4OiJ+Z/TgEfGJiNgSEfdExGX1bRcAxwPfjIhv1rdtj4gl9fL76r1Sd0fEhfVtfRHxo4j4dD3W1yJiUbM/GtU+BazJzFcD7wf+rL59K/Bb9fJvUH0a9eJZqE+SxtKx/jXdz/ZSl4iIHmAVsBm4DLgzM98WEWcB1wKn1au+kury5kcAd0bEVyYxze9n5qMRMR/4ekS8MjM/HhHvA94w+uqlEfFqqiuJvpbqCqffi4hbgMeAfw68MzPfGxHXU224103tu1c7IqIXeB3wN/Hsh1AurP9/PzAcer9NdSn+gZmuUZIOptP9y/Bz6FsUET+ol28FPgN8jzoFZ+Y3ImJxRBxVr/O/MnM/sL/eU/PLQLuHqH47In6XartZRrWr8a5x1v8V4O+y+qBBIuKLwOuB/w3cn5nDdd9B9TkwatY8YE9mnjb6jsz8KfCbMNJkfiszH5/h+iRpLB3tXx72OvQNn/NzWmauycxnqPayjJaj/m+9fYDnbgsvGP3giPhFqnT9xvqksq8cbL3RDxvnvqdblgcxiDcuM38O3B8R/xYgKqfWy0siYngb+CDw2VkqU5Kep9P9y/AzN30beBdU5/MAj9QbDsA5EfGC+njomcD/AR4AXhYRC+s9RG88yJgvBPYBj0fEcVSH2IY9ARw5Rh1vi4jDI+IIqmOxt073m1N76g8X/HvglyLiwYh4D9V28Z6I2Arcw7MnBp4J3BsRP6b6BOoPz0LJkgQ03798tz03rQM+FxF3UX2C7+qW+75PtdfmJOAP692F1Ofd3AX8BLhz9ICZuTUi7qTa4O4DvtNy96eATRGxKzPf0PKYf4iIjfWcUH3K8p0R0deB71ETyMx3jnHX8/58NDO/AHyh2YokqT1N9y8/1b0gEbEO2JuZH53tWiRJmi0e9pIkSUVxz48kSSqKe34kSVJRDD+SJKkohh9JklQUw48kSSqK4UeSJBXl/wMfINAvpb1Yn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Aj8AAAEWCAYAAACJ5/ZUAAAABHNCSVQICAgIfAhkiAAAAAlwSFlzAAALEgAACxIB0t1+/AAAADh0RVh0U29mdHdhcmUAbWF0cGxvdGxpYiB2ZXJzaW9uMy4yLjIsIGh0dHA6Ly9tYXRwbG90bGliLm9yZy+WH4yJAAAZNklEQVR4nO3df5TddX3n8ec7mRADg/xIUjaEH1OZtf46wmqsu24FRG0T3Ipt3bquu6QesafnLGHBdRelcQlt3FqOUDG0ehQ1svQXtdZdlETBHwhadEMxFPSgWQgbYioQCJIQIDPz3j++3xkuQ2bmzsz9ztzM5/k4Jyffufd7P5/3zP3e97zu9/ud743MRJIkqRTzZrsASZKkmWT4kSRJRTH8SJKkohh+JElSUQw/kiSpKIYfSZJUFMOPxhQRGyNi/TQevzciXtTJmiQ1YzZerxHxroj4WofH7IuIjIieTo47HfbS7mP4OYRExPaI2F+/EH4WEZ+LiN7ZrgsgIr4VEee13paZvZl532zVJKl9s/F6zcw/z8xfnck5u7mPgr10phh+Dj2/npm9wKuA1wBrZ7keSZq0Wd4zYx8tnOHnEJWZO4FNwCsi4q0RcU9E7KnfNbx0eL36Xc4HI+KHEfFY/S7nBfV9vxMRt7WOW+8u7h89X0QcExFfjoiH63G+HBEn1Pd9GHg9cHX9burq0WNFxFERcW39+AciYm1EzGutIyI+Wo99f0SsauYnJ5UjIt4dETe0fL0tIq5v+XpHRJxWL7e+XjdGxJ9GxFci4omI+F5EnFLfFxHxJxHxUEQ8HhF3RcQr6vsmep1/p37so8C61h4UEf+t7h/D/w5ExMaWcT8TEbsiYmdErI+I+fV98+ve8UhE3Ae8pd2fT2sfrceylxbC8HOIiogTgbOBJ4C/BC4ElgI3AjdExGEtq78L+DXgFODFTO1dzjzgc8DJwEnAfuBqgMz8feBW4Px69+z5B3n8BuAo4EXAGcC5wLtb7n8tcC+wBLgc+ExExBTqlPSsW4DXR8S8iFgGLAD+NUBU55D0AneN8dh3ApcBxwDbgA/Xt/8qcDpVLzkaeAewu76vndf5fcAvtIwHQGZeXvePXuClwMPAcFD7PDAA9AP/oq5h+NDQe4F/U9++Anj7xD+WSksfvTMiXoy9tBiGn0PPlyJiD3AbVWP7IfCVzLwpMw8AHwUWAa9reczVmbkjMx+lajjvnOykmbk7M/82M5/MzCfqcc5o57H1O7R3AB/MzCcycztwBfAfW1Z7IDM/nZmDVI1uGXDcZOuU9Kz6PJEngNOoXq9fBXZGxEvqr2/NzKExHv7FzPx+Zg4Af16PAXAAOBJ4CRCZ+aPM3NXm6/ynmbkhMwcyc//BJo2IRcCXgKsy88aIOA5YBVyYmfsy8yHgT4B/Vz/kt4GPtfS4P2rjRzO6j/6PunZ7aSG65mx4te1tmXnz8BcR8QnggeGvM3MoInYAy1ses6Nl+QHg+MlOGhGHUzWclVTvBAGOjIj59YtsPEuAw1rrrJdba/yn4YXMfLJ+o9I1JyFKh7BbgDOp9prcAuyh+mX7r+qvx/JPLctPUr8eM/Mb9eGYPwVOioi/A95PFRQmep239qKxfAa4NzP/uP76ZKo9VrtadmDMaxnreJ7f4ybynD4KEBHHYy8thnt+Dn0/pWoOQHU8HjgR2NmyzoktyyfVjwHYBxze8th/Ns48/wX4JeC1mflCqt3eAMPdKMd57CNU7xZPbrntpFE1SmrGcPh5fb18C1X4OYPxw8+YMvPjmflq4OVUh3/+K+29zsfrE0TEB6j6zHtabt4BPA0sycyj638vzMyX1/fv4vk9birspQUx/Bz6rgfeEhFvjIgFVC+sp4HvtqzznyLihIg4FrgE+Ov69q3AyyPitPrEvXXjzHMk1bHpPfU4l466/2dUx6Cfp343cz3w4Yg4MiJOBt4HXDeJ71PS1NwCvAFYlJkPUp1TshJYDNw52cEi4jUR8dq63+wDngIGp/s6r0/MvYBqr8zIIbHM3AV8DbgiIl5Yn790SkQMHyq6Hrig7nHHAB+Y7PfUMo69tBCGn0NcZt4L/Aeqk+AeAX6d6s84n2lZ7S+omsd99b/19WN/DPwBcDPwE6rj32P5GNVu7UeA24HNo+6/Cnh7/RcGHz/I49dQNcr76nn+Avhs29+opCmpX+d7qUIPmflzqtfhd9o4zHIwLwQ+DTxGdchlN9X5MTC91/k7qE40/lHLX3x9sr7vXKrDPT+s5/0C1bks1LV8lSqA/APwxSl8T/bSwkTmuHshdYiLiO3AeaOPb0uS2mcvnVvc8yNJkopi+JEkSUXxsJckSSqKe34kSVJRJnWRwyVLlmRfX19DpUjqNnfccccjmbl0tuvoBPuXVJ6xetikwk9fXx9btmzpXFWSulpEtHO13EOC/Usqz1g9zMNekiSpKIYfSZJUFMOPJEkqiuFHkiQVxfAjSZKKYviRJElFMfxIkqSiGH4kSVJRDD+SJKkohh9JklQUw48kSSqK4UeSJBXF8CNJkopi+JEkSUUx/EiSpKIYfiRJUlEMP5IkqSiGH0mSVBTDjyRJKkpPE4Oed9557Nmzh+XLl9Pf38+aNWuamEaSGjHcw8444wz7lzQHNRJ+du3axd59T/LwYz9vYnhJatSuXbvYt28f27Ztm+1SJDWgucNe83sYPPzYxoaXJEmaCs/5kSRJRTH8SJKkohh+JElSUQw/kiSpKIYfSZJUFMOPJEkqiuFHkiQVxfAjSZKKYviRJElFMfxIkqSiGH4kSVJRDD+SJKkohh9JklQUw48kSSqK4UeSJBXF8CNJkopi+JEkSUUx/EiSpKIYfiRJUlEMP5IkqSiGH0mSVBTDjyRJKorhR5IkFcXwI0mSimL4kSRJRTH8SJKkohh+JElSUQw/kiSpKIYfSZJUFMOPJEkqiuFHkiQVxfAjSZKKYviRJElFMfxIkqSiGH4kSVJRDD+SJKkohh9JklQUw48kSSqK4UeSJBXF8CNJkopi+JEkSUVpJPw8/fTTMDQIwM6dO9mwYUMT00hSI55++umR5Q0bNtjDpDmmp4lBh4aGIBOA/fv3s23btiamkaRGDA0NjSzbv6S5x8NekiSpKIYfSZJUFMOPJEkqiuFHkiQVxfAjSZKKYviRJElFMfxIkqSiGH4kSVJRDD+SJKkohh9JklQUw48kSSqK4UeSJBXF8CNJkopi+JEkSUUx/EiSpKIYfiRJUlEMP5IkqSiGH0mSVBTDjyRJKorhR5IkFcXwI0mSimL4kSRJRTH8SJKkohh+JElSUQw/kiSpKIYfSZJUFMOPJEkqiuFHkiQVxfAjSZKKYviRJElFMfxIkqSiGH4kSVJRDD+SJKkohh9JklQUw48kSSqK4UeSJBXF8CNJkopi+JEkSUXpaXqCwcFBtm7dyplnnjmpxy1atIj9+/dz4okncumll3LllVfy+OOPs3Pnzuete/rpp3Pbbbexdu1arrvuOu6//36OPfZYdu/ezdKlS9m7dy8nnHACH/nIR1i8eDG7d+/msssuY/Xq1XzoQx9i+fLlXHzxxVx++eXs2LGDDRs20N/f36GfgPR8w9vgpZdeCjDh8uLFizs+b6fGnOu2bt0KMOketmDBAg4cOMAVV1zBUUcdxfnnn89TTz0FQE9PDwMDAyPrLVu2jIceeojjjz+egYEBduzYQWYCsHz5ch599NGRvjT8HF5wwQVceeWVI+MMmz9/PuvXr/f5VWPG6l+tv1+b6GGd7F8x/AJrx4oVK3LLli0TrnfWWWcxOJQMHnkcC/b+jMnMcTB9fX1s3759wvVaG8rBnHPOOVx00UVceeWV3HDDDRxxxBHs3bv3eXP09fWxcePGadUsjWd4G3zrW99KZk64fNFFF3V83nbGjIg7MnNFRyafZe32L6h62NDQEKeeeupI+Jmq3t5elixZ0lYPG89wXxp+Dk8++eQxxxzudVITxupfrb9fm+hhk+1fMHYPa/aw18Az0w4+QNtNY7zgA3DjjTeybds2Nm/eTGaOBJ/Rc2zfvp1t27ZNpVRpQrt37x7ZBjdt2sSmTZvGXd68eTO7d+/u6LydGnOum27wAdi7d++0gw9UfWnLli0jz+F4Y27atMnnV40Yq39t3rz5Ob9fO93DOt2/Gg0/8/c/2uTwk3bgwAHWr1/P0NDQhOuuX79+BipSiT7/+c+PbIMHDhwYCe1jLQ8ODnLttdd2dN5OjamZtW7durb614EDB3x+1Yix+tfg4OBzfr92uod1un9NGH4i4ncjYktEbHn44YenNVk32L59+4R7iIbXk5pw8803j2yDmTmyd3Ss5YGBAW666aaOztupMbvdXOtfe/fubat/ZWYRz69m3lj9a2Bg4Dm/XzvdwzrdvyYMP5n5qcxckZkrli5dOrnRY/5U62pMX18fPT0Tn+fd19fXfDEq0pve9KaRbTAiiIhxl3t6enjzm9/c0Xk7NWa3m1b/6kK9vb1t9a+IKOL51cwbq3/19PQ85/drp3tYp/tXo4e9Bl9wVJPDT9qCBQtYu3Yt8+ZN/G2vXbt2BipSiVavXj2yDS5YsGDkBT3W8vz58zn33HM7Om+nxtTMWrduXVv9a8GCBT6/asRY/Wv+/PnP+f3a6R7W6f7V7AnPPYeNJL/paHcvzETviM4++2z6+/tZuXIlEUFvb+9B5+jr6/NP3dWYxYsXj2yDq1atYtWqVeMur1y5siN/Jto6b6fGnOtOPfXUaY/R29vbkT3JfX19rFixYuQ5HG/MVatW+fyqEWP1r5UrVz7n92une1in+1fj1/lZuHDhyLUtJqP1Oj9r165t6zo/l1xyybjX+RlOiqtXr2b79u1jXufHvT5q2vA2OLxNtrPcxLxqzvB1fi677LKOXOdnuC8NP4fjXefH51dNGq9/jXdfp+edjsav83PU0BP09/dz1VVXTadOSbPA6/w8u+fHHiYdembnOj+SJEldxvAjSZKKYviRJElFMfxIkqSiGH4kSVJRDD+SJKkohh9JklQUw48kSSqK4UeSJBXF8CNJkopi+JEkSUUx/EiSpKIYfiRJUlEMP5IkqSiGH0mSVBTDjyRJKorhR5IkFcXwI0mSimL4kSRJRTH8SJKkohh+JElSUQw/kiSpKIYfSZJUFMOPJEkqiuFHkiQVxfAjSZKKYviRJElFMfxIkqSiGH4kSVJRDD+SJKkohh9JklQUw48kSSqK4UeSJBXF8CNJkopi+JEkSUUx/EiSpKIYfiRJUlEMP5IkqSg9TQw6b948BnMIgEWLFtHf39/ENJLUiHnz5jE0VPUw+5c09zQSfhYuXMiBp54BYPny5axZs6aJaSSpEQsXLmRgYADA/iXNQR72kiRJRTH8SJKkohh+JElSUQw/kiSpKIYfSZJUFMOPJEkqiuFHkiQVxfAjSZKKYviRJElFMfxIkqSiGH4kSVJRDD+SJKkohh9JklQUw48kSSqK4UeSJBXF8CNJkopi+JEkSUUx/EiSpKIYfiRJUlEMP5IkqSiGH0mSVBTDjyRJKorhR5IkFcXwI0mSimL4kSRJRTH8SJKkohh+JElSUQw/kiSpKIYfSZJUFMOPJEkqiuFHkiQVxfAjSZKKYviRJElFMfxIkqSiGH4kSVJRDD+SJKkohh9JklQUw48kSSqK4UeSJBXF8CNJkorSXPgZHGD+k482NrwkSdJU9DQx6LJly9izZw/Lly+nv7+/iSkkqTHDPcz+Jc1NjYSfa665polhJWlG2MOkuc1zfiRJUlEMP5IkqSiGH0mSVBTDjyRJKorhR5IkFcXwI0mSimL4kSRJRTH8SJKkohh+JElSUQw/kiSpKIYfSZJUFMOPJEkqiuFHkiQVxfAjSZKKYviRJElFMfxIkqSiGH4kSVJRDD+SJKkohh9JklQUw48kSSpKZGb7K0c8DDzQ5upLgEemUlRDrGds3VQLdFc93VQLzHw9J2fm0hmcrzGT7F/QXc99N9UC1jOebqoFuque2ajloD1sUuFnMiJiS2auaGTwKbCesXVTLdBd9XRTLdB99cxl3fSz7qZawHrG0021QHfV0021eNhLkiQVxfAjSZKK0mT4+VSDY0+F9Yytm2qB7qqnm2qB7qtnLuumn3U31QLWM55uqgW6q56uqaWxc34kSZK6kYe9JElSUQw/kiSpKNMOPxGxMiLujYhtEfGBg9wfEfHx+v67IuJV051zGrW8q67hroj4bkSc2lQt7dTTst5rImIwIt4+2/VExJkR8YOIuCcibpmtWiLiqIi4ISK21rW8u6la6vk+GxEPRcTdY9w/k9vxRLXM6HY8l3VT/2qznmJ7WDf1r3bqmcke1k39q816Zr+HZeaU/wHzgf8LvAg4DNgKvGzUOmcDm4AA/iXwvenMOc1aXgccUy+vaqqWdutpWe8bwI3A22ezHuBo4IfASfXXvzCLtVwC/HG9vBR4FDiswZ/P6cCrgLvHuH9GtuM2a5mx7Xgu/+um/jWJeorsYd3UvyZRz4z1sG7qX23WM+s9bLp7fn4Z2JaZ92XmM8BfAeeMWucc4Nqs3A4cHRHLpjnvlGrJzO9m5mP1l7cDJzRQR9v11NYAfws81GAt7dbz74EvZub/A8jMpmpqp5YEjoyIAHqpGsdAQ/WQmd+u5xjLTG3HE9Yyw9vxXNZN/autegruYd3Uv9qtZ8Z6WDf1r3bq6YYeNt3wsxzY0fL1g/Vtk12nEyY7z3uoknBTJqwnIpYDvwF8ssE62q4HeDFwTER8KyLuiIhzZ7GWq4GXAj8F/hH4z5k51FA97Zip7Xiymt6O57Ju6l9TmaukHtZN/avderqph3Vr/4JZ6mE903x8HOS20X873846ndD2PBHxBqof+K80UMdk6vkYcHFmDlZvDhrVTj09wKuBNwKLgL+PiNsz88ezUMuvAT8AzgJOAW6KiFsz8+cdrqVdM7Udt22GtuO5rJv616TmKrCHdVP/areebuphXde/YHZ72HTDz4PAiS1fn0CVcie7Tie0NU9EvBK4BliVmbsbqGMy9awA/qpuGkuAsyNiIDO/NEv1PAg8kpn7gH0R8W3gVKDTzaOdWt4NfCSrg8LbIuJ+4CXA9ztcS7tmajtuywxux3NZN/WvtucqtId1U/9qt55u6mFd1b+gC3rYNE9q6gHuA36RZ0/6evmodd7Cc0+0+n4TJy+1WctJwDbgdU3UMNl6Rq2/kWZPeG7n5/NS4Ov1uocDdwOvmKVaPgGsq5ePA3YCSxp+zvoY+wS9GdmO26xlxrbjufyvm/rXJOopsod1U/+aRD0z2sO6qX+1Uc+s97Bp7fnJzIGIOB/4KtXZ75/NzHsi4vfq+z9J9RcAZ9ff6JNUabjj2qzlvwOLgT+r36kMZEOfMNtmPTOmnXoy80cRsRm4CxgCrsnMg/6pYtO1AH8IbIyIf6R6wV6cmY90upZhEfGXwJnAkoh4ELgUWNBSz4xsx23WMmPb8VzWTf1rEvUU2cO6qX+1Ww8z2MO6qX+1Wc+s9zA/3kKSJBXFKzxLkqSiGH4kSVJRDD+SJKkohh9JklQUw480R0304YKj1j05Ir5ef9DgtyLCj8yQNGua7l+Gn0Nc/UnKP4iIuyPibyLi8A6P/62IGPdPECPiwtZ5I+LGiDi6k3VoSjYCK9tc96NUn/3zSuAPgD9qqihJasNGGuxfhp9D3/7MPC0zXwE8A/zeLNRwIdVFxQDIzLMzc88s1KEWeZAPF4yIUyJic/3ZR7dGxEvqu15GdYE4gG9y8A+wlKQZ0XT/MvzMLbcC/RFxbER8qd4FeHt9GXEiYl1E/M+I+EZE/CQi3lvffmZEfHl4kIi4OiJ+Z/TgEfGJiNgSEfdExGX1bRcAxwPfjIhv1rdtj4gl9fL76r1Sd0fEhfVtfRHxo4j4dD3W1yJiUbM/GtU+BazJzFcD7wf+rL59K/Bb9fJvUH0a9eJZqE+SxtKx/jXdz/ZSl4iIHmAVsBm4DLgzM98WEWcB1wKn1au+kury5kcAd0bEVyYxze9n5qMRMR/4ekS8MjM/HhHvA94w+uqlEfFqqiuJvpbqCqffi4hbgMeAfw68MzPfGxHXU224103tu1c7IqIXeB3wN/Hsh1AurP9/PzAcer9NdSn+gZmuUZIOptP9y/Bz6FsUET+ol28FPgN8jzoFZ+Y3ImJxRBxVr/O/MnM/sL/eU/PLQLuHqH47In6XartZRrWr8a5x1v8V4O+y+qBBIuKLwOuB/w3cn5nDdd9B9TkwatY8YE9mnjb6jsz8KfCbMNJkfiszH5/h+iRpLB3tXx72OvQNn/NzWmauycxnqPayjJaj/m+9fYDnbgsvGP3giPhFqnT9xvqksq8cbL3RDxvnvqdblgcxiDcuM38O3B8R/xYgKqfWy0siYngb+CDw2VkqU5Kep9P9y/AzN30beBdU5/MAj9QbDsA5EfGC+njomcD/AR4AXhYRC+s9RG88yJgvBPYBj0fEcVSH2IY9ARw5Rh1vi4jDI+IIqmOxt073m1N76g8X/HvglyLiwYh4D9V28Z6I2Arcw7MnBp4J3BsRP6b6BOoPz0LJkgQ03798tz03rQM+FxF3UX2C7+qW+75PtdfmJOAP692F1Ofd3AX8BLhz9ICZuTUi7qTa4O4DvtNy96eATRGxKzPf0PKYf4iIjfWcUH3K8p0R0deB71ETyMx3jnHX8/58NDO/AHyh2YokqT1N9y8/1b0gEbEO2JuZH53tWiRJmi0e9pIkSUVxz48kSSqKe34kSVJRDD+SJKkohh9JklQUw48kSSqK4UeSJBXl/wMfINAvpb1Yn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168" y="2141610"/>
            <a:ext cx="4053606" cy="1959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24E7519B-A1AF-463B-8DAA-EB3F23AE0F2A}"/>
              </a:ext>
            </a:extLst>
          </p:cNvPr>
          <p:cNvSpPr txBox="1"/>
          <p:nvPr/>
        </p:nvSpPr>
        <p:spPr>
          <a:xfrm>
            <a:off x="5002350" y="4117870"/>
            <a:ext cx="3989250" cy="276999"/>
          </a:xfrm>
          <a:prstGeom prst="rect">
            <a:avLst/>
          </a:prstGeom>
          <a:noFill/>
        </p:spPr>
        <p:txBody>
          <a:bodyPr wrap="square">
            <a:spAutoFit/>
          </a:bodyPr>
          <a:lstStyle/>
          <a:p>
            <a:r>
              <a:rPr lang="en-US" sz="1200" dirty="0">
                <a:effectLst/>
                <a:highlight>
                  <a:srgbClr val="FFFFFF"/>
                </a:highlight>
                <a:latin typeface="Times New Roman" panose="02020603050405020304" pitchFamily="18" charset="0"/>
                <a:ea typeface="Calibri" panose="020F0502020204030204" pitchFamily="34" charset="0"/>
              </a:rPr>
              <a:t>Box plot before and after </a:t>
            </a:r>
            <a:r>
              <a:rPr lang="en-US" sz="1200" dirty="0" err="1">
                <a:effectLst/>
                <a:highlight>
                  <a:srgbClr val="FFFFFF"/>
                </a:highlight>
                <a:latin typeface="Times New Roman" panose="02020603050405020304" pitchFamily="18" charset="0"/>
                <a:ea typeface="Calibri" panose="020F0502020204030204" pitchFamily="34" charset="0"/>
              </a:rPr>
              <a:t>winsorize</a:t>
            </a:r>
            <a:r>
              <a:rPr lang="en-US" sz="1200" dirty="0">
                <a:effectLst/>
                <a:highlight>
                  <a:srgbClr val="FFFFFF"/>
                </a:highlight>
                <a:latin typeface="Times New Roman" panose="02020603050405020304" pitchFamily="18" charset="0"/>
                <a:ea typeface="Calibri" panose="020F0502020204030204" pitchFamily="34" charset="0"/>
              </a:rPr>
              <a:t> application (0.01, 002)</a:t>
            </a:r>
            <a:endParaRPr lang="en-US" sz="1200" dirty="0"/>
          </a:p>
        </p:txBody>
      </p:sp>
      <p:sp>
        <p:nvSpPr>
          <p:cNvPr id="13" name="TextBox 12">
            <a:extLst>
              <a:ext uri="{FF2B5EF4-FFF2-40B4-BE49-F238E27FC236}">
                <a16:creationId xmlns:a16="http://schemas.microsoft.com/office/drawing/2014/main" id="{C626C065-676F-4DD6-97CE-6762C95B70F5}"/>
              </a:ext>
            </a:extLst>
          </p:cNvPr>
          <p:cNvSpPr txBox="1"/>
          <p:nvPr/>
        </p:nvSpPr>
        <p:spPr>
          <a:xfrm>
            <a:off x="206226" y="1702881"/>
            <a:ext cx="4572000" cy="523220"/>
          </a:xfrm>
          <a:prstGeom prst="rect">
            <a:avLst/>
          </a:prstGeom>
          <a:noFill/>
        </p:spPr>
        <p:txBody>
          <a:bodyPr wrap="square">
            <a:spAutoFit/>
          </a:bodyPr>
          <a:lstStyle/>
          <a:p>
            <a:r>
              <a:rPr lang="en-US" dirty="0">
                <a:highlight>
                  <a:srgbClr val="FFFFFF"/>
                </a:highlight>
                <a:latin typeface="Times New Roman" panose="02020603050405020304" pitchFamily="18" charset="0"/>
                <a:ea typeface="Calibri" panose="020F0502020204030204" pitchFamily="34" charset="0"/>
              </a:rPr>
              <a:t>D</a:t>
            </a:r>
            <a:r>
              <a:rPr lang="en-US" sz="1400" dirty="0">
                <a:effectLst/>
                <a:highlight>
                  <a:srgbClr val="FFFFFF"/>
                </a:highlight>
                <a:latin typeface="Times New Roman" panose="02020603050405020304" pitchFamily="18" charset="0"/>
                <a:ea typeface="Calibri" panose="020F0502020204030204" pitchFamily="34" charset="0"/>
              </a:rPr>
              <a:t>ataset has 2938 observations and 22 columns (21 are independent variables</a:t>
            </a:r>
            <a:r>
              <a:rPr lang="en-US" dirty="0">
                <a:highlight>
                  <a:srgbClr val="FFFFFF"/>
                </a:highlight>
                <a:latin typeface="Times New Roman" panose="02020603050405020304" pitchFamily="18" charset="0"/>
                <a:ea typeface="Calibri" panose="020F0502020204030204" pitchFamily="34" charset="0"/>
              </a:rPr>
              <a:t>)</a:t>
            </a:r>
            <a:endParaRPr lang="en-US" dirty="0"/>
          </a:p>
        </p:txBody>
      </p:sp>
      <p:sp>
        <p:nvSpPr>
          <p:cNvPr id="15" name="TextBox 14">
            <a:extLst>
              <a:ext uri="{FF2B5EF4-FFF2-40B4-BE49-F238E27FC236}">
                <a16:creationId xmlns:a16="http://schemas.microsoft.com/office/drawing/2014/main" id="{C67AAD18-D567-4CBE-940F-4067253B546F}"/>
              </a:ext>
            </a:extLst>
          </p:cNvPr>
          <p:cNvSpPr txBox="1"/>
          <p:nvPr/>
        </p:nvSpPr>
        <p:spPr>
          <a:xfrm>
            <a:off x="76200" y="2563718"/>
            <a:ext cx="4572000" cy="738664"/>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P</a:t>
            </a:r>
            <a:r>
              <a:rPr lang="en-US" sz="1400" dirty="0">
                <a:effectLst/>
                <a:latin typeface="Times New Roman" panose="02020603050405020304" pitchFamily="18" charset="0"/>
                <a:ea typeface="Calibri" panose="020F0502020204030204" pitchFamily="34" charset="0"/>
              </a:rPr>
              <a:t>redicting variables were then divided into several broad categories:​Immunization related factors, Mortality factors, Economical factors, and Social factors.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152400" y="661675"/>
            <a:ext cx="8083876" cy="4251500"/>
          </a:xfrm>
          <a:prstGeom prst="rect">
            <a:avLst/>
          </a:prstGeom>
          <a:noFill/>
          <a:ln>
            <a:noFill/>
          </a:ln>
        </p:spPr>
      </p:pic>
      <p:sp>
        <p:nvSpPr>
          <p:cNvPr id="103" name="Google Shape;103;p18"/>
          <p:cNvSpPr txBox="1"/>
          <p:nvPr/>
        </p:nvSpPr>
        <p:spPr>
          <a:xfrm>
            <a:off x="2988625" y="261800"/>
            <a:ext cx="410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Assessing and treating Missing Value</a:t>
            </a:r>
            <a:endParaRPr b="1"/>
          </a:p>
        </p:txBody>
      </p:sp>
      <p:sp>
        <p:nvSpPr>
          <p:cNvPr id="104" name="Google Shape;104;p18"/>
          <p:cNvSpPr txBox="1">
            <a:spLocks noGrp="1"/>
          </p:cNvSpPr>
          <p:nvPr>
            <p:ph type="title"/>
          </p:nvPr>
        </p:nvSpPr>
        <p:spPr>
          <a:xfrm>
            <a:off x="76200" y="52400"/>
            <a:ext cx="3488100" cy="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Data Wrangling</a:t>
            </a:r>
            <a:endParaRPr sz="204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p:nvPr/>
        </p:nvSpPr>
        <p:spPr>
          <a:xfrm>
            <a:off x="2988625" y="261800"/>
            <a:ext cx="410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Assessing and treating Missing Value</a:t>
            </a:r>
            <a:endParaRPr b="1"/>
          </a:p>
        </p:txBody>
      </p:sp>
      <p:pic>
        <p:nvPicPr>
          <p:cNvPr id="95" name="Google Shape;95;p17"/>
          <p:cNvPicPr preferRelativeResize="0"/>
          <p:nvPr/>
        </p:nvPicPr>
        <p:blipFill>
          <a:blip r:embed="rId3">
            <a:alphaModFix/>
          </a:blip>
          <a:stretch>
            <a:fillRect/>
          </a:stretch>
        </p:blipFill>
        <p:spPr>
          <a:xfrm>
            <a:off x="76200" y="587183"/>
            <a:ext cx="3638550" cy="4171950"/>
          </a:xfrm>
          <a:prstGeom prst="rect">
            <a:avLst/>
          </a:prstGeom>
          <a:noFill/>
          <a:ln>
            <a:noFill/>
          </a:ln>
        </p:spPr>
      </p:pic>
      <p:pic>
        <p:nvPicPr>
          <p:cNvPr id="96" name="Google Shape;96;p17"/>
          <p:cNvPicPr preferRelativeResize="0"/>
          <p:nvPr/>
        </p:nvPicPr>
        <p:blipFill>
          <a:blip r:embed="rId4">
            <a:alphaModFix/>
          </a:blip>
          <a:stretch>
            <a:fillRect/>
          </a:stretch>
        </p:blipFill>
        <p:spPr>
          <a:xfrm>
            <a:off x="4373650" y="662000"/>
            <a:ext cx="4022800" cy="3662350"/>
          </a:xfrm>
          <a:prstGeom prst="rect">
            <a:avLst/>
          </a:prstGeom>
          <a:noFill/>
          <a:ln>
            <a:noFill/>
          </a:ln>
        </p:spPr>
      </p:pic>
      <p:sp>
        <p:nvSpPr>
          <p:cNvPr id="97" name="Google Shape;97;p17"/>
          <p:cNvSpPr txBox="1">
            <a:spLocks noGrp="1"/>
          </p:cNvSpPr>
          <p:nvPr>
            <p:ph type="title"/>
          </p:nvPr>
        </p:nvSpPr>
        <p:spPr>
          <a:xfrm>
            <a:off x="76200" y="52400"/>
            <a:ext cx="3488100" cy="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Data Wrangling</a:t>
            </a:r>
            <a:endParaRPr sz="2040"/>
          </a:p>
        </p:txBody>
      </p:sp>
      <p:sp>
        <p:nvSpPr>
          <p:cNvPr id="9" name="TextBox 8">
            <a:extLst>
              <a:ext uri="{FF2B5EF4-FFF2-40B4-BE49-F238E27FC236}">
                <a16:creationId xmlns:a16="http://schemas.microsoft.com/office/drawing/2014/main" id="{A0E98E75-D103-4F06-8DC3-7F8105A32ED3}"/>
              </a:ext>
            </a:extLst>
          </p:cNvPr>
          <p:cNvSpPr txBox="1"/>
          <p:nvPr/>
        </p:nvSpPr>
        <p:spPr>
          <a:xfrm>
            <a:off x="729345" y="4687391"/>
            <a:ext cx="8136775" cy="307777"/>
          </a:xfrm>
          <a:prstGeom prst="rect">
            <a:avLst/>
          </a:prstGeom>
          <a:noFill/>
        </p:spPr>
        <p:txBody>
          <a:bodyPr wrap="square">
            <a:spAutoFit/>
          </a:bodyPr>
          <a:lstStyle/>
          <a:p>
            <a:r>
              <a:rPr lang="en-US" b="1" dirty="0">
                <a:effectLst/>
                <a:highlight>
                  <a:srgbClr val="FFFFFF"/>
                </a:highlight>
                <a:latin typeface="Times New Roman" panose="02020603050405020304" pitchFamily="18" charset="0"/>
                <a:ea typeface="Calibri" panose="020F0502020204030204" pitchFamily="34" charset="0"/>
              </a:rPr>
              <a:t>Original state of data with missing value and after the replacement of the uncommon type with NAN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p:nvPr/>
        </p:nvSpPr>
        <p:spPr>
          <a:xfrm>
            <a:off x="504899" y="3934900"/>
            <a:ext cx="3562003" cy="37930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dirty="0">
                <a:highlight>
                  <a:srgbClr val="FFFFFF"/>
                </a:highlight>
              </a:rPr>
              <a:t>The best imputation technique is:  MICE Imputation</a:t>
            </a:r>
            <a:endParaRPr sz="1100" dirty="0">
              <a:highlight>
                <a:srgbClr val="FFFFFF"/>
              </a:highlight>
            </a:endParaRPr>
          </a:p>
        </p:txBody>
      </p:sp>
      <p:pic>
        <p:nvPicPr>
          <p:cNvPr id="110" name="Google Shape;110;p19"/>
          <p:cNvPicPr preferRelativeResize="0"/>
          <p:nvPr/>
        </p:nvPicPr>
        <p:blipFill>
          <a:blip r:embed="rId3">
            <a:alphaModFix/>
          </a:blip>
          <a:stretch>
            <a:fillRect/>
          </a:stretch>
        </p:blipFill>
        <p:spPr>
          <a:xfrm>
            <a:off x="166575" y="1184575"/>
            <a:ext cx="3676650" cy="2600325"/>
          </a:xfrm>
          <a:prstGeom prst="rect">
            <a:avLst/>
          </a:prstGeom>
          <a:noFill/>
          <a:ln>
            <a:noFill/>
          </a:ln>
        </p:spPr>
      </p:pic>
      <p:sp>
        <p:nvSpPr>
          <p:cNvPr id="111" name="Google Shape;111;p19"/>
          <p:cNvSpPr txBox="1"/>
          <p:nvPr/>
        </p:nvSpPr>
        <p:spPr>
          <a:xfrm>
            <a:off x="2988625" y="261800"/>
            <a:ext cx="410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Assessing and treating Missing Value</a:t>
            </a:r>
            <a:endParaRPr b="1"/>
          </a:p>
        </p:txBody>
      </p:sp>
      <p:sp>
        <p:nvSpPr>
          <p:cNvPr id="112" name="Google Shape;112;p19"/>
          <p:cNvSpPr txBox="1">
            <a:spLocks noGrp="1"/>
          </p:cNvSpPr>
          <p:nvPr>
            <p:ph type="title"/>
          </p:nvPr>
        </p:nvSpPr>
        <p:spPr>
          <a:xfrm>
            <a:off x="228600" y="204800"/>
            <a:ext cx="3488100" cy="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40"/>
              <a:t>Data Wrangling</a:t>
            </a:r>
            <a:endParaRPr sz="204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165975" y="1419900"/>
            <a:ext cx="5324475" cy="3448050"/>
          </a:xfrm>
          <a:prstGeom prst="rect">
            <a:avLst/>
          </a:prstGeom>
          <a:noFill/>
          <a:ln>
            <a:noFill/>
          </a:ln>
        </p:spPr>
      </p:pic>
      <p:pic>
        <p:nvPicPr>
          <p:cNvPr id="124" name="Google Shape;124;p21"/>
          <p:cNvPicPr preferRelativeResize="0"/>
          <p:nvPr/>
        </p:nvPicPr>
        <p:blipFill>
          <a:blip r:embed="rId4">
            <a:alphaModFix/>
          </a:blip>
          <a:stretch>
            <a:fillRect/>
          </a:stretch>
        </p:blipFill>
        <p:spPr>
          <a:xfrm>
            <a:off x="4391800" y="192450"/>
            <a:ext cx="4613150" cy="2580225"/>
          </a:xfrm>
          <a:prstGeom prst="rect">
            <a:avLst/>
          </a:prstGeom>
          <a:noFill/>
          <a:ln>
            <a:noFill/>
          </a:ln>
        </p:spPr>
      </p:pic>
      <p:sp>
        <p:nvSpPr>
          <p:cNvPr id="125" name="Google Shape;125;p21"/>
          <p:cNvSpPr txBox="1">
            <a:spLocks noGrp="1"/>
          </p:cNvSpPr>
          <p:nvPr>
            <p:ph type="title"/>
          </p:nvPr>
        </p:nvSpPr>
        <p:spPr>
          <a:xfrm>
            <a:off x="159300" y="186880"/>
            <a:ext cx="4142112"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276" dirty="0"/>
              <a:t>Exploratory Data Analysis </a:t>
            </a:r>
            <a:endParaRPr sz="2276" dirty="0"/>
          </a:p>
        </p:txBody>
      </p:sp>
      <p:sp>
        <p:nvSpPr>
          <p:cNvPr id="126" name="Google Shape;126;p21"/>
          <p:cNvSpPr txBox="1"/>
          <p:nvPr/>
        </p:nvSpPr>
        <p:spPr>
          <a:xfrm>
            <a:off x="5611753" y="3005775"/>
            <a:ext cx="3339700" cy="5078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dirty="0">
                <a:highlight>
                  <a:srgbClr val="FFFFFF"/>
                </a:highlight>
              </a:rPr>
              <a:t>151 developing countries  account for 2426 and </a:t>
            </a:r>
          </a:p>
          <a:p>
            <a:pPr marL="0" lvl="0" indent="0" algn="l" rtl="0">
              <a:spcBef>
                <a:spcPts val="0"/>
              </a:spcBef>
              <a:spcAft>
                <a:spcPts val="0"/>
              </a:spcAft>
              <a:buNone/>
            </a:pPr>
            <a:r>
              <a:rPr lang="en" sz="1050" dirty="0">
                <a:highlight>
                  <a:srgbClr val="FFFFFF"/>
                </a:highlight>
              </a:rPr>
              <a:t>32 developed countries for 512 Observations</a:t>
            </a:r>
            <a:endParaRPr dirty="0"/>
          </a:p>
        </p:txBody>
      </p:sp>
      <p:sp>
        <p:nvSpPr>
          <p:cNvPr id="3" name="Rectangle 2"/>
          <p:cNvSpPr/>
          <p:nvPr/>
        </p:nvSpPr>
        <p:spPr>
          <a:xfrm>
            <a:off x="1051195" y="850319"/>
            <a:ext cx="3070071" cy="307777"/>
          </a:xfrm>
          <a:prstGeom prst="rect">
            <a:avLst/>
          </a:prstGeom>
        </p:spPr>
        <p:txBody>
          <a:bodyPr wrap="none">
            <a:spAutoFit/>
          </a:bodyPr>
          <a:lstStyle/>
          <a:p>
            <a:r>
              <a:rPr lang="en-US" dirty="0"/>
              <a:t>What is the trend of life expectancy?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159300" y="140225"/>
            <a:ext cx="34974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276"/>
              <a:t>Exploratory Data Analysis </a:t>
            </a:r>
            <a:endParaRPr sz="2276"/>
          </a:p>
        </p:txBody>
      </p:sp>
      <p:pic>
        <p:nvPicPr>
          <p:cNvPr id="132" name="Google Shape;132;p22"/>
          <p:cNvPicPr preferRelativeResize="0"/>
          <p:nvPr/>
        </p:nvPicPr>
        <p:blipFill>
          <a:blip r:embed="rId3">
            <a:alphaModFix/>
          </a:blip>
          <a:stretch>
            <a:fillRect/>
          </a:stretch>
        </p:blipFill>
        <p:spPr>
          <a:xfrm>
            <a:off x="59090" y="1562553"/>
            <a:ext cx="3476625" cy="2190750"/>
          </a:xfrm>
          <a:prstGeom prst="rect">
            <a:avLst/>
          </a:prstGeom>
          <a:noFill/>
          <a:ln>
            <a:noFill/>
          </a:ln>
        </p:spPr>
      </p:pic>
      <p:pic>
        <p:nvPicPr>
          <p:cNvPr id="4" name="Google Shape;139;p23"/>
          <p:cNvPicPr preferRelativeResize="0"/>
          <p:nvPr/>
        </p:nvPicPr>
        <p:blipFill>
          <a:blip r:embed="rId4">
            <a:alphaModFix/>
          </a:blip>
          <a:stretch>
            <a:fillRect/>
          </a:stretch>
        </p:blipFill>
        <p:spPr>
          <a:xfrm>
            <a:off x="3604731" y="664877"/>
            <a:ext cx="5520607" cy="3097764"/>
          </a:xfrm>
          <a:prstGeom prst="rect">
            <a:avLst/>
          </a:prstGeom>
          <a:noFill/>
          <a:ln>
            <a:noFill/>
          </a:ln>
        </p:spPr>
      </p:pic>
      <p:sp>
        <p:nvSpPr>
          <p:cNvPr id="5" name="Google Shape;137;p23"/>
          <p:cNvSpPr txBox="1">
            <a:spLocks/>
          </p:cNvSpPr>
          <p:nvPr/>
        </p:nvSpPr>
        <p:spPr>
          <a:xfrm>
            <a:off x="4349191" y="214592"/>
            <a:ext cx="4162329" cy="4198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a:spcBef>
                <a:spcPts val="1000"/>
              </a:spcBef>
            </a:pPr>
            <a:r>
              <a:rPr lang="en-US" sz="1000" dirty="0">
                <a:solidFill>
                  <a:srgbClr val="000000"/>
                </a:solidFill>
                <a:highlight>
                  <a:srgbClr val="FFFFFF"/>
                </a:highlight>
                <a:latin typeface="Arial"/>
                <a:ea typeface="Arial"/>
                <a:cs typeface="Arial"/>
                <a:sym typeface="Arial"/>
              </a:rPr>
              <a:t>How was the life expectancy over one decade (2005 to 2015) ?</a:t>
            </a:r>
            <a:endParaRPr lang="en-US" sz="1800" dirty="0"/>
          </a:p>
        </p:txBody>
      </p:sp>
      <p:sp>
        <p:nvSpPr>
          <p:cNvPr id="2" name="Rectangle 1"/>
          <p:cNvSpPr/>
          <p:nvPr/>
        </p:nvSpPr>
        <p:spPr>
          <a:xfrm>
            <a:off x="21766" y="1105801"/>
            <a:ext cx="3486852" cy="246221"/>
          </a:xfrm>
          <a:prstGeom prst="rect">
            <a:avLst/>
          </a:prstGeom>
        </p:spPr>
        <p:txBody>
          <a:bodyPr wrap="none">
            <a:spAutoFit/>
          </a:bodyPr>
          <a:lstStyle/>
          <a:p>
            <a:r>
              <a:rPr lang="en-US" sz="1000" b="1" dirty="0"/>
              <a:t>How does the distribution of life expectancy look like?</a:t>
            </a:r>
          </a:p>
        </p:txBody>
      </p:sp>
      <p:sp>
        <p:nvSpPr>
          <p:cNvPr id="3" name="Rectangle 2"/>
          <p:cNvSpPr/>
          <p:nvPr/>
        </p:nvSpPr>
        <p:spPr>
          <a:xfrm>
            <a:off x="177248" y="3817016"/>
            <a:ext cx="4572000" cy="430887"/>
          </a:xfrm>
          <a:prstGeom prst="rect">
            <a:avLst/>
          </a:prstGeom>
        </p:spPr>
        <p:txBody>
          <a:bodyPr>
            <a:spAutoFit/>
          </a:bodyPr>
          <a:lstStyle/>
          <a:p>
            <a:r>
              <a:rPr lang="en-US" sz="1100" dirty="0"/>
              <a:t>Min in developed countries is 69 /developing countries is 39.</a:t>
            </a:r>
          </a:p>
          <a:p>
            <a:r>
              <a:rPr lang="en-US" sz="1100" dirty="0"/>
              <a:t>Maxi in developed countries is 89 , the same in developing countries. </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2438</Words>
  <Application>Microsoft Office PowerPoint</Application>
  <PresentationFormat>On-screen Show (16:9)</PresentationFormat>
  <Paragraphs>232</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Narrow</vt:lpstr>
      <vt:lpstr>Calibri</vt:lpstr>
      <vt:lpstr>Open Sans</vt:lpstr>
      <vt:lpstr>PT Sans Narrow</vt:lpstr>
      <vt:lpstr>Roboto</vt:lpstr>
      <vt:lpstr>Symbol</vt:lpstr>
      <vt:lpstr>Times New Roman</vt:lpstr>
      <vt:lpstr>Tropic</vt:lpstr>
      <vt:lpstr>LIFE EXPECTANCY  DOES IMMUNIZATION MATTER?</vt:lpstr>
      <vt:lpstr>Outline</vt:lpstr>
      <vt:lpstr>Context and  Problem statement </vt:lpstr>
      <vt:lpstr>Data Wrangling</vt:lpstr>
      <vt:lpstr>Data Wrangling</vt:lpstr>
      <vt:lpstr>Data Wrangling</vt:lpstr>
      <vt:lpstr>Data Wrangling</vt:lpstr>
      <vt:lpstr>Exploratory Data Analysis </vt:lpstr>
      <vt:lpstr>Exploratory Data Analysis </vt:lpstr>
      <vt:lpstr>Statistical Analysis </vt:lpstr>
      <vt:lpstr>Exploratory Data Analysis </vt:lpstr>
      <vt:lpstr>Immunization and life expectancy</vt:lpstr>
      <vt:lpstr>Immunization and life expectancy , and mortality factors</vt:lpstr>
      <vt:lpstr> Mortality_factors and Life_expectancy</vt:lpstr>
      <vt:lpstr>Social Factors and  life_expectancy </vt:lpstr>
      <vt:lpstr>Economical_factors and Life_expectancy</vt:lpstr>
      <vt:lpstr>Exploratory Data Analysis </vt:lpstr>
      <vt:lpstr>Preprocessing the data</vt:lpstr>
      <vt:lpstr>Preprocessing the data</vt:lpstr>
      <vt:lpstr>Modelling</vt:lpstr>
      <vt:lpstr>Modeling</vt:lpstr>
      <vt:lpstr>Modeling</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DO IMMUNIZATION MATTER?</dc:title>
  <dc:creator>Jackson Gouno</dc:creator>
  <cp:lastModifiedBy>Mireille P Feudjio T</cp:lastModifiedBy>
  <cp:revision>20</cp:revision>
  <dcterms:modified xsi:type="dcterms:W3CDTF">2022-02-24T11:33:48Z</dcterms:modified>
</cp:coreProperties>
</file>