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 id="274" r:id="rId10"/>
    <p:sldId id="275" r:id="rId11"/>
    <p:sldId id="261"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AD6C"/>
    <a:srgbClr val="1E24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FD81E-BF8C-4ED3-81E0-A900E657C8C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A28B107-C584-4AB8-80C7-EEE5ACAC0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47AE761-2266-4ACA-9FD5-DEC2ACF130F8}"/>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F876063E-4D20-4345-9D94-EC8C81DFDA8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11BE78-4472-4EA0-9B8D-AA44443F73B2}"/>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417407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A0DA8-CF12-4DC6-89A1-17DDBD273C4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E349E47-2308-4BFA-81E1-D944573D694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78F6FA3-5CF4-475B-990E-C106295310F4}"/>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864F4DA0-2071-4373-81B2-6F0CF93D61A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55ACCFE-F5F1-4C73-A4C8-7085C3064E2C}"/>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126798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6022D1-8E4F-4234-96F8-2813FABC7A6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39308ED-7F0A-46FB-BEF5-9894EF564EC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2DBB362-43DE-4C63-92FE-A422C544F417}"/>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449C936C-F4D4-4614-A21E-806251AB1E5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034E478-8813-44A4-8A37-3F59F6C2F4E8}"/>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212879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7048E-44E8-47B7-89FD-391E4F01E79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5E4CEE6-E515-49AA-94AE-6E2642F8F32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6B82EA-C6CA-44A4-BD56-787D383C6DFB}"/>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CACB61A2-B437-41EA-A6EF-FC9C42F0EC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A4E49F1-FF25-46D8-BDA1-D0EC9D4D5272}"/>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379294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A80B7-7DB7-4DD2-9AA6-C1D598C804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F36B0E6-802D-4F96-A5F0-447A98A27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E5F0864-9A1C-4B65-9BCF-6B1EF8E9CF41}"/>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F318551F-36C3-4000-A35B-F16DF69440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748DB8A-A4EC-4A5C-B807-8DAEAA8BEFB0}"/>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77060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36627-B978-450F-B3BB-B58F2D4788C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669ED7-CF06-4029-87ED-BBAA8C5A4A3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C577AF7-EED3-435B-ACCE-D9BAF7FA4A0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817114C-0469-4F69-AFC4-FA7695269CB8}"/>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6" name="Espaço Reservado para Rodapé 5">
            <a:extLst>
              <a:ext uri="{FF2B5EF4-FFF2-40B4-BE49-F238E27FC236}">
                <a16:creationId xmlns:a16="http://schemas.microsoft.com/office/drawing/2014/main" id="{29001187-EFC7-4506-A830-800FE641F7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2A3042A-9FB3-4809-ACDB-008A736665BC}"/>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29675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E10C1-6595-466C-9A6D-4494A6919E8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CBDB1EE-2BD3-47AE-BF62-5E2086D92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8DB7838-33C1-4207-B4A8-D36DA44B804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D8DF5FA-9AF9-4E10-B9BC-3F5B80C3D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37269D-8154-425A-A89E-43657B2033C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FAD863E-B37C-477C-BB36-A93FAEE0764A}"/>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8" name="Espaço Reservado para Rodapé 7">
            <a:extLst>
              <a:ext uri="{FF2B5EF4-FFF2-40B4-BE49-F238E27FC236}">
                <a16:creationId xmlns:a16="http://schemas.microsoft.com/office/drawing/2014/main" id="{828B5C80-D6CE-419C-8FCB-CE1DE1B5AA4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4C75372-7289-4D31-BD91-5F702B10B09D}"/>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153871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BC089-F627-41B9-B19D-39E4DDE6F92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868F678-7104-4529-AC4B-A726B7E7B157}"/>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4" name="Espaço Reservado para Rodapé 3">
            <a:extLst>
              <a:ext uri="{FF2B5EF4-FFF2-40B4-BE49-F238E27FC236}">
                <a16:creationId xmlns:a16="http://schemas.microsoft.com/office/drawing/2014/main" id="{C8914C45-44D7-4C41-B2D7-EACFD3313B4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2FE6C50-647D-4606-90E4-1775A8A7C6D7}"/>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271448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AA4F0C3-32B7-4A83-A990-EEEBDA9D7B0F}"/>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3" name="Espaço Reservado para Rodapé 2">
            <a:extLst>
              <a:ext uri="{FF2B5EF4-FFF2-40B4-BE49-F238E27FC236}">
                <a16:creationId xmlns:a16="http://schemas.microsoft.com/office/drawing/2014/main" id="{FB5980D9-41BB-42BE-A77E-486259BF5E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9B18A9B-E104-41B1-8383-9C044F95F80B}"/>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318135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8A6C2-46DD-455A-B0AF-FABAA4A9A0B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6196436-3BA9-4A6F-8E36-4D64880E8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2CBE7F0-4DA1-4E4B-953F-F9F69E9C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2371257-6FDF-4FB0-AC96-7629F0C5BBF5}"/>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6" name="Espaço Reservado para Rodapé 5">
            <a:extLst>
              <a:ext uri="{FF2B5EF4-FFF2-40B4-BE49-F238E27FC236}">
                <a16:creationId xmlns:a16="http://schemas.microsoft.com/office/drawing/2014/main" id="{CBC836A8-C21B-4620-89AB-188BDE08C6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F98E867-7BD9-4769-BB7E-CC0989013348}"/>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87185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17009-4476-4AB5-A8DE-DE505A4A20E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9BA837B-43C0-4467-A3CC-BD787780B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9A8DB51-4112-45B0-A056-EE26FFDF0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BAA937C-38D7-4654-BBA0-766577D6FDBC}"/>
              </a:ext>
            </a:extLst>
          </p:cNvPr>
          <p:cNvSpPr>
            <a:spLocks noGrp="1"/>
          </p:cNvSpPr>
          <p:nvPr>
            <p:ph type="dt" sz="half" idx="10"/>
          </p:nvPr>
        </p:nvSpPr>
        <p:spPr/>
        <p:txBody>
          <a:bodyPr/>
          <a:lstStyle/>
          <a:p>
            <a:fld id="{BF08B53D-D985-4462-B2BD-A5CE67CAC3F0}" type="datetimeFigureOut">
              <a:rPr lang="pt-BR" smtClean="0"/>
              <a:t>19/08/2019</a:t>
            </a:fld>
            <a:endParaRPr lang="pt-BR"/>
          </a:p>
        </p:txBody>
      </p:sp>
      <p:sp>
        <p:nvSpPr>
          <p:cNvPr id="6" name="Espaço Reservado para Rodapé 5">
            <a:extLst>
              <a:ext uri="{FF2B5EF4-FFF2-40B4-BE49-F238E27FC236}">
                <a16:creationId xmlns:a16="http://schemas.microsoft.com/office/drawing/2014/main" id="{A64C2063-C8D7-495F-8621-4986114933A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D736C16-B097-4C46-98FE-E48322F06D08}"/>
              </a:ext>
            </a:extLst>
          </p:cNvPr>
          <p:cNvSpPr>
            <a:spLocks noGrp="1"/>
          </p:cNvSpPr>
          <p:nvPr>
            <p:ph type="sldNum" sz="quarter" idx="12"/>
          </p:nvPr>
        </p:nvSpPr>
        <p:spPr/>
        <p:txBody>
          <a:bodyPr/>
          <a:lstStyle/>
          <a:p>
            <a:fld id="{A4ABEE2F-B405-4A00-A51D-4836AF58B5D1}" type="slidenum">
              <a:rPr lang="pt-BR" smtClean="0"/>
              <a:t>‹nº›</a:t>
            </a:fld>
            <a:endParaRPr lang="pt-BR"/>
          </a:p>
        </p:txBody>
      </p:sp>
    </p:spTree>
    <p:extLst>
      <p:ext uri="{BB962C8B-B14F-4D97-AF65-F5344CB8AC3E}">
        <p14:creationId xmlns:p14="http://schemas.microsoft.com/office/powerpoint/2010/main" val="130895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37D7ADD-273B-4F41-8403-A373ED8A7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1F02A57-7263-412D-B6EF-100671415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76B36B8-3659-471F-AE4E-7346E54EB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8B53D-D985-4462-B2BD-A5CE67CAC3F0}" type="datetimeFigureOut">
              <a:rPr lang="pt-BR" smtClean="0"/>
              <a:t>19/08/2019</a:t>
            </a:fld>
            <a:endParaRPr lang="pt-BR"/>
          </a:p>
        </p:txBody>
      </p:sp>
      <p:sp>
        <p:nvSpPr>
          <p:cNvPr id="5" name="Espaço Reservado para Rodapé 4">
            <a:extLst>
              <a:ext uri="{FF2B5EF4-FFF2-40B4-BE49-F238E27FC236}">
                <a16:creationId xmlns:a16="http://schemas.microsoft.com/office/drawing/2014/main" id="{685C8887-7975-4DFC-9BE2-7A870986D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504972-9E67-4B3B-8005-04B75A6ED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BEE2F-B405-4A00-A51D-4836AF58B5D1}" type="slidenum">
              <a:rPr lang="pt-BR" smtClean="0"/>
              <a:t>‹nº›</a:t>
            </a:fld>
            <a:endParaRPr lang="pt-BR"/>
          </a:p>
        </p:txBody>
      </p:sp>
    </p:spTree>
    <p:extLst>
      <p:ext uri="{BB962C8B-B14F-4D97-AF65-F5344CB8AC3E}">
        <p14:creationId xmlns:p14="http://schemas.microsoft.com/office/powerpoint/2010/main" val="375111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safra.com.br/data/files/FD/C7/0D/49/4BE7A6109CC230A6181808FF/REGULAMENTO%20TAXA%20ZERO%20SAFRAPAY%20DIGITAL_m_quinas_29042019.d_.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safra.com.br/data/files/B4/06/D7/90/BFB57610B9CDC926181808FF/Contrato%20de%20Credenciamento%20SafraPay.pdf" TargetMode="External"/><Relationship Id="rId5" Type="http://schemas.openxmlformats.org/officeDocument/2006/relationships/hyperlink" Target="https://www.safra.com.br/data/files/1B/82/B5/ED/5F217610B9CDC926181808FF/DOM%207841%20Conta%20Pagamento.pdf"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safra.com.br/data/files/FD/C7/0D/49/4BE7A6109CC230A6181808FF/REGULAMENTO%20TAXA%20ZERO%20SAFRAPAY%20DIGITAL_m_quinas_29042019.d_.pd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safra.com.br/data/files/B4/06/D7/90/BFB57610B9CDC926181808FF/Contrato%20de%20Credenciamento%20SafraPay.pdf" TargetMode="External"/><Relationship Id="rId5" Type="http://schemas.openxmlformats.org/officeDocument/2006/relationships/hyperlink" Target="https://www.safra.com.br/data/files/1B/82/B5/ED/5F217610B9CDC926181808FF/DOM%207841%20Conta%20Pagamento.pdf"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7" name="CaixaDeTexto 6">
            <a:extLst>
              <a:ext uri="{FF2B5EF4-FFF2-40B4-BE49-F238E27FC236}">
                <a16:creationId xmlns:a16="http://schemas.microsoft.com/office/drawing/2014/main" id="{D1D3A1D4-4778-4C4E-B285-169B604F5E04}"/>
              </a:ext>
            </a:extLst>
          </p:cNvPr>
          <p:cNvSpPr txBox="1"/>
          <p:nvPr/>
        </p:nvSpPr>
        <p:spPr>
          <a:xfrm>
            <a:off x="3190380" y="468848"/>
            <a:ext cx="6050546" cy="769441"/>
          </a:xfrm>
          <a:prstGeom prst="rect">
            <a:avLst/>
          </a:prstGeom>
          <a:noFill/>
        </p:spPr>
        <p:txBody>
          <a:bodyPr wrap="square" rtlCol="0">
            <a:spAutoFit/>
          </a:bodyPr>
          <a:lstStyle/>
          <a:p>
            <a:r>
              <a:rPr lang="pt-BR" sz="4400" b="1" dirty="0">
                <a:solidFill>
                  <a:schemeClr val="bg1"/>
                </a:solidFill>
              </a:rPr>
              <a:t>E-commerce CPF Etapa 1 </a:t>
            </a:r>
          </a:p>
        </p:txBody>
      </p:sp>
      <p:pic>
        <p:nvPicPr>
          <p:cNvPr id="5" name="Imagem 4">
            <a:extLst>
              <a:ext uri="{FF2B5EF4-FFF2-40B4-BE49-F238E27FC236}">
                <a16:creationId xmlns:a16="http://schemas.microsoft.com/office/drawing/2014/main" id="{8E8DE1DC-A1F1-449F-A851-024909EAD5DC}"/>
              </a:ext>
            </a:extLst>
          </p:cNvPr>
          <p:cNvPicPr>
            <a:picLocks noChangeAspect="1"/>
          </p:cNvPicPr>
          <p:nvPr/>
        </p:nvPicPr>
        <p:blipFill>
          <a:blip r:embed="rId4"/>
          <a:stretch>
            <a:fillRect/>
          </a:stretch>
        </p:blipFill>
        <p:spPr>
          <a:xfrm>
            <a:off x="901147" y="1264793"/>
            <a:ext cx="10629012" cy="5379278"/>
          </a:xfrm>
          <a:prstGeom prst="rect">
            <a:avLst/>
          </a:prstGeom>
        </p:spPr>
      </p:pic>
    </p:spTree>
    <p:extLst>
      <p:ext uri="{BB962C8B-B14F-4D97-AF65-F5344CB8AC3E}">
        <p14:creationId xmlns:p14="http://schemas.microsoft.com/office/powerpoint/2010/main" val="4881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933035" y="434095"/>
            <a:ext cx="6325930" cy="769441"/>
          </a:xfrm>
          <a:prstGeom prst="rect">
            <a:avLst/>
          </a:prstGeom>
          <a:noFill/>
        </p:spPr>
        <p:txBody>
          <a:bodyPr wrap="square" rtlCol="0">
            <a:spAutoFit/>
          </a:bodyPr>
          <a:lstStyle/>
          <a:p>
            <a:r>
              <a:rPr lang="pt-BR" sz="4400" b="1" dirty="0">
                <a:solidFill>
                  <a:schemeClr val="bg1"/>
                </a:solidFill>
              </a:rPr>
              <a:t>E-commerce CNPJ Etapa 5 </a:t>
            </a:r>
          </a:p>
        </p:txBody>
      </p:sp>
      <p:pic>
        <p:nvPicPr>
          <p:cNvPr id="3" name="Imagem 2">
            <a:extLst>
              <a:ext uri="{FF2B5EF4-FFF2-40B4-BE49-F238E27FC236}">
                <a16:creationId xmlns:a16="http://schemas.microsoft.com/office/drawing/2014/main" id="{D698E082-F675-4452-BAF0-0F27CE893A10}"/>
              </a:ext>
            </a:extLst>
          </p:cNvPr>
          <p:cNvPicPr>
            <a:picLocks noChangeAspect="1"/>
          </p:cNvPicPr>
          <p:nvPr/>
        </p:nvPicPr>
        <p:blipFill>
          <a:blip r:embed="rId4"/>
          <a:stretch>
            <a:fillRect/>
          </a:stretch>
        </p:blipFill>
        <p:spPr>
          <a:xfrm>
            <a:off x="3922611" y="1204350"/>
            <a:ext cx="4346777" cy="5219555"/>
          </a:xfrm>
          <a:prstGeom prst="rect">
            <a:avLst/>
          </a:prstGeom>
        </p:spPr>
      </p:pic>
    </p:spTree>
    <p:extLst>
      <p:ext uri="{BB962C8B-B14F-4D97-AF65-F5344CB8AC3E}">
        <p14:creationId xmlns:p14="http://schemas.microsoft.com/office/powerpoint/2010/main" val="70589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7" name="CaixaDeTexto 6">
            <a:extLst>
              <a:ext uri="{FF2B5EF4-FFF2-40B4-BE49-F238E27FC236}">
                <a16:creationId xmlns:a16="http://schemas.microsoft.com/office/drawing/2014/main" id="{D1D3A1D4-4778-4C4E-B285-169B604F5E04}"/>
              </a:ext>
            </a:extLst>
          </p:cNvPr>
          <p:cNvSpPr txBox="1"/>
          <p:nvPr/>
        </p:nvSpPr>
        <p:spPr>
          <a:xfrm>
            <a:off x="4235674" y="3031026"/>
            <a:ext cx="3720652" cy="1107996"/>
          </a:xfrm>
          <a:prstGeom prst="rect">
            <a:avLst/>
          </a:prstGeom>
          <a:noFill/>
        </p:spPr>
        <p:txBody>
          <a:bodyPr wrap="square" rtlCol="0">
            <a:spAutoFit/>
          </a:bodyPr>
          <a:lstStyle/>
          <a:p>
            <a:r>
              <a:rPr lang="pt-BR" sz="6600" b="1" dirty="0">
                <a:solidFill>
                  <a:schemeClr val="bg1"/>
                </a:solidFill>
              </a:rPr>
              <a:t>Obrigado!</a:t>
            </a:r>
          </a:p>
        </p:txBody>
      </p:sp>
    </p:spTree>
    <p:extLst>
      <p:ext uri="{BB962C8B-B14F-4D97-AF65-F5344CB8AC3E}">
        <p14:creationId xmlns:p14="http://schemas.microsoft.com/office/powerpoint/2010/main" val="8642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3112276" y="434095"/>
            <a:ext cx="5967447" cy="769441"/>
          </a:xfrm>
          <a:prstGeom prst="rect">
            <a:avLst/>
          </a:prstGeom>
          <a:noFill/>
        </p:spPr>
        <p:txBody>
          <a:bodyPr wrap="square" rtlCol="0">
            <a:spAutoFit/>
          </a:bodyPr>
          <a:lstStyle/>
          <a:p>
            <a:r>
              <a:rPr lang="pt-BR" sz="4400" b="1" dirty="0">
                <a:solidFill>
                  <a:schemeClr val="bg1"/>
                </a:solidFill>
              </a:rPr>
              <a:t>E-commerce CPF Etapa 2 </a:t>
            </a:r>
          </a:p>
        </p:txBody>
      </p:sp>
      <p:pic>
        <p:nvPicPr>
          <p:cNvPr id="3" name="Imagem 2">
            <a:extLst>
              <a:ext uri="{FF2B5EF4-FFF2-40B4-BE49-F238E27FC236}">
                <a16:creationId xmlns:a16="http://schemas.microsoft.com/office/drawing/2014/main" id="{07DB6075-E198-43CC-922B-CE710F120E4F}"/>
              </a:ext>
            </a:extLst>
          </p:cNvPr>
          <p:cNvPicPr>
            <a:picLocks noChangeAspect="1"/>
          </p:cNvPicPr>
          <p:nvPr/>
        </p:nvPicPr>
        <p:blipFill>
          <a:blip r:embed="rId4"/>
          <a:stretch>
            <a:fillRect/>
          </a:stretch>
        </p:blipFill>
        <p:spPr>
          <a:xfrm>
            <a:off x="4227315" y="1203536"/>
            <a:ext cx="3737367" cy="5508691"/>
          </a:xfrm>
          <a:prstGeom prst="rect">
            <a:avLst/>
          </a:prstGeom>
        </p:spPr>
      </p:pic>
    </p:spTree>
    <p:extLst>
      <p:ext uri="{BB962C8B-B14F-4D97-AF65-F5344CB8AC3E}">
        <p14:creationId xmlns:p14="http://schemas.microsoft.com/office/powerpoint/2010/main" val="295992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623931" y="434095"/>
            <a:ext cx="6033708" cy="769441"/>
          </a:xfrm>
          <a:prstGeom prst="rect">
            <a:avLst/>
          </a:prstGeom>
          <a:noFill/>
        </p:spPr>
        <p:txBody>
          <a:bodyPr wrap="square" rtlCol="0">
            <a:spAutoFit/>
          </a:bodyPr>
          <a:lstStyle/>
          <a:p>
            <a:r>
              <a:rPr lang="pt-BR" sz="4400" b="1" dirty="0">
                <a:solidFill>
                  <a:schemeClr val="bg1"/>
                </a:solidFill>
              </a:rPr>
              <a:t>E-commerce CPF Etapa 3 </a:t>
            </a:r>
          </a:p>
        </p:txBody>
      </p:sp>
      <p:pic>
        <p:nvPicPr>
          <p:cNvPr id="2" name="Imagem 1">
            <a:extLst>
              <a:ext uri="{FF2B5EF4-FFF2-40B4-BE49-F238E27FC236}">
                <a16:creationId xmlns:a16="http://schemas.microsoft.com/office/drawing/2014/main" id="{03767F8A-BA86-4964-8E79-AFD50290395B}"/>
              </a:ext>
            </a:extLst>
          </p:cNvPr>
          <p:cNvPicPr>
            <a:picLocks noChangeAspect="1"/>
          </p:cNvPicPr>
          <p:nvPr/>
        </p:nvPicPr>
        <p:blipFill>
          <a:blip r:embed="rId4"/>
          <a:stretch>
            <a:fillRect/>
          </a:stretch>
        </p:blipFill>
        <p:spPr>
          <a:xfrm>
            <a:off x="3644594" y="1203536"/>
            <a:ext cx="3992381" cy="5546035"/>
          </a:xfrm>
          <a:prstGeom prst="rect">
            <a:avLst/>
          </a:prstGeom>
        </p:spPr>
      </p:pic>
    </p:spTree>
    <p:extLst>
      <p:ext uri="{BB962C8B-B14F-4D97-AF65-F5344CB8AC3E}">
        <p14:creationId xmlns:p14="http://schemas.microsoft.com/office/powerpoint/2010/main" val="381798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3001544" y="467176"/>
            <a:ext cx="5887934" cy="769441"/>
          </a:xfrm>
          <a:prstGeom prst="rect">
            <a:avLst/>
          </a:prstGeom>
          <a:noFill/>
        </p:spPr>
        <p:txBody>
          <a:bodyPr wrap="square" rtlCol="0">
            <a:spAutoFit/>
          </a:bodyPr>
          <a:lstStyle/>
          <a:p>
            <a:r>
              <a:rPr lang="pt-BR" sz="4400" b="1" dirty="0">
                <a:solidFill>
                  <a:schemeClr val="bg1"/>
                </a:solidFill>
              </a:rPr>
              <a:t>E-commerce CPF Etapa 4 </a:t>
            </a:r>
          </a:p>
        </p:txBody>
      </p:sp>
      <p:pic>
        <p:nvPicPr>
          <p:cNvPr id="3" name="Imagem 2">
            <a:extLst>
              <a:ext uri="{FF2B5EF4-FFF2-40B4-BE49-F238E27FC236}">
                <a16:creationId xmlns:a16="http://schemas.microsoft.com/office/drawing/2014/main" id="{7EAA8960-6741-457B-9A8A-A36DF860D0E1}"/>
              </a:ext>
            </a:extLst>
          </p:cNvPr>
          <p:cNvPicPr>
            <a:picLocks noChangeAspect="1"/>
          </p:cNvPicPr>
          <p:nvPr/>
        </p:nvPicPr>
        <p:blipFill>
          <a:blip r:embed="rId4"/>
          <a:stretch>
            <a:fillRect/>
          </a:stretch>
        </p:blipFill>
        <p:spPr>
          <a:xfrm>
            <a:off x="6396085" y="1378222"/>
            <a:ext cx="4523105" cy="4870175"/>
          </a:xfrm>
          <a:prstGeom prst="rect">
            <a:avLst/>
          </a:prstGeom>
        </p:spPr>
      </p:pic>
      <p:sp>
        <p:nvSpPr>
          <p:cNvPr id="4" name="CaixaDeTexto 3">
            <a:extLst>
              <a:ext uri="{FF2B5EF4-FFF2-40B4-BE49-F238E27FC236}">
                <a16:creationId xmlns:a16="http://schemas.microsoft.com/office/drawing/2014/main" id="{D6AD768C-E700-4F92-93BF-3FC1F73DEE9D}"/>
              </a:ext>
            </a:extLst>
          </p:cNvPr>
          <p:cNvSpPr txBox="1"/>
          <p:nvPr/>
        </p:nvSpPr>
        <p:spPr>
          <a:xfrm>
            <a:off x="689113" y="1797374"/>
            <a:ext cx="5256398" cy="4031873"/>
          </a:xfrm>
          <a:prstGeom prst="rect">
            <a:avLst/>
          </a:prstGeom>
          <a:noFill/>
        </p:spPr>
        <p:txBody>
          <a:bodyPr wrap="square" rtlCol="0">
            <a:spAutoFit/>
          </a:bodyPr>
          <a:lstStyle/>
          <a:p>
            <a:r>
              <a:rPr lang="pt-BR" sz="800" b="1" dirty="0">
                <a:solidFill>
                  <a:schemeClr val="bg1"/>
                </a:solidFill>
              </a:rPr>
              <a:t>Ao aceitar o presente termo, solicito a abertura de uma conta de pagamento pré-paga em meu nome junto ao Banco Safra S/A e o meu credenciamento ao Sistema </a:t>
            </a:r>
            <a:r>
              <a:rPr lang="pt-BR" sz="800" b="1" dirty="0" err="1">
                <a:solidFill>
                  <a:schemeClr val="bg1"/>
                </a:solidFill>
              </a:rPr>
              <a:t>SafraPay</a:t>
            </a:r>
            <a:r>
              <a:rPr lang="pt-BR" sz="800" b="1" dirty="0">
                <a:solidFill>
                  <a:schemeClr val="bg1"/>
                </a:solidFill>
              </a:rPr>
              <a:t>,</a:t>
            </a:r>
            <a:r>
              <a:rPr lang="pt-BR" sz="800" dirty="0">
                <a:solidFill>
                  <a:schemeClr val="bg1"/>
                </a:solidFill>
              </a:rPr>
              <a:t> na condição de Estabelecimento, aderindo expressamente às “Normas Gerais Regulamentadoras de Abertura, Movimentação e Manutenção de Conta de Pagamento Pré-Paga, Mantida por Pessoas Naturais e Jurídicas junto ao Banco Safra S/A”, registradas no 4º Oficial de Registro de Títulos e Documentos e Civil de Pessoa Jurídica de São Paulo, Capital, sob o nº 5.356.124, de 07.11.2018 (" </a:t>
            </a:r>
            <a:r>
              <a:rPr lang="pt-BR" sz="800" dirty="0">
                <a:solidFill>
                  <a:schemeClr val="bg1"/>
                </a:solidFill>
                <a:hlinkClick r:id="rId5">
                  <a:extLst>
                    <a:ext uri="{A12FA001-AC4F-418D-AE19-62706E023703}">
                      <ahyp:hlinkClr xmlns:ahyp="http://schemas.microsoft.com/office/drawing/2018/hyperlinkcolor" val="tx"/>
                    </a:ext>
                  </a:extLst>
                </a:hlinkClick>
              </a:rPr>
              <a:t>Normas Gerais de Conta de Pagamento</a:t>
            </a:r>
            <a:r>
              <a:rPr lang="pt-BR" sz="800" dirty="0">
                <a:solidFill>
                  <a:schemeClr val="bg1"/>
                </a:solidFill>
              </a:rPr>
              <a:t>"),e ao "Contrato de Credenciamento e Adesão de Estabelecimentos aos Sistema </a:t>
            </a:r>
            <a:r>
              <a:rPr lang="pt-BR" sz="800" dirty="0" err="1">
                <a:solidFill>
                  <a:schemeClr val="bg1"/>
                </a:solidFill>
              </a:rPr>
              <a:t>SafraPay</a:t>
            </a:r>
            <a:r>
              <a:rPr lang="pt-BR" sz="800" dirty="0">
                <a:solidFill>
                  <a:schemeClr val="bg1"/>
                </a:solidFill>
              </a:rPr>
              <a:t>", e seus aditamentos registrados no 10º Oficial de Registro de Títulos e Documentos de São Paulo, Capital, à margem do registro original de nº 2.126.256 (" </a:t>
            </a:r>
            <a:r>
              <a:rPr lang="pt-BR" sz="800" dirty="0">
                <a:solidFill>
                  <a:schemeClr val="bg1"/>
                </a:solidFill>
                <a:hlinkClick r:id="rId6">
                  <a:extLst>
                    <a:ext uri="{A12FA001-AC4F-418D-AE19-62706E023703}">
                      <ahyp:hlinkClr xmlns:ahyp="http://schemas.microsoft.com/office/drawing/2018/hyperlinkcolor" val="tx"/>
                    </a:ext>
                  </a:extLst>
                </a:hlinkClick>
              </a:rPr>
              <a:t>Contrato de Credenciamento</a:t>
            </a:r>
            <a:r>
              <a:rPr lang="pt-BR" sz="800" dirty="0">
                <a:solidFill>
                  <a:schemeClr val="bg1"/>
                </a:solidFill>
              </a:rPr>
              <a:t>").</a:t>
            </a:r>
          </a:p>
          <a:p>
            <a:r>
              <a:rPr lang="pt-BR" sz="800" dirty="0">
                <a:solidFill>
                  <a:schemeClr val="bg1"/>
                </a:solidFill>
              </a:rPr>
              <a:t>Estou ciente e concordo que o(s) equipamento(s) ora requisitado(s) será(</a:t>
            </a:r>
            <a:r>
              <a:rPr lang="pt-BR" sz="800" dirty="0" err="1">
                <a:solidFill>
                  <a:schemeClr val="bg1"/>
                </a:solidFill>
              </a:rPr>
              <a:t>ão</a:t>
            </a:r>
            <a:r>
              <a:rPr lang="pt-BR" sz="800" dirty="0">
                <a:solidFill>
                  <a:schemeClr val="bg1"/>
                </a:solidFill>
              </a:rPr>
              <a:t>) cedido(s) pelo Banco Safra para meu uso no regime de </a:t>
            </a:r>
            <a:r>
              <a:rPr lang="pt-BR" sz="800" b="1" dirty="0">
                <a:solidFill>
                  <a:schemeClr val="bg1"/>
                </a:solidFill>
              </a:rPr>
              <a:t>comodato</a:t>
            </a:r>
            <a:r>
              <a:rPr lang="pt-BR" sz="800" dirty="0">
                <a:solidFill>
                  <a:schemeClr val="bg1"/>
                </a:solidFill>
              </a:rPr>
              <a:t> (empréstimo gratuito), obrigando-me a observar as respectivas obrigações a este respeito previstas no Contrato de Credenciamento.</a:t>
            </a:r>
          </a:p>
          <a:p>
            <a:r>
              <a:rPr lang="pt-BR" sz="800" b="1" dirty="0">
                <a:solidFill>
                  <a:schemeClr val="bg1"/>
                </a:solidFill>
              </a:rPr>
              <a:t>Li e concordo</a:t>
            </a:r>
            <a:r>
              <a:rPr lang="pt-BR" sz="800" dirty="0">
                <a:solidFill>
                  <a:schemeClr val="bg1"/>
                </a:solidFill>
              </a:rPr>
              <a:t> com todas as cláusulas e condições das Normas Gerais de Conta de Pagamento e do Contrato de Credenciamento, bem como do </a:t>
            </a:r>
            <a:r>
              <a:rPr lang="pt-BR" sz="800" dirty="0">
                <a:solidFill>
                  <a:schemeClr val="bg1"/>
                </a:solidFill>
                <a:hlinkClick r:id="rId7">
                  <a:extLst>
                    <a:ext uri="{A12FA001-AC4F-418D-AE19-62706E023703}">
                      <ahyp:hlinkClr xmlns:ahyp="http://schemas.microsoft.com/office/drawing/2018/hyperlinkcolor" val="tx"/>
                    </a:ext>
                  </a:extLst>
                </a:hlinkClick>
              </a:rPr>
              <a:t>Regulamento da Campanha Taxa Zero </a:t>
            </a:r>
            <a:r>
              <a:rPr lang="pt-BR" sz="800" dirty="0" err="1">
                <a:solidFill>
                  <a:schemeClr val="bg1"/>
                </a:solidFill>
                <a:hlinkClick r:id="rId7">
                  <a:extLst>
                    <a:ext uri="{A12FA001-AC4F-418D-AE19-62706E023703}">
                      <ahyp:hlinkClr xmlns:ahyp="http://schemas.microsoft.com/office/drawing/2018/hyperlinkcolor" val="tx"/>
                    </a:ext>
                  </a:extLst>
                </a:hlinkClick>
              </a:rPr>
              <a:t>SafraPay</a:t>
            </a:r>
            <a:r>
              <a:rPr lang="pt-BR" sz="800" dirty="0">
                <a:solidFill>
                  <a:schemeClr val="bg1"/>
                </a:solidFill>
                <a:hlinkClick r:id="rId7">
                  <a:extLst>
                    <a:ext uri="{A12FA001-AC4F-418D-AE19-62706E023703}">
                      <ahyp:hlinkClr xmlns:ahyp="http://schemas.microsoft.com/office/drawing/2018/hyperlinkcolor" val="tx"/>
                    </a:ext>
                  </a:extLst>
                </a:hlinkClick>
              </a:rPr>
              <a:t> Digital</a:t>
            </a:r>
            <a:r>
              <a:rPr lang="pt-BR" sz="800" dirty="0">
                <a:solidFill>
                  <a:schemeClr val="bg1"/>
                </a:solidFill>
              </a:rPr>
              <a:t>, as quais me obrigo desde já a obedecer e respeitar.</a:t>
            </a:r>
          </a:p>
          <a:p>
            <a:r>
              <a:rPr lang="pt-BR" sz="800" dirty="0">
                <a:solidFill>
                  <a:schemeClr val="bg1"/>
                </a:solidFill>
              </a:rPr>
              <a:t>Declaro que os dados aqui fornecidos são verdadeiros. Autorizo o Banco Safra, diretamente ou por meio de terceiros, a fazer todas as consultas e solicitações que entender necessárias para validar a minha identidade e representação, utilizando-se, inclusive, de informações constantes de bancos de dados de caráter público ou privado, ou de quaisquer outras fontes. Declaro e autorizo que o Banco Safra utilize meus dados cadastrais de contato (e-mail, telefone, </a:t>
            </a:r>
            <a:r>
              <a:rPr lang="pt-BR" sz="800" dirty="0" err="1">
                <a:solidFill>
                  <a:schemeClr val="bg1"/>
                </a:solidFill>
              </a:rPr>
              <a:t>WhatsAPP</a:t>
            </a:r>
            <a:r>
              <a:rPr lang="pt-BR" sz="800" dirty="0">
                <a:solidFill>
                  <a:schemeClr val="bg1"/>
                </a:solidFill>
              </a:rPr>
              <a:t>) para envio de informações e ofertas.</a:t>
            </a:r>
          </a:p>
          <a:p>
            <a:r>
              <a:rPr lang="pt-BR" sz="800" b="1" dirty="0">
                <a:solidFill>
                  <a:schemeClr val="bg1"/>
                </a:solidFill>
              </a:rPr>
              <a:t>ATENÇÃO</a:t>
            </a:r>
            <a:endParaRPr lang="pt-BR" sz="800" dirty="0">
              <a:solidFill>
                <a:schemeClr val="bg1"/>
              </a:solidFill>
            </a:endParaRPr>
          </a:p>
          <a:p>
            <a:r>
              <a:rPr lang="pt-BR" sz="800" dirty="0">
                <a:solidFill>
                  <a:schemeClr val="bg1"/>
                </a:solidFill>
              </a:rPr>
              <a:t>A abertura da conta de pagamento e o credenciamento ao Sistema </a:t>
            </a:r>
            <a:r>
              <a:rPr lang="pt-BR" sz="800" dirty="0" err="1">
                <a:solidFill>
                  <a:schemeClr val="bg1"/>
                </a:solidFill>
              </a:rPr>
              <a:t>SafraPay</a:t>
            </a:r>
            <a:r>
              <a:rPr lang="pt-BR" sz="800" dirty="0">
                <a:solidFill>
                  <a:schemeClr val="bg1"/>
                </a:solidFill>
              </a:rPr>
              <a:t> estão condicionados à análise cadastral do proponente a ser feita pelo Banco Safra, de acordo com suas políticas de admissibilidade, podendo ser recusados, independentemente de exposição de motivos.</a:t>
            </a:r>
          </a:p>
          <a:p>
            <a:r>
              <a:rPr lang="pt-BR" sz="800" dirty="0">
                <a:solidFill>
                  <a:schemeClr val="bg1"/>
                </a:solidFill>
              </a:rPr>
              <a:t>A habilitação para a Antecipação do Recebimento de Vendas (ARV) está condicionada à análise e aprovação do Banco Safra, e observará os limites e políticas de crédito por este adotados. Os montantes que eventualmente não forem aprovados para Antecipação do Recebimento de Vendas (ARV) serão pagos no prazo habitual de 30 (trinta) dias corridos, sendo que, no caso de Crédito Parcelado Estabelecimento, a transação será paga no número de parcelas em que foi realizada, com o intervalo de 30 dias corridos entre cada uma delas.</a:t>
            </a:r>
          </a:p>
          <a:p>
            <a:r>
              <a:rPr lang="pt-BR" sz="800" dirty="0">
                <a:solidFill>
                  <a:schemeClr val="bg1"/>
                </a:solidFill>
              </a:rPr>
              <a:t>As transações na modalidade cartão de débito serão pagas no prazo de 1(um) dia útil. A antecipação do Recebimento de Vendas (ARV) das transações na modalidade crédito (à vista e parcelado), estará sujeita à incidência da taxa de antecipação vigente. O pagamento será realizado na Conta Digital aberta junto ao Banco Safra.</a:t>
            </a:r>
          </a:p>
          <a:p>
            <a:endParaRPr lang="pt-BR" sz="800" dirty="0">
              <a:solidFill>
                <a:schemeClr val="bg1"/>
              </a:solidFill>
            </a:endParaRPr>
          </a:p>
        </p:txBody>
      </p:sp>
    </p:spTree>
    <p:extLst>
      <p:ext uri="{BB962C8B-B14F-4D97-AF65-F5344CB8AC3E}">
        <p14:creationId xmlns:p14="http://schemas.microsoft.com/office/powerpoint/2010/main" val="342523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3096366" y="434095"/>
            <a:ext cx="5999267" cy="769441"/>
          </a:xfrm>
          <a:prstGeom prst="rect">
            <a:avLst/>
          </a:prstGeom>
          <a:noFill/>
        </p:spPr>
        <p:txBody>
          <a:bodyPr wrap="square" rtlCol="0">
            <a:spAutoFit/>
          </a:bodyPr>
          <a:lstStyle/>
          <a:p>
            <a:r>
              <a:rPr lang="pt-BR" sz="4400" b="1" dirty="0">
                <a:solidFill>
                  <a:schemeClr val="bg1"/>
                </a:solidFill>
              </a:rPr>
              <a:t>E-commerce CPF Etapa 5 </a:t>
            </a:r>
          </a:p>
        </p:txBody>
      </p:sp>
      <p:pic>
        <p:nvPicPr>
          <p:cNvPr id="2" name="Imagem 1">
            <a:extLst>
              <a:ext uri="{FF2B5EF4-FFF2-40B4-BE49-F238E27FC236}">
                <a16:creationId xmlns:a16="http://schemas.microsoft.com/office/drawing/2014/main" id="{0AB5C9A4-7CEF-4826-BE6C-AC0762136DBB}"/>
              </a:ext>
            </a:extLst>
          </p:cNvPr>
          <p:cNvPicPr>
            <a:picLocks noChangeAspect="1"/>
          </p:cNvPicPr>
          <p:nvPr/>
        </p:nvPicPr>
        <p:blipFill>
          <a:blip r:embed="rId4"/>
          <a:stretch>
            <a:fillRect/>
          </a:stretch>
        </p:blipFill>
        <p:spPr>
          <a:xfrm>
            <a:off x="4236310" y="1324380"/>
            <a:ext cx="3719378" cy="5099525"/>
          </a:xfrm>
          <a:prstGeom prst="rect">
            <a:avLst/>
          </a:prstGeom>
        </p:spPr>
      </p:pic>
    </p:spTree>
    <p:extLst>
      <p:ext uri="{BB962C8B-B14F-4D97-AF65-F5344CB8AC3E}">
        <p14:creationId xmlns:p14="http://schemas.microsoft.com/office/powerpoint/2010/main" val="386307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933035" y="434095"/>
            <a:ext cx="6325930" cy="769441"/>
          </a:xfrm>
          <a:prstGeom prst="rect">
            <a:avLst/>
          </a:prstGeom>
          <a:noFill/>
        </p:spPr>
        <p:txBody>
          <a:bodyPr wrap="square" rtlCol="0">
            <a:spAutoFit/>
          </a:bodyPr>
          <a:lstStyle/>
          <a:p>
            <a:r>
              <a:rPr lang="pt-BR" sz="4400" b="1" dirty="0">
                <a:solidFill>
                  <a:schemeClr val="bg1"/>
                </a:solidFill>
              </a:rPr>
              <a:t>E-commerce CNPJ Etapa 1 </a:t>
            </a:r>
          </a:p>
        </p:txBody>
      </p:sp>
      <p:pic>
        <p:nvPicPr>
          <p:cNvPr id="3" name="Imagem 2">
            <a:extLst>
              <a:ext uri="{FF2B5EF4-FFF2-40B4-BE49-F238E27FC236}">
                <a16:creationId xmlns:a16="http://schemas.microsoft.com/office/drawing/2014/main" id="{0194351A-FBB0-476F-BF30-95D732A67E1D}"/>
              </a:ext>
            </a:extLst>
          </p:cNvPr>
          <p:cNvPicPr>
            <a:picLocks noChangeAspect="1"/>
          </p:cNvPicPr>
          <p:nvPr/>
        </p:nvPicPr>
        <p:blipFill>
          <a:blip r:embed="rId4"/>
          <a:stretch>
            <a:fillRect/>
          </a:stretch>
        </p:blipFill>
        <p:spPr>
          <a:xfrm>
            <a:off x="899375" y="1186153"/>
            <a:ext cx="10393250" cy="5479517"/>
          </a:xfrm>
          <a:prstGeom prst="rect">
            <a:avLst/>
          </a:prstGeom>
        </p:spPr>
      </p:pic>
    </p:spTree>
    <p:extLst>
      <p:ext uri="{BB962C8B-B14F-4D97-AF65-F5344CB8AC3E}">
        <p14:creationId xmlns:p14="http://schemas.microsoft.com/office/powerpoint/2010/main" val="317503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933035" y="434095"/>
            <a:ext cx="6325930" cy="769441"/>
          </a:xfrm>
          <a:prstGeom prst="rect">
            <a:avLst/>
          </a:prstGeom>
          <a:noFill/>
        </p:spPr>
        <p:txBody>
          <a:bodyPr wrap="square" rtlCol="0">
            <a:spAutoFit/>
          </a:bodyPr>
          <a:lstStyle/>
          <a:p>
            <a:r>
              <a:rPr lang="pt-BR" sz="4400" b="1" dirty="0">
                <a:solidFill>
                  <a:schemeClr val="bg1"/>
                </a:solidFill>
              </a:rPr>
              <a:t>E-commerce CNPJ Etapa 2 </a:t>
            </a:r>
          </a:p>
        </p:txBody>
      </p:sp>
      <p:pic>
        <p:nvPicPr>
          <p:cNvPr id="2" name="Imagem 1">
            <a:extLst>
              <a:ext uri="{FF2B5EF4-FFF2-40B4-BE49-F238E27FC236}">
                <a16:creationId xmlns:a16="http://schemas.microsoft.com/office/drawing/2014/main" id="{EEE9BCD7-FD22-46AC-9482-02419149555F}"/>
              </a:ext>
            </a:extLst>
          </p:cNvPr>
          <p:cNvPicPr>
            <a:picLocks noChangeAspect="1"/>
          </p:cNvPicPr>
          <p:nvPr/>
        </p:nvPicPr>
        <p:blipFill>
          <a:blip r:embed="rId4"/>
          <a:stretch>
            <a:fillRect/>
          </a:stretch>
        </p:blipFill>
        <p:spPr>
          <a:xfrm>
            <a:off x="4280226" y="1203536"/>
            <a:ext cx="3631548" cy="5559013"/>
          </a:xfrm>
          <a:prstGeom prst="rect">
            <a:avLst/>
          </a:prstGeom>
        </p:spPr>
      </p:pic>
    </p:spTree>
    <p:extLst>
      <p:ext uri="{BB962C8B-B14F-4D97-AF65-F5344CB8AC3E}">
        <p14:creationId xmlns:p14="http://schemas.microsoft.com/office/powerpoint/2010/main" val="305277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933035" y="434095"/>
            <a:ext cx="6325930" cy="769441"/>
          </a:xfrm>
          <a:prstGeom prst="rect">
            <a:avLst/>
          </a:prstGeom>
          <a:noFill/>
        </p:spPr>
        <p:txBody>
          <a:bodyPr wrap="square" rtlCol="0">
            <a:spAutoFit/>
          </a:bodyPr>
          <a:lstStyle/>
          <a:p>
            <a:r>
              <a:rPr lang="pt-BR" sz="4400" b="1" dirty="0">
                <a:solidFill>
                  <a:schemeClr val="bg1"/>
                </a:solidFill>
              </a:rPr>
              <a:t>E-commerce CNPJ Etapa 3 </a:t>
            </a:r>
          </a:p>
        </p:txBody>
      </p:sp>
      <p:pic>
        <p:nvPicPr>
          <p:cNvPr id="4" name="Imagem 3">
            <a:extLst>
              <a:ext uri="{FF2B5EF4-FFF2-40B4-BE49-F238E27FC236}">
                <a16:creationId xmlns:a16="http://schemas.microsoft.com/office/drawing/2014/main" id="{1C9E7949-9B63-426B-BD53-43734092BBF8}"/>
              </a:ext>
            </a:extLst>
          </p:cNvPr>
          <p:cNvPicPr>
            <a:picLocks noChangeAspect="1"/>
          </p:cNvPicPr>
          <p:nvPr/>
        </p:nvPicPr>
        <p:blipFill>
          <a:blip r:embed="rId4"/>
          <a:stretch>
            <a:fillRect/>
          </a:stretch>
        </p:blipFill>
        <p:spPr>
          <a:xfrm>
            <a:off x="4252811" y="1203536"/>
            <a:ext cx="3686378" cy="5532783"/>
          </a:xfrm>
          <a:prstGeom prst="rect">
            <a:avLst/>
          </a:prstGeom>
        </p:spPr>
      </p:pic>
    </p:spTree>
    <p:extLst>
      <p:ext uri="{BB962C8B-B14F-4D97-AF65-F5344CB8AC3E}">
        <p14:creationId xmlns:p14="http://schemas.microsoft.com/office/powerpoint/2010/main" val="144062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2446"/>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BFB13357-DC03-4BE8-9791-2C0E74209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151" y="192330"/>
            <a:ext cx="1946215" cy="483531"/>
          </a:xfrm>
          <a:prstGeom prst="rect">
            <a:avLst/>
          </a:prstGeom>
        </p:spPr>
      </p:pic>
      <p:sp>
        <p:nvSpPr>
          <p:cNvPr id="5" name="CaixaDeTexto 4">
            <a:extLst>
              <a:ext uri="{FF2B5EF4-FFF2-40B4-BE49-F238E27FC236}">
                <a16:creationId xmlns:a16="http://schemas.microsoft.com/office/drawing/2014/main" id="{57024549-1060-43FD-8489-194783F9062C}"/>
              </a:ext>
            </a:extLst>
          </p:cNvPr>
          <p:cNvSpPr txBox="1"/>
          <p:nvPr/>
        </p:nvSpPr>
        <p:spPr>
          <a:xfrm>
            <a:off x="2933035" y="434095"/>
            <a:ext cx="6325930" cy="769441"/>
          </a:xfrm>
          <a:prstGeom prst="rect">
            <a:avLst/>
          </a:prstGeom>
          <a:noFill/>
        </p:spPr>
        <p:txBody>
          <a:bodyPr wrap="square" rtlCol="0">
            <a:spAutoFit/>
          </a:bodyPr>
          <a:lstStyle/>
          <a:p>
            <a:r>
              <a:rPr lang="pt-BR" sz="4400" b="1" dirty="0">
                <a:solidFill>
                  <a:schemeClr val="bg1"/>
                </a:solidFill>
              </a:rPr>
              <a:t>E-commerce CNPJ Etapa 4 </a:t>
            </a:r>
          </a:p>
        </p:txBody>
      </p:sp>
      <p:pic>
        <p:nvPicPr>
          <p:cNvPr id="2" name="Imagem 1">
            <a:extLst>
              <a:ext uri="{FF2B5EF4-FFF2-40B4-BE49-F238E27FC236}">
                <a16:creationId xmlns:a16="http://schemas.microsoft.com/office/drawing/2014/main" id="{8C8666FA-F393-4343-A519-F4C14A3842DC}"/>
              </a:ext>
            </a:extLst>
          </p:cNvPr>
          <p:cNvPicPr>
            <a:picLocks noChangeAspect="1"/>
          </p:cNvPicPr>
          <p:nvPr/>
        </p:nvPicPr>
        <p:blipFill>
          <a:blip r:embed="rId4"/>
          <a:stretch>
            <a:fillRect/>
          </a:stretch>
        </p:blipFill>
        <p:spPr>
          <a:xfrm>
            <a:off x="6749219" y="1239979"/>
            <a:ext cx="5019492" cy="5038626"/>
          </a:xfrm>
          <a:prstGeom prst="rect">
            <a:avLst/>
          </a:prstGeom>
        </p:spPr>
      </p:pic>
      <p:sp>
        <p:nvSpPr>
          <p:cNvPr id="7" name="CaixaDeTexto 6">
            <a:extLst>
              <a:ext uri="{FF2B5EF4-FFF2-40B4-BE49-F238E27FC236}">
                <a16:creationId xmlns:a16="http://schemas.microsoft.com/office/drawing/2014/main" id="{98A5BFDA-73C5-4F7E-A9FC-DE3CC5200A63}"/>
              </a:ext>
            </a:extLst>
          </p:cNvPr>
          <p:cNvSpPr txBox="1"/>
          <p:nvPr/>
        </p:nvSpPr>
        <p:spPr>
          <a:xfrm>
            <a:off x="689113" y="1797374"/>
            <a:ext cx="5256398" cy="4031873"/>
          </a:xfrm>
          <a:prstGeom prst="rect">
            <a:avLst/>
          </a:prstGeom>
          <a:noFill/>
        </p:spPr>
        <p:txBody>
          <a:bodyPr wrap="square" rtlCol="0">
            <a:spAutoFit/>
          </a:bodyPr>
          <a:lstStyle/>
          <a:p>
            <a:r>
              <a:rPr lang="pt-BR" sz="800" b="1" dirty="0">
                <a:solidFill>
                  <a:schemeClr val="bg1"/>
                </a:solidFill>
              </a:rPr>
              <a:t>Ao aceitar o presente termo, solicito a abertura de uma conta de pagamento pré-paga em meu nome junto ao Banco Safra S/A e o meu credenciamento ao Sistema </a:t>
            </a:r>
            <a:r>
              <a:rPr lang="pt-BR" sz="800" b="1" dirty="0" err="1">
                <a:solidFill>
                  <a:schemeClr val="bg1"/>
                </a:solidFill>
              </a:rPr>
              <a:t>SafraPay</a:t>
            </a:r>
            <a:r>
              <a:rPr lang="pt-BR" sz="800" b="1" dirty="0">
                <a:solidFill>
                  <a:schemeClr val="bg1"/>
                </a:solidFill>
              </a:rPr>
              <a:t>,</a:t>
            </a:r>
            <a:r>
              <a:rPr lang="pt-BR" sz="800" dirty="0">
                <a:solidFill>
                  <a:schemeClr val="bg1"/>
                </a:solidFill>
              </a:rPr>
              <a:t> na condição de Estabelecimento, aderindo expressamente às “Normas Gerais Regulamentadoras de Abertura, Movimentação e Manutenção de Conta de Pagamento Pré-Paga, Mantida por Pessoas Naturais e Jurídicas junto ao Banco Safra S/A”, registradas no 4º Oficial de Registro de Títulos e Documentos e Civil de Pessoa Jurídica de São Paulo, Capital, sob o nº 5.356.124, de 07.11.2018 (" </a:t>
            </a:r>
            <a:r>
              <a:rPr lang="pt-BR" sz="800" dirty="0">
                <a:solidFill>
                  <a:schemeClr val="bg1"/>
                </a:solidFill>
                <a:hlinkClick r:id="rId5">
                  <a:extLst>
                    <a:ext uri="{A12FA001-AC4F-418D-AE19-62706E023703}">
                      <ahyp:hlinkClr xmlns:ahyp="http://schemas.microsoft.com/office/drawing/2018/hyperlinkcolor" val="tx"/>
                    </a:ext>
                  </a:extLst>
                </a:hlinkClick>
              </a:rPr>
              <a:t>Normas Gerais de Conta de Pagamento</a:t>
            </a:r>
            <a:r>
              <a:rPr lang="pt-BR" sz="800" dirty="0">
                <a:solidFill>
                  <a:schemeClr val="bg1"/>
                </a:solidFill>
              </a:rPr>
              <a:t>"),e ao "Contrato de Credenciamento e Adesão de Estabelecimentos aos Sistema </a:t>
            </a:r>
            <a:r>
              <a:rPr lang="pt-BR" sz="800" dirty="0" err="1">
                <a:solidFill>
                  <a:schemeClr val="bg1"/>
                </a:solidFill>
              </a:rPr>
              <a:t>SafraPay</a:t>
            </a:r>
            <a:r>
              <a:rPr lang="pt-BR" sz="800" dirty="0">
                <a:solidFill>
                  <a:schemeClr val="bg1"/>
                </a:solidFill>
              </a:rPr>
              <a:t>", e seus aditamentos registrados no 10º Oficial de Registro de Títulos e Documentos de São Paulo, Capital, à margem do registro original de nº 2.126.256 (" </a:t>
            </a:r>
            <a:r>
              <a:rPr lang="pt-BR" sz="800" dirty="0">
                <a:solidFill>
                  <a:schemeClr val="bg1"/>
                </a:solidFill>
                <a:hlinkClick r:id="rId6">
                  <a:extLst>
                    <a:ext uri="{A12FA001-AC4F-418D-AE19-62706E023703}">
                      <ahyp:hlinkClr xmlns:ahyp="http://schemas.microsoft.com/office/drawing/2018/hyperlinkcolor" val="tx"/>
                    </a:ext>
                  </a:extLst>
                </a:hlinkClick>
              </a:rPr>
              <a:t>Contrato de Credenciamento</a:t>
            </a:r>
            <a:r>
              <a:rPr lang="pt-BR" sz="800" dirty="0">
                <a:solidFill>
                  <a:schemeClr val="bg1"/>
                </a:solidFill>
              </a:rPr>
              <a:t>").</a:t>
            </a:r>
          </a:p>
          <a:p>
            <a:r>
              <a:rPr lang="pt-BR" sz="800" dirty="0">
                <a:solidFill>
                  <a:schemeClr val="bg1"/>
                </a:solidFill>
              </a:rPr>
              <a:t>Estou ciente e concordo que o(s) equipamento(s) ora requisitado(s) será(</a:t>
            </a:r>
            <a:r>
              <a:rPr lang="pt-BR" sz="800" dirty="0" err="1">
                <a:solidFill>
                  <a:schemeClr val="bg1"/>
                </a:solidFill>
              </a:rPr>
              <a:t>ão</a:t>
            </a:r>
            <a:r>
              <a:rPr lang="pt-BR" sz="800" dirty="0">
                <a:solidFill>
                  <a:schemeClr val="bg1"/>
                </a:solidFill>
              </a:rPr>
              <a:t>) cedido(s) pelo Banco Safra para meu uso no regime de </a:t>
            </a:r>
            <a:r>
              <a:rPr lang="pt-BR" sz="800" b="1" dirty="0">
                <a:solidFill>
                  <a:schemeClr val="bg1"/>
                </a:solidFill>
              </a:rPr>
              <a:t>comodato</a:t>
            </a:r>
            <a:r>
              <a:rPr lang="pt-BR" sz="800" dirty="0">
                <a:solidFill>
                  <a:schemeClr val="bg1"/>
                </a:solidFill>
              </a:rPr>
              <a:t> (empréstimo gratuito), obrigando-me a observar as respectivas obrigações a este respeito previstas no Contrato de Credenciamento.</a:t>
            </a:r>
          </a:p>
          <a:p>
            <a:r>
              <a:rPr lang="pt-BR" sz="800" b="1" dirty="0">
                <a:solidFill>
                  <a:schemeClr val="bg1"/>
                </a:solidFill>
              </a:rPr>
              <a:t>Li e concordo</a:t>
            </a:r>
            <a:r>
              <a:rPr lang="pt-BR" sz="800" dirty="0">
                <a:solidFill>
                  <a:schemeClr val="bg1"/>
                </a:solidFill>
              </a:rPr>
              <a:t> com todas as cláusulas e condições das Normas Gerais de Conta de Pagamento e do Contrato de Credenciamento, bem como do </a:t>
            </a:r>
            <a:r>
              <a:rPr lang="pt-BR" sz="800" dirty="0">
                <a:solidFill>
                  <a:schemeClr val="bg1"/>
                </a:solidFill>
                <a:hlinkClick r:id="rId7">
                  <a:extLst>
                    <a:ext uri="{A12FA001-AC4F-418D-AE19-62706E023703}">
                      <ahyp:hlinkClr xmlns:ahyp="http://schemas.microsoft.com/office/drawing/2018/hyperlinkcolor" val="tx"/>
                    </a:ext>
                  </a:extLst>
                </a:hlinkClick>
              </a:rPr>
              <a:t>Regulamento da Campanha Taxa Zero </a:t>
            </a:r>
            <a:r>
              <a:rPr lang="pt-BR" sz="800" dirty="0" err="1">
                <a:solidFill>
                  <a:schemeClr val="bg1"/>
                </a:solidFill>
                <a:hlinkClick r:id="rId7">
                  <a:extLst>
                    <a:ext uri="{A12FA001-AC4F-418D-AE19-62706E023703}">
                      <ahyp:hlinkClr xmlns:ahyp="http://schemas.microsoft.com/office/drawing/2018/hyperlinkcolor" val="tx"/>
                    </a:ext>
                  </a:extLst>
                </a:hlinkClick>
              </a:rPr>
              <a:t>SafraPay</a:t>
            </a:r>
            <a:r>
              <a:rPr lang="pt-BR" sz="800" dirty="0">
                <a:solidFill>
                  <a:schemeClr val="bg1"/>
                </a:solidFill>
                <a:hlinkClick r:id="rId7">
                  <a:extLst>
                    <a:ext uri="{A12FA001-AC4F-418D-AE19-62706E023703}">
                      <ahyp:hlinkClr xmlns:ahyp="http://schemas.microsoft.com/office/drawing/2018/hyperlinkcolor" val="tx"/>
                    </a:ext>
                  </a:extLst>
                </a:hlinkClick>
              </a:rPr>
              <a:t> Digital</a:t>
            </a:r>
            <a:r>
              <a:rPr lang="pt-BR" sz="800" dirty="0">
                <a:solidFill>
                  <a:schemeClr val="bg1"/>
                </a:solidFill>
              </a:rPr>
              <a:t>, as quais me obrigo desde já a obedecer e respeitar.</a:t>
            </a:r>
          </a:p>
          <a:p>
            <a:r>
              <a:rPr lang="pt-BR" sz="800" dirty="0">
                <a:solidFill>
                  <a:schemeClr val="bg1"/>
                </a:solidFill>
              </a:rPr>
              <a:t>Declaro que os dados aqui fornecidos são verdadeiros. Autorizo o Banco Safra, diretamente ou por meio de terceiros, a fazer todas as consultas e solicitações que entender necessárias para validar a minha identidade e representação, utilizando-se, inclusive, de informações constantes de bancos de dados de caráter público ou privado, ou de quaisquer outras fontes. Declaro e autorizo que o Banco Safra utilize meus dados cadastrais de contato (e-mail, telefone, </a:t>
            </a:r>
            <a:r>
              <a:rPr lang="pt-BR" sz="800" dirty="0" err="1">
                <a:solidFill>
                  <a:schemeClr val="bg1"/>
                </a:solidFill>
              </a:rPr>
              <a:t>WhatsAPP</a:t>
            </a:r>
            <a:r>
              <a:rPr lang="pt-BR" sz="800" dirty="0">
                <a:solidFill>
                  <a:schemeClr val="bg1"/>
                </a:solidFill>
              </a:rPr>
              <a:t>) para envio de informações e ofertas.</a:t>
            </a:r>
          </a:p>
          <a:p>
            <a:r>
              <a:rPr lang="pt-BR" sz="800" b="1" dirty="0">
                <a:solidFill>
                  <a:schemeClr val="bg1"/>
                </a:solidFill>
              </a:rPr>
              <a:t>ATENÇÃO</a:t>
            </a:r>
            <a:endParaRPr lang="pt-BR" sz="800" dirty="0">
              <a:solidFill>
                <a:schemeClr val="bg1"/>
              </a:solidFill>
            </a:endParaRPr>
          </a:p>
          <a:p>
            <a:r>
              <a:rPr lang="pt-BR" sz="800" dirty="0">
                <a:solidFill>
                  <a:schemeClr val="bg1"/>
                </a:solidFill>
              </a:rPr>
              <a:t>A abertura da conta de pagamento e o credenciamento ao Sistema </a:t>
            </a:r>
            <a:r>
              <a:rPr lang="pt-BR" sz="800" dirty="0" err="1">
                <a:solidFill>
                  <a:schemeClr val="bg1"/>
                </a:solidFill>
              </a:rPr>
              <a:t>SafraPay</a:t>
            </a:r>
            <a:r>
              <a:rPr lang="pt-BR" sz="800" dirty="0">
                <a:solidFill>
                  <a:schemeClr val="bg1"/>
                </a:solidFill>
              </a:rPr>
              <a:t> estão condicionados à análise cadastral do proponente a ser feita pelo Banco Safra, de acordo com suas políticas de admissibilidade, podendo ser recusados, independentemente de exposição de motivos.</a:t>
            </a:r>
          </a:p>
          <a:p>
            <a:r>
              <a:rPr lang="pt-BR" sz="800" dirty="0">
                <a:solidFill>
                  <a:schemeClr val="bg1"/>
                </a:solidFill>
              </a:rPr>
              <a:t>A habilitação para a Antecipação do Recebimento de Vendas (ARV) está condicionada à análise e aprovação do Banco Safra, e observará os limites e políticas de crédito por este adotados. Os montantes que eventualmente não forem aprovados para Antecipação do Recebimento de Vendas (ARV) serão pagos no prazo habitual de 30 (trinta) dias corridos, sendo que, no caso de Crédito Parcelado Estabelecimento, a transação será paga no número de parcelas em que foi realizada, com o intervalo de 30 dias corridos entre cada uma delas.</a:t>
            </a:r>
          </a:p>
          <a:p>
            <a:r>
              <a:rPr lang="pt-BR" sz="800" dirty="0">
                <a:solidFill>
                  <a:schemeClr val="bg1"/>
                </a:solidFill>
              </a:rPr>
              <a:t>As transações na modalidade cartão de débito serão pagas no prazo de 1(um) dia útil. A antecipação do Recebimento de Vendas (ARV) das transações na modalidade crédito (à vista e parcelado), estará sujeita à incidência da taxa de antecipação vigente. O pagamento será realizado na Conta Digital aberta junto ao Banco Safra.</a:t>
            </a:r>
          </a:p>
          <a:p>
            <a:endParaRPr lang="pt-BR" sz="800" dirty="0">
              <a:solidFill>
                <a:schemeClr val="bg1"/>
              </a:solidFill>
            </a:endParaRPr>
          </a:p>
        </p:txBody>
      </p:sp>
    </p:spTree>
    <p:extLst>
      <p:ext uri="{BB962C8B-B14F-4D97-AF65-F5344CB8AC3E}">
        <p14:creationId xmlns:p14="http://schemas.microsoft.com/office/powerpoint/2010/main" val="100616478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108</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Allysson Cruz</dc:creator>
  <cp:lastModifiedBy>Allysson Cruz</cp:lastModifiedBy>
  <cp:revision>23</cp:revision>
  <dcterms:created xsi:type="dcterms:W3CDTF">2019-08-15T18:11:19Z</dcterms:created>
  <dcterms:modified xsi:type="dcterms:W3CDTF">2019-08-19T21:19:47Z</dcterms:modified>
</cp:coreProperties>
</file>