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8" r:id="rId2"/>
    <p:sldId id="259" r:id="rId3"/>
    <p:sldId id="279" r:id="rId4"/>
    <p:sldId id="280" r:id="rId5"/>
    <p:sldId id="282" r:id="rId6"/>
    <p:sldId id="283" r:id="rId7"/>
    <p:sldId id="284" r:id="rId8"/>
    <p:sldId id="281" r:id="rId9"/>
    <p:sldId id="288" r:id="rId10"/>
    <p:sldId id="289" r:id="rId11"/>
    <p:sldId id="285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60" r:id="rId20"/>
    <p:sldId id="295" r:id="rId21"/>
    <p:sldId id="278" r:id="rId22"/>
    <p:sldId id="265" r:id="rId23"/>
    <p:sldId id="296" r:id="rId24"/>
    <p:sldId id="277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19.09.23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C131E-6A5F-7C4D-B446-5120FAFA46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798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iki.icecube.wisc.edu/index.php/Analysis_of_Leading_Mu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Updates on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analysis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Ludwig Neste and Pascal Gutjahr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463540"/>
            <a:ext cx="6184030" cy="1076408"/>
          </a:xfrm>
        </p:spPr>
        <p:txBody>
          <a:bodyPr anchor="t">
            <a:normAutofit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ea typeface="Akkurat-Bold"/>
                <a:cs typeface="Arial" pitchFamily="34" charset="0"/>
                <a:sym typeface="Akkurat-Bold"/>
              </a:rPr>
              <a:t>CR-Call September 22, 2023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C82-AE78-7562-0EA6-BF877ED1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HitStatistics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C887-75D5-3F6C-CFF0-6A078EF5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</a:t>
            </a:r>
            <a:r>
              <a:rPr lang="en-DE" dirty="0">
                <a:solidFill>
                  <a:srgbClr val="C00000"/>
                </a:solidFill>
              </a:rPr>
              <a:t>nsert plots with hit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B7D-569E-C2A8-9EB1-1AC9C97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E0E5-E7C6-3416-7BEB-3C05DCA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71D4173-B645-FAFB-3ED2-44878D01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E20-4358-436B-5FCB-7B3E580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cos(zenith)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5F32-7617-4BC1-AB49-E0EA7702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rgbClr val="C00000"/>
                </a:solidFill>
              </a:rPr>
              <a:t>2 plots: </a:t>
            </a:r>
          </a:p>
          <a:p>
            <a:r>
              <a:rPr lang="en-DE" dirty="0">
                <a:solidFill>
                  <a:srgbClr val="C00000"/>
                </a:solidFill>
              </a:rPr>
              <a:t>1. reconstructed cos_zenith for data and MC GST and GSF</a:t>
            </a:r>
          </a:p>
          <a:p>
            <a:r>
              <a:rPr lang="en-DE" dirty="0">
                <a:solidFill>
                  <a:srgbClr val="C00000"/>
                </a:solidFill>
              </a:rPr>
              <a:t>2. reconstructed cos_zenith with energy cut (reconstrcuted bundle energy &gt; 1e4?)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92DE-0A9C-A94F-3482-BB84197F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052B-52AB-F65C-A81C-CD7151A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8032B92-1703-C800-A245-3E64C2FC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0BD-9631-395E-FBC8-D6EBB8C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energy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7D9A-ADCF-5603-F58A-545CD02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rgbClr val="C00000"/>
                </a:solidFill>
              </a:rPr>
              <a:t>2 plots: leading energy and bundle energy spectrum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94CB-2DD6-FD84-9AF8-6986818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F4ED7-0868-8C6F-2055-4CA111E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6F0ECEA3-4483-438C-6566-CBC405DE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5DF9-2504-209F-D1A4-9020ABF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C414-3045-AAC9-A644-97439C90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DE" sz="5400" dirty="0"/>
          </a:p>
          <a:p>
            <a:pPr marL="0" indent="0" algn="ctr">
              <a:buNone/>
            </a:pPr>
            <a:r>
              <a:rPr lang="en-DE" sz="5400" dirty="0"/>
              <a:t>Pseudo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AA17-3A69-0291-30AD-FCB638E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A0F1-89DC-F16B-5D80-08225D41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864DE99-F732-A2B7-6E34-412587A5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335-0DF1-5E81-EE42-EF5E9D6B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Pseudo data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05F0-E2C8-8043-BDC7-2FBA4138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4441-40EA-3F7B-BFB6-484497E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466FF-C984-D087-6784-6492916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1B7B4E19-25A7-1338-3E9C-7CA5BC39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6E2-73F4-EA5B-0662-82BE9E2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830D-5668-D04E-817A-B940385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73ED-111C-A97A-DEB4-3194E2F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1597-BA4C-2B45-6D66-566632A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3D53759-5CB6-F6D9-8565-4619639D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7219-4648-A7C8-1BCF-B8D87F5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background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56C4-EDD4-0618-9E1F-DD68C959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9B7C-3987-FD82-D772-28B1FF2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E9D7-E37B-152E-1966-D7158322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D817297-4D9A-FD19-60B7-B026DF4B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172-7359-5C8B-19B5-C51B2CC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Discovery potential and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F4E0-D96C-D8D0-F207-A29EC000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C7EF-F222-0C8D-1E54-8FC56E1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C3CD-7016-A6FC-D8F4-E9B26E9B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17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C8542A3-201B-F93E-25AB-93C8B7D9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9D6F-A78A-1B0B-53E7-6AF5F82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2670-0EAD-86C4-7E07-9E4544978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New CORSIKA EHIST simulations</a:t>
            </a:r>
          </a:p>
          <a:p>
            <a:r>
              <a:rPr lang="en-DE" dirty="0"/>
              <a:t>CORSIKA vs. MCEq agreement</a:t>
            </a:r>
          </a:p>
          <a:p>
            <a:r>
              <a:rPr lang="en-DE" dirty="0"/>
              <a:t>DNN angular and energy reconstructions</a:t>
            </a:r>
          </a:p>
          <a:p>
            <a:r>
              <a:rPr lang="en-DE" dirty="0"/>
              <a:t>First data-MC comparisons</a:t>
            </a:r>
          </a:p>
          <a:p>
            <a:r>
              <a:rPr lang="en-DE" dirty="0"/>
              <a:t>Pseudo analysis set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A144-FACB-F029-8410-76C71C7C4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Wiki page</a:t>
            </a:r>
          </a:p>
          <a:p>
            <a:r>
              <a:rPr lang="en-DE" dirty="0"/>
              <a:t>Data-MC agreement of dnn input </a:t>
            </a:r>
          </a:p>
          <a:p>
            <a:r>
              <a:rPr lang="en-DE" dirty="0"/>
              <a:t>Optimize DNN reconstructions</a:t>
            </a:r>
          </a:p>
          <a:p>
            <a:r>
              <a:rPr lang="en-GB" dirty="0"/>
              <a:t>I</a:t>
            </a:r>
            <a:r>
              <a:rPr lang="en-DE" dirty="0"/>
              <a:t>nclude systematics (snowstorm)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cattering</a:t>
            </a:r>
          </a:p>
          <a:p>
            <a:pPr lvl="1"/>
            <a:r>
              <a:rPr lang="en-DE" dirty="0"/>
              <a:t>Absorption</a:t>
            </a:r>
          </a:p>
          <a:p>
            <a:pPr lvl="1"/>
            <a:r>
              <a:rPr lang="en-DE" dirty="0"/>
              <a:t>Anisotropy</a:t>
            </a:r>
          </a:p>
          <a:p>
            <a:pPr lvl="1"/>
            <a:r>
              <a:rPr lang="en-DE" dirty="0"/>
              <a:t>Hole ice 1</a:t>
            </a:r>
          </a:p>
          <a:p>
            <a:pPr lvl="1"/>
            <a:r>
              <a:rPr lang="en-DE" dirty="0"/>
              <a:t>Hole ice 2</a:t>
            </a:r>
          </a:p>
          <a:p>
            <a:pPr lvl="1"/>
            <a:r>
              <a:rPr lang="en-DE" dirty="0"/>
              <a:t>Dom efficiency 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onventional normalization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W</a:t>
            </a:r>
            <a:r>
              <a:rPr lang="en-DE" dirty="0"/>
              <a:t>e do not include systematics of the primary fluxes, instead we perform the analysis several times for different flux models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E</a:t>
            </a:r>
            <a:r>
              <a:rPr lang="en-DE" dirty="0"/>
              <a:t>ntire analysis is based on CORSIKA 7 and SIBYLL 2.3d, perform “minor” simulation with another hadronic model?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273B-CD24-CF41-FA0F-746AF07D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5A34-101A-9640-354F-96CC0EA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18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A93A521E-772B-1A87-C01E-9EC35DBC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E4FC-BAB6-0B2A-AB9A-E64E3271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D2E-160D-9518-CFA4-C5522692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DE" sz="5400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6147-5535-B4B5-3845-77A493EC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FE0EB224-EA63-BC79-4FBC-6279A997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6180A6-14B7-CE54-C2DD-890A2C5E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DF2F-5C83-D101-801E-5A97713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ECD-CBCC-B0BF-C99A-A765397B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1600" dirty="0"/>
              <a:t>Prompt atmospheric muons have never been significantly measured</a:t>
            </a:r>
          </a:p>
          <a:p>
            <a:r>
              <a:rPr lang="en-DE" sz="1600" dirty="0"/>
              <a:t>Old analyses: </a:t>
            </a:r>
          </a:p>
          <a:p>
            <a:pPr lvl="1"/>
            <a:r>
              <a:rPr lang="en-DE" sz="1600" dirty="0"/>
              <a:t>Leading muon analysis: limited MC statistics (by Tomasz Fuchs, </a:t>
            </a:r>
            <a:r>
              <a:rPr lang="en-GB" sz="1600" dirty="0">
                <a:hlinkClick r:id="rId2"/>
              </a:rPr>
              <a:t>https://wiki.icecube.wisc.edu/index.php/Analysis_of_Leading_Muons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Characterization of the muon flux: zenith problem (by Patrick Berghaus, </a:t>
            </a:r>
            <a:r>
              <a:rPr lang="en-GB" sz="1600" dirty="0">
                <a:hlinkClick r:id="rId3"/>
              </a:rPr>
              <a:t>https://arxiv.org/abs/1506.07981</a:t>
            </a:r>
            <a:r>
              <a:rPr lang="en-GB" sz="1600" dirty="0"/>
              <a:t>)</a:t>
            </a:r>
            <a:r>
              <a:rPr lang="en-DE" sz="1600" dirty="0"/>
              <a:t> 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40F9-70C7-3D15-7F67-C532304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05B2F31-1739-71F0-D2E6-124C92129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7" y="3292475"/>
            <a:ext cx="5092700" cy="3429000"/>
          </a:xfrm>
          <a:prstGeom prst="rect">
            <a:avLst/>
          </a:prstGeom>
        </p:spPr>
      </p:pic>
      <p:pic>
        <p:nvPicPr>
          <p:cNvPr id="8" name="Picture 7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0640E43-06F8-3AF2-6937-723ACDDF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99" y="3292475"/>
            <a:ext cx="4115143" cy="295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7D4EA-BA60-CA19-C2DA-F896B87C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97" y="6262069"/>
            <a:ext cx="3985113" cy="461612"/>
          </a:xfrm>
          <a:prstGeom prst="rect">
            <a:avLst/>
          </a:prstGeom>
        </p:spPr>
      </p:pic>
      <p:pic>
        <p:nvPicPr>
          <p:cNvPr id="11" name="Grafik 9">
            <a:extLst>
              <a:ext uri="{FF2B5EF4-FFF2-40B4-BE49-F238E27FC236}">
                <a16:creationId xmlns:a16="http://schemas.microsoft.com/office/drawing/2014/main" id="{EAC1A698-0E23-797E-1A27-50BDB9957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C4D85-F565-E663-C89F-4BBB0AA333C3}"/>
              </a:ext>
            </a:extLst>
          </p:cNvPr>
          <p:cNvSpPr txBox="1"/>
          <p:nvPr/>
        </p:nvSpPr>
        <p:spPr>
          <a:xfrm>
            <a:off x="7154562" y="390286"/>
            <a:ext cx="345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accent6"/>
                </a:solidFill>
              </a:rPr>
              <a:t>Goal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Measure prompt normalization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Unfold energy spectrum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82A12E2-1727-05B2-2096-B79A1789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C72-F738-6861-6CB5-26ED5790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DE" dirty="0">
                <a:solidFill>
                  <a:srgbClr val="C00000"/>
                </a:solidFill>
              </a:rPr>
              <a:t>dd backup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38AE-6087-F1E9-E27F-4DE76B59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DE" dirty="0"/>
              <a:t>vluation of models used for this talk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7C57-BFE7-917A-2E6C-357CB8A0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19A5-1089-6D90-6DD6-EBED7BE6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76B9-9A61-CCF0-6AB7-C176E00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conventional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prompt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168086F-648E-80F6-8D35-5F20319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21</a:t>
            </a:fld>
            <a:endParaRPr lang="en-US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EDCCC6-5F9B-E47E-2613-D2E3F5E49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8" b="53158"/>
          <a:stretch/>
        </p:blipFill>
        <p:spPr>
          <a:xfrm>
            <a:off x="1005892" y="4281025"/>
            <a:ext cx="3536355" cy="173587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F85C870-86EE-A4F1-32D5-916D7F1B97C5}"/>
              </a:ext>
            </a:extLst>
          </p:cNvPr>
          <p:cNvCxnSpPr>
            <a:cxnSpLocks/>
          </p:cNvCxnSpPr>
          <p:nvPr/>
        </p:nvCxnSpPr>
        <p:spPr>
          <a:xfrm flipH="1">
            <a:off x="4224574" y="2491130"/>
            <a:ext cx="114813" cy="4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/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 ∝ E</a:t>
                </a:r>
                <a:r>
                  <a:rPr lang="en-US" baseline="300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-3.7</a:t>
                </a:r>
                <a:endParaRPr lang="en-US" i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3F96D25-3B48-81B1-6AC9-EA1DE858FC64}"/>
              </a:ext>
            </a:extLst>
          </p:cNvPr>
          <p:cNvCxnSpPr>
            <a:cxnSpLocks/>
          </p:cNvCxnSpPr>
          <p:nvPr/>
        </p:nvCxnSpPr>
        <p:spPr>
          <a:xfrm>
            <a:off x="6860933" y="2512466"/>
            <a:ext cx="215116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/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“not”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∝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E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−</m:t>
                    </m:r>
                    <m:r>
                      <m:rPr>
                        <m:nor/>
                      </m:rPr>
                      <a:rPr lang="de-DE" b="0" i="0" baseline="30000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2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blipFill>
                <a:blip r:embed="rId6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9F965ED-1403-222C-2161-163E19BA6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7A0F12-A943-54ED-E4B4-81392F9F4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10" r="-2587"/>
          <a:stretch/>
        </p:blipFill>
        <p:spPr>
          <a:xfrm>
            <a:off x="6860933" y="4281025"/>
            <a:ext cx="3612224" cy="17358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BCD39-0A6D-E8F2-96AA-6D2409A1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22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B1F32C-35BF-AD10-7237-44ED845D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23</a:t>
            </a:fld>
            <a:endParaRPr lang="en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6AC981E-56FF-849B-ED6B-BE91C32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2E2C-8A7D-E802-AC0E-22BBBAF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Solution to zenith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B99-0FA9-F445-DD4C-8257B30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24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FE38CECB-A2AA-AB74-71E2-A63BA93B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17E9A1A-BFA8-7D9C-D260-198205482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68473"/>
            <a:ext cx="5181600" cy="3831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7C467-D4A3-8982-0A8B-74F014F60B7C}"/>
              </a:ext>
            </a:extLst>
          </p:cNvPr>
          <p:cNvSpPr txBox="1"/>
          <p:nvPr/>
        </p:nvSpPr>
        <p:spPr>
          <a:xfrm>
            <a:off x="1025942" y="5516217"/>
            <a:ext cx="84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N</a:t>
            </a:r>
            <a:r>
              <a:rPr lang="en-DE" dirty="0"/>
              <a:t>o complete solution, but a step in the right direction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09D18AE3-A57C-E895-BC68-47D4DF9D3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5782" y="1679477"/>
            <a:ext cx="5434019" cy="372096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66C9D-6582-5822-0129-B225F1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F4E-2C67-4420-8415-BE9A3578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New CORSIKA extended history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B808-B7C6-F539-7631-B4D1696E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DE" dirty="0"/>
              <a:t>CORSIKA 77420</a:t>
            </a:r>
          </a:p>
          <a:p>
            <a:r>
              <a:rPr lang="en-DE" dirty="0"/>
              <a:t>SIBYLL 2.3d</a:t>
            </a:r>
          </a:p>
          <a:p>
            <a:r>
              <a:rPr lang="en-GB" dirty="0"/>
              <a:t>I</a:t>
            </a:r>
            <a:r>
              <a:rPr lang="en-DE" dirty="0"/>
              <a:t>cetray 1.5.1</a:t>
            </a:r>
          </a:p>
          <a:p>
            <a:r>
              <a:rPr lang="en-DE" dirty="0"/>
              <a:t>5 components (p, He, N, Al, Fe)</a:t>
            </a:r>
          </a:p>
          <a:p>
            <a:r>
              <a:rPr lang="en-DE" dirty="0"/>
              <a:t>Polyplopia: True</a:t>
            </a:r>
          </a:p>
          <a:p>
            <a:r>
              <a:rPr lang="en-DE" dirty="0"/>
              <a:t>Trimshower: True</a:t>
            </a:r>
          </a:p>
          <a:p>
            <a:r>
              <a:rPr lang="en-GB" dirty="0"/>
              <a:t>E</a:t>
            </a:r>
            <a:r>
              <a:rPr lang="en-DE" dirty="0"/>
              <a:t>cuts1: 273 GeV (hadron min energy)</a:t>
            </a:r>
          </a:p>
          <a:p>
            <a:r>
              <a:rPr lang="en-DE" dirty="0"/>
              <a:t>Ecuts2: 273 GeV (muon min energy)</a:t>
            </a:r>
          </a:p>
          <a:p>
            <a:r>
              <a:rPr lang="en-DE" dirty="0"/>
              <a:t>Ecuts3: 10</a:t>
            </a:r>
            <a:r>
              <a:rPr lang="en-DE" baseline="30000" dirty="0"/>
              <a:t>20</a:t>
            </a:r>
            <a:r>
              <a:rPr lang="en-DE" dirty="0"/>
              <a:t> GeV (electron min energy)</a:t>
            </a:r>
          </a:p>
          <a:p>
            <a:r>
              <a:rPr lang="en-DE" dirty="0"/>
              <a:t>Ecuts4: 10</a:t>
            </a:r>
            <a:r>
              <a:rPr lang="en-DE" baseline="30000" dirty="0"/>
              <a:t>20</a:t>
            </a:r>
            <a:r>
              <a:rPr lang="en-DE" dirty="0"/>
              <a:t> GeV (photon min energy)</a:t>
            </a:r>
          </a:p>
          <a:p>
            <a:r>
              <a:rPr lang="en-DE" dirty="0"/>
              <a:t>4 datasets:</a:t>
            </a:r>
          </a:p>
          <a:p>
            <a:pPr lvl="1"/>
            <a:r>
              <a:rPr lang="en-DE" dirty="0"/>
              <a:t>30010: 600 GeV – 1 PeV</a:t>
            </a:r>
          </a:p>
          <a:p>
            <a:pPr lvl="1"/>
            <a:r>
              <a:rPr lang="en-DE" dirty="0"/>
              <a:t>30011: 1 PeV – 100 PeV</a:t>
            </a:r>
          </a:p>
          <a:p>
            <a:pPr lvl="1"/>
            <a:r>
              <a:rPr lang="en-DE" dirty="0"/>
              <a:t>30012: 100 PeV – 1 EeV</a:t>
            </a:r>
          </a:p>
          <a:p>
            <a:pPr lvl="1"/>
            <a:r>
              <a:rPr lang="en-DE" dirty="0"/>
              <a:t>30013: 1 EeV – 50 EeV</a:t>
            </a:r>
          </a:p>
          <a:p>
            <a:r>
              <a:rPr lang="en-GB" dirty="0"/>
              <a:t>/data/sim/</a:t>
            </a:r>
            <a:r>
              <a:rPr lang="en-GB" dirty="0" err="1"/>
              <a:t>IceCube</a:t>
            </a:r>
            <a:r>
              <a:rPr lang="en-GB" dirty="0"/>
              <a:t>/2023/generated/CORSIKA_EHISTORY/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B407-D253-6AFC-EFAD-667E92A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7D4C1634-9FD7-543D-A90F-2B2718C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E559F-4EB7-E9B5-10CB-4459187D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A629E-7B2D-065D-5DE5-4BCCB23851AE}"/>
              </a:ext>
            </a:extLst>
          </p:cNvPr>
          <p:cNvSpPr txBox="1"/>
          <p:nvPr/>
        </p:nvSpPr>
        <p:spPr>
          <a:xfrm>
            <a:off x="145510" y="6033486"/>
            <a:ext cx="2977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chemeClr val="accent6"/>
                </a:solidFill>
              </a:rPr>
              <a:t>Please go ahead and test the datasets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4F2526-7249-DBAA-009E-2E9B046F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86" y="1815088"/>
            <a:ext cx="5754514" cy="4017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7DCE5F-A658-8537-DA05-1BEC6789471A}"/>
              </a:ext>
            </a:extLst>
          </p:cNvPr>
          <p:cNvSpPr txBox="1"/>
          <p:nvPr/>
        </p:nvSpPr>
        <p:spPr>
          <a:xfrm>
            <a:off x="6388443" y="5643495"/>
            <a:ext cx="258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</a:t>
            </a:r>
            <a:r>
              <a:rPr lang="en-DE" dirty="0">
                <a:solidFill>
                  <a:srgbClr val="C00000"/>
                </a:solidFill>
              </a:rPr>
              <a:t>econstructed energy used here?! -&gt; create this plot with MC primary energy!</a:t>
            </a:r>
          </a:p>
        </p:txBody>
      </p:sp>
    </p:spTree>
    <p:extLst>
      <p:ext uri="{BB962C8B-B14F-4D97-AF65-F5344CB8AC3E}">
        <p14:creationId xmlns:p14="http://schemas.microsoft.com/office/powerpoint/2010/main" val="28015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6403-4692-931F-7AAE-22372F04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CORSIKA vs. MCEq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F846-6CB8-37FD-A916-217647A8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9F03-8C50-73EE-E99E-DDAE4A42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63095E9-43E8-2162-5392-3817ED53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4707651-9F7B-7717-9112-7B3242D8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2921" y="1690688"/>
            <a:ext cx="6233569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D8136-EFDB-5296-0DE1-B304A6ABB522}"/>
              </a:ext>
            </a:extLst>
          </p:cNvPr>
          <p:cNvSpPr txBox="1"/>
          <p:nvPr/>
        </p:nvSpPr>
        <p:spPr>
          <a:xfrm>
            <a:off x="10124303" y="1570850"/>
            <a:ext cx="24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IceCube CORSIKA step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B6579-11D7-1E92-F090-7E7B5494231E}"/>
              </a:ext>
            </a:extLst>
          </p:cNvPr>
          <p:cNvSpPr txBox="1"/>
          <p:nvPr/>
        </p:nvSpPr>
        <p:spPr>
          <a:xfrm>
            <a:off x="6215449" y="630195"/>
            <a:ext cx="328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Prompt definition: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32F6F-DB4C-3DC6-28FA-5D7F0F35EB34}"/>
              </a:ext>
            </a:extLst>
          </p:cNvPr>
          <p:cNvSpPr txBox="1"/>
          <p:nvPr/>
        </p:nvSpPr>
        <p:spPr>
          <a:xfrm>
            <a:off x="2940908" y="6444476"/>
            <a:ext cx="656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DE" sz="1200" dirty="0">
                <a:solidFill>
                  <a:schemeClr val="accent6"/>
                </a:solidFill>
              </a:rPr>
              <a:t>For detailed information, see the talk by Ludwig Neste at the upcoming collaboration meeting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4D00A-7F49-75C8-C0FB-C5B70D152AD5}"/>
              </a:ext>
            </a:extLst>
          </p:cNvPr>
          <p:cNvSpPr txBox="1"/>
          <p:nvPr/>
        </p:nvSpPr>
        <p:spPr>
          <a:xfrm>
            <a:off x="1173892" y="2817341"/>
            <a:ext cx="217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</a:t>
            </a:r>
            <a:r>
              <a:rPr lang="en-DE" dirty="0">
                <a:solidFill>
                  <a:srgbClr val="C00000"/>
                </a:solidFill>
              </a:rPr>
              <a:t>nsert plot: corsika standalone vs. mceq</a:t>
            </a:r>
          </a:p>
        </p:txBody>
      </p:sp>
    </p:spTree>
    <p:extLst>
      <p:ext uri="{BB962C8B-B14F-4D97-AF65-F5344CB8AC3E}">
        <p14:creationId xmlns:p14="http://schemas.microsoft.com/office/powerpoint/2010/main" val="25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5A72-865A-78E1-8F4D-73C86324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Expected muons for 10 years: leading vs. bundle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B7FB-392F-BA18-EBE6-AC6282AB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S</a:t>
            </a:r>
            <a:r>
              <a:rPr lang="en-DE" dirty="0">
                <a:solidFill>
                  <a:srgbClr val="C00000"/>
                </a:solidFill>
              </a:rPr>
              <a:t>how 2 plots: number of muons in 10 years as a function of the energy (M</a:t>
            </a:r>
            <a:r>
              <a:rPr lang="en-GB" dirty="0">
                <a:solidFill>
                  <a:srgbClr val="C00000"/>
                </a:solidFill>
              </a:rPr>
              <a:t>c</a:t>
            </a:r>
            <a:r>
              <a:rPr lang="en-DE" dirty="0">
                <a:solidFill>
                  <a:srgbClr val="C00000"/>
                </a:solidFill>
              </a:rPr>
              <a:t>leading muon energy at entry and mc bundle energy at entry)</a:t>
            </a:r>
          </a:p>
          <a:p>
            <a:r>
              <a:rPr lang="en-GB" dirty="0">
                <a:solidFill>
                  <a:srgbClr val="C00000"/>
                </a:solidFill>
              </a:rPr>
              <a:t>U</a:t>
            </a:r>
            <a:r>
              <a:rPr lang="en-DE" dirty="0">
                <a:solidFill>
                  <a:srgbClr val="C00000"/>
                </a:solidFill>
              </a:rPr>
              <a:t>se 4 weighting models</a:t>
            </a:r>
          </a:p>
          <a:p>
            <a:endParaRPr lang="en-DE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S</a:t>
            </a:r>
            <a:r>
              <a:rPr lang="en-DE" dirty="0">
                <a:solidFill>
                  <a:srgbClr val="C00000"/>
                </a:solidFill>
              </a:rPr>
              <a:t>how, that the leading energy is more senstive to detect prompt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6CB1-7354-2F7E-8899-9D8A3A9C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2F87-96DB-101F-04B7-860FDD77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2265813-27B2-0CED-AD77-4F5EEBEA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3B4-DDCA-4F67-32CA-6BE9BC5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energy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2BCF-BF40-9C92-D525-FB9E5AC8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33458" cy="4530725"/>
          </a:xfrm>
        </p:spPr>
        <p:txBody>
          <a:bodyPr/>
          <a:lstStyle/>
          <a:p>
            <a:r>
              <a:rPr lang="en-DE" dirty="0"/>
              <a:t>Prompt dominates for energies &gt; 1 PeV</a:t>
            </a:r>
          </a:p>
          <a:p>
            <a:r>
              <a:rPr lang="en-DE" dirty="0"/>
              <a:t>Leading energy sweet spot: 0.1 – 0.9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6BC-FF8B-F073-4FA1-75B3851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0D164-D5DD-3528-A353-BA51A85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43255F64-AD83-4746-121D-8B624784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7743196-2E03-035C-7BC5-7BA280A5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59" y="1646658"/>
            <a:ext cx="6941879" cy="4846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1BEF6-73A6-FA02-8552-0E7BCC3C6D32}"/>
              </a:ext>
            </a:extLst>
          </p:cNvPr>
          <p:cNvSpPr txBox="1"/>
          <p:nvPr/>
        </p:nvSpPr>
        <p:spPr>
          <a:xfrm>
            <a:off x="8260247" y="1866013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BF1CF6-0D62-1022-E287-A56F4C17F4CA}"/>
              </a:ext>
            </a:extLst>
          </p:cNvPr>
          <p:cNvSpPr/>
          <p:nvPr/>
        </p:nvSpPr>
        <p:spPr>
          <a:xfrm rot="20958534">
            <a:off x="5993176" y="2293014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D9EC5-A3F5-DAA9-68D1-670179AE0948}"/>
              </a:ext>
            </a:extLst>
          </p:cNvPr>
          <p:cNvSpPr/>
          <p:nvPr/>
        </p:nvSpPr>
        <p:spPr>
          <a:xfrm rot="20958534">
            <a:off x="5964811" y="3464662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377938-E74E-9515-39E5-FF0C32731469}"/>
              </a:ext>
            </a:extLst>
          </p:cNvPr>
          <p:cNvCxnSpPr/>
          <p:nvPr/>
        </p:nvCxnSpPr>
        <p:spPr>
          <a:xfrm>
            <a:off x="6697261" y="4162647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AF0D0-30CC-410F-CB3C-1C62D41740D9}"/>
              </a:ext>
            </a:extLst>
          </p:cNvPr>
          <p:cNvCxnSpPr>
            <a:cxnSpLocks/>
          </p:cNvCxnSpPr>
          <p:nvPr/>
        </p:nvCxnSpPr>
        <p:spPr>
          <a:xfrm>
            <a:off x="10996359" y="3370521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8C3-05A1-ACDC-A19F-CAE0FF3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contribution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E61D3-E4FF-ED12-62A7-EE71A8DB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6" y="1690688"/>
            <a:ext cx="6815667" cy="4718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38F-29F0-BA35-224E-9D85738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7</a:t>
            </a:fld>
            <a:endParaRPr lang="en-DE"/>
          </a:p>
        </p:txBody>
      </p:sp>
      <p:pic>
        <p:nvPicPr>
          <p:cNvPr id="8" name="Picture 7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A3A1A0F4-7497-5850-FC07-3956321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2" y="1690688"/>
            <a:ext cx="3342627" cy="2887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FBED2-F304-EA20-1346-C6B54152E4BA}"/>
              </a:ext>
            </a:extLst>
          </p:cNvPr>
          <p:cNvSpPr txBox="1"/>
          <p:nvPr/>
        </p:nvSpPr>
        <p:spPr>
          <a:xfrm>
            <a:off x="250085" y="4797980"/>
            <a:ext cx="42751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Muons with energies between 100 TeV and 10 PeV </a:t>
            </a:r>
            <a:br>
              <a:rPr lang="en-DE" sz="1400" dirty="0"/>
            </a:br>
            <a:r>
              <a:rPr lang="en-DE" sz="1400" dirty="0"/>
              <a:t>dominate the bundle by more than 90%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Conventional muons are more dominant than prompt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1400" dirty="0">
                <a:solidFill>
                  <a:schemeClr val="accent6"/>
                </a:solidFill>
              </a:rPr>
              <a:t>H</a:t>
            </a:r>
            <a:r>
              <a:rPr lang="en-DE" sz="1400" dirty="0">
                <a:solidFill>
                  <a:schemeClr val="accent6"/>
                </a:solidFill>
              </a:rPr>
              <a:t>igh leading energy fraction does not lead to more </a:t>
            </a:r>
            <a:br>
              <a:rPr lang="en-DE" sz="1400" dirty="0">
                <a:solidFill>
                  <a:schemeClr val="accent6"/>
                </a:solidFill>
              </a:rPr>
            </a:br>
            <a:r>
              <a:rPr lang="en-DE" sz="1400" dirty="0">
                <a:solidFill>
                  <a:schemeClr val="accent6"/>
                </a:solidFill>
              </a:rPr>
              <a:t>sensitivity to detect prompt</a:t>
            </a:r>
          </a:p>
        </p:txBody>
      </p:sp>
      <p:pic>
        <p:nvPicPr>
          <p:cNvPr id="3" name="Grafik 9">
            <a:extLst>
              <a:ext uri="{FF2B5EF4-FFF2-40B4-BE49-F238E27FC236}">
                <a16:creationId xmlns:a16="http://schemas.microsoft.com/office/drawing/2014/main" id="{AE705598-464C-BB4A-5A94-E7E9A47A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6586-E210-FC2F-7AAF-E34B8096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7CCC-DC19-0D2B-FC9C-271DC13C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rgbClr val="C00000"/>
                </a:solidFill>
              </a:rPr>
              <a:t>3 plots:</a:t>
            </a:r>
          </a:p>
          <a:p>
            <a:r>
              <a:rPr lang="en-DE" dirty="0">
                <a:solidFill>
                  <a:srgbClr val="C00000"/>
                </a:solidFill>
              </a:rPr>
              <a:t>1. total flux, muon filter and HQ filter, user MC primary energy</a:t>
            </a:r>
          </a:p>
          <a:p>
            <a:r>
              <a:rPr lang="en-DE" dirty="0">
                <a:solidFill>
                  <a:srgbClr val="C00000"/>
                </a:solidFill>
              </a:rPr>
              <a:t>2. prompt and conv flux, muon filter and HQ filter, use MC leading energy</a:t>
            </a:r>
          </a:p>
          <a:p>
            <a:r>
              <a:rPr lang="en-DE" dirty="0">
                <a:solidFill>
                  <a:srgbClr val="C00000"/>
                </a:solidFill>
              </a:rPr>
              <a:t>3. prompt and conv flux, muon filter and HQ filter, use MC bundle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D86F-D0C6-57A0-4C96-1665A49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FDCB5-A8A5-F840-C08F-D57ADD1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AFCE7C2B-0CD7-EFF2-6AEB-F44BA30E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551-AA5A-92AB-C654-1E0B302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D6E-91E5-7C54-BAC8-26095A45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E" sz="2000" dirty="0"/>
              <a:t>Two bachelor students worked on reconstructions using the dnn_reco framework:</a:t>
            </a:r>
          </a:p>
          <a:p>
            <a:pPr lvl="1"/>
            <a:r>
              <a:rPr lang="en-DE" sz="1600" dirty="0"/>
              <a:t>Leander Flottau</a:t>
            </a:r>
          </a:p>
          <a:p>
            <a:pPr lvl="1"/>
            <a:r>
              <a:rPr lang="en-DE" sz="1600" dirty="0"/>
              <a:t>Benjamin Brandt</a:t>
            </a:r>
          </a:p>
          <a:p>
            <a:pPr marL="0" indent="0">
              <a:buNone/>
            </a:pPr>
            <a:r>
              <a:rPr lang="en-DE" sz="2000" dirty="0"/>
              <a:t>Reconstructions:</a:t>
            </a:r>
          </a:p>
          <a:p>
            <a:r>
              <a:rPr lang="en-DE" sz="2000" dirty="0"/>
              <a:t>Leading energy</a:t>
            </a:r>
          </a:p>
          <a:p>
            <a:r>
              <a:rPr lang="en-DE" sz="2000" dirty="0"/>
              <a:t>Leading fraction</a:t>
            </a:r>
          </a:p>
          <a:p>
            <a:r>
              <a:rPr lang="en-DE" sz="2000" dirty="0"/>
              <a:t>Bundle energy</a:t>
            </a:r>
          </a:p>
          <a:p>
            <a:r>
              <a:rPr lang="en-DE" sz="2000" dirty="0"/>
              <a:t>Multiplicity</a:t>
            </a:r>
          </a:p>
          <a:p>
            <a:r>
              <a:rPr lang="en-GB" sz="2000" dirty="0"/>
              <a:t>A</a:t>
            </a:r>
            <a:r>
              <a:rPr lang="en-DE" sz="2000" dirty="0"/>
              <a:t>zimuth</a:t>
            </a:r>
          </a:p>
          <a:p>
            <a:r>
              <a:rPr lang="en-GB" sz="2000" dirty="0"/>
              <a:t>Z</a:t>
            </a:r>
            <a:r>
              <a:rPr lang="en-DE" sz="2000" dirty="0"/>
              <a:t>enith </a:t>
            </a:r>
          </a:p>
          <a:p>
            <a:endParaRPr lang="en-DE" sz="2000" dirty="0"/>
          </a:p>
          <a:p>
            <a:pPr marL="0" indent="0">
              <a:buNone/>
            </a:pPr>
            <a:r>
              <a:rPr lang="en-DE" sz="2000" dirty="0"/>
              <a:t>General:</a:t>
            </a:r>
          </a:p>
          <a:p>
            <a:r>
              <a:rPr lang="en-GB" sz="2000" dirty="0"/>
              <a:t>T</a:t>
            </a:r>
            <a:r>
              <a:rPr lang="en-DE" sz="2000" dirty="0"/>
              <a:t>rained on uncleaned and 6µs cleaned muon pulses</a:t>
            </a:r>
          </a:p>
          <a:p>
            <a:r>
              <a:rPr lang="en-DE" sz="2000" dirty="0"/>
              <a:t>Processed 1 day of experimental data from 2011 to 2020 (July 4th)</a:t>
            </a:r>
          </a:p>
          <a:p>
            <a:endParaRPr lang="en-DE" sz="2000" dirty="0"/>
          </a:p>
          <a:p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03D8-584B-AF38-60AA-364B2DD1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E76D-6281-285A-E944-FD2ED79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4521686-84CC-0F33-E806-9A96EA07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AA2B3-B330-5B5E-F9FE-66C5DD0A4250}"/>
              </a:ext>
            </a:extLst>
          </p:cNvPr>
          <p:cNvSpPr txBox="1"/>
          <p:nvPr/>
        </p:nvSpPr>
        <p:spPr>
          <a:xfrm rot="1309674">
            <a:off x="3768810" y="3091565"/>
            <a:ext cx="29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  <a:r>
              <a:rPr lang="en-DE" dirty="0">
                <a:solidFill>
                  <a:schemeClr val="accent6"/>
                </a:solidFill>
              </a:rPr>
              <a:t>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8381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888</Words>
  <Application>Microsoft Macintosh PowerPoint</Application>
  <PresentationFormat>Widescreen</PresentationFormat>
  <Paragraphs>173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Akkurat-Bold</vt:lpstr>
      <vt:lpstr>Arial</vt:lpstr>
      <vt:lpstr>Calibri</vt:lpstr>
      <vt:lpstr>Calibri Light</vt:lpstr>
      <vt:lpstr>Cambria Math</vt:lpstr>
      <vt:lpstr>Wingdings</vt:lpstr>
      <vt:lpstr>Office</vt:lpstr>
      <vt:lpstr>Updates on prompt atmospheric muon analysis  Ludwig Neste and Pascal Gutjahr</vt:lpstr>
      <vt:lpstr>Motivation</vt:lpstr>
      <vt:lpstr>New CORSIKA extended history simulations</vt:lpstr>
      <vt:lpstr>CORSIKA vs. MCEq</vt:lpstr>
      <vt:lpstr>Expected muons for 10 years: leading vs. bundle energy</vt:lpstr>
      <vt:lpstr>Leading muon energy fraction</vt:lpstr>
      <vt:lpstr>Leading muon contribution</vt:lpstr>
      <vt:lpstr>Filters</vt:lpstr>
      <vt:lpstr>Data-MC agreements</vt:lpstr>
      <vt:lpstr>Data-MC: HitStatistics</vt:lpstr>
      <vt:lpstr>Data-MC: cos(zenith)</vt:lpstr>
      <vt:lpstr>Data-MC: energy spectrum</vt:lpstr>
      <vt:lpstr>PowerPoint Presentation</vt:lpstr>
      <vt:lpstr>Pseudo data sampling</vt:lpstr>
      <vt:lpstr>Test bias</vt:lpstr>
      <vt:lpstr>Test background statistics</vt:lpstr>
      <vt:lpstr>Discovery potential and sensitivity</vt:lpstr>
      <vt:lpstr>Conclusion and outlook</vt:lpstr>
      <vt:lpstr>PowerPoint Presentation</vt:lpstr>
      <vt:lpstr>Add backup slides:</vt:lpstr>
      <vt:lpstr>Definition of the muon flux</vt:lpstr>
      <vt:lpstr>Muon flux</vt:lpstr>
      <vt:lpstr>Muon production – different weightings</vt:lpstr>
      <vt:lpstr>Solution to zenith problem?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37</cp:revision>
  <dcterms:created xsi:type="dcterms:W3CDTF">2023-09-19T10:10:31Z</dcterms:created>
  <dcterms:modified xsi:type="dcterms:W3CDTF">2023-09-19T16:13:01Z</dcterms:modified>
</cp:coreProperties>
</file>