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</p:sldIdLst>
  <p:sldSz cx="42803763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215"/>
    <p:restoredTop sz="94630"/>
  </p:normalViewPr>
  <p:slideViewPr>
    <p:cSldViewPr snapToGrid="0">
      <p:cViewPr>
        <p:scale>
          <a:sx n="124" d="100"/>
          <a:sy n="124" d="100"/>
        </p:scale>
        <p:origin x="-1704" y="-178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10282" y="4954765"/>
            <a:ext cx="36383199" cy="10540259"/>
          </a:xfrm>
        </p:spPr>
        <p:txBody>
          <a:bodyPr anchor="b"/>
          <a:lstStyle>
            <a:lvl1pPr algn="ctr">
              <a:defRPr sz="2648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50471" y="15901497"/>
            <a:ext cx="32102822" cy="7309499"/>
          </a:xfrm>
        </p:spPr>
        <p:txBody>
          <a:bodyPr/>
          <a:lstStyle>
            <a:lvl1pPr marL="0" indent="0" algn="ctr">
              <a:buNone/>
              <a:defRPr sz="10595"/>
            </a:lvl1pPr>
            <a:lvl2pPr marL="2018355" indent="0" algn="ctr">
              <a:buNone/>
              <a:defRPr sz="8829"/>
            </a:lvl2pPr>
            <a:lvl3pPr marL="4036710" indent="0" algn="ctr">
              <a:buNone/>
              <a:defRPr sz="7946"/>
            </a:lvl3pPr>
            <a:lvl4pPr marL="6055065" indent="0" algn="ctr">
              <a:buNone/>
              <a:defRPr sz="7063"/>
            </a:lvl4pPr>
            <a:lvl5pPr marL="8073420" indent="0" algn="ctr">
              <a:buNone/>
              <a:defRPr sz="7063"/>
            </a:lvl5pPr>
            <a:lvl6pPr marL="10091776" indent="0" algn="ctr">
              <a:buNone/>
              <a:defRPr sz="7063"/>
            </a:lvl6pPr>
            <a:lvl7pPr marL="12110131" indent="0" algn="ctr">
              <a:buNone/>
              <a:defRPr sz="7063"/>
            </a:lvl7pPr>
            <a:lvl8pPr marL="14128486" indent="0" algn="ctr">
              <a:buNone/>
              <a:defRPr sz="7063"/>
            </a:lvl8pPr>
            <a:lvl9pPr marL="16146841" indent="0" algn="ctr">
              <a:buNone/>
              <a:defRPr sz="7063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ED7F9-0E07-D34F-BDF3-C2A32A530C7B}" type="datetimeFigureOut">
              <a:rPr lang="en-DE" smtClean="0"/>
              <a:t>17.04.24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8078D-AA85-4F47-B5BE-699CB8295A1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76163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ED7F9-0E07-D34F-BDF3-C2A32A530C7B}" type="datetimeFigureOut">
              <a:rPr lang="en-DE" smtClean="0"/>
              <a:t>17.04.24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8078D-AA85-4F47-B5BE-699CB8295A1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624250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631445" y="1611875"/>
            <a:ext cx="9229561" cy="25656844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42761" y="1611875"/>
            <a:ext cx="27153637" cy="2565684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ED7F9-0E07-D34F-BDF3-C2A32A530C7B}" type="datetimeFigureOut">
              <a:rPr lang="en-DE" smtClean="0"/>
              <a:t>17.04.24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8078D-AA85-4F47-B5BE-699CB8295A1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8910518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ED7F9-0E07-D34F-BDF3-C2A32A530C7B}" type="datetimeFigureOut">
              <a:rPr lang="en-DE" smtClean="0"/>
              <a:t>17.04.24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8078D-AA85-4F47-B5BE-699CB8295A1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219857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0467" y="7547788"/>
            <a:ext cx="36918246" cy="12593645"/>
          </a:xfrm>
        </p:spPr>
        <p:txBody>
          <a:bodyPr anchor="b"/>
          <a:lstStyle>
            <a:lvl1pPr>
              <a:defRPr sz="26488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20467" y="20260574"/>
            <a:ext cx="36918246" cy="6622701"/>
          </a:xfrm>
        </p:spPr>
        <p:txBody>
          <a:bodyPr/>
          <a:lstStyle>
            <a:lvl1pPr marL="0" indent="0">
              <a:buNone/>
              <a:defRPr sz="10595">
                <a:solidFill>
                  <a:schemeClr val="tx1">
                    <a:tint val="82000"/>
                  </a:schemeClr>
                </a:solidFill>
              </a:defRPr>
            </a:lvl1pPr>
            <a:lvl2pPr marL="2018355" indent="0">
              <a:buNone/>
              <a:defRPr sz="8829">
                <a:solidFill>
                  <a:schemeClr val="tx1">
                    <a:tint val="82000"/>
                  </a:schemeClr>
                </a:solidFill>
              </a:defRPr>
            </a:lvl2pPr>
            <a:lvl3pPr marL="4036710" indent="0">
              <a:buNone/>
              <a:defRPr sz="7946">
                <a:solidFill>
                  <a:schemeClr val="tx1">
                    <a:tint val="82000"/>
                  </a:schemeClr>
                </a:solidFill>
              </a:defRPr>
            </a:lvl3pPr>
            <a:lvl4pPr marL="6055065" indent="0">
              <a:buNone/>
              <a:defRPr sz="7063">
                <a:solidFill>
                  <a:schemeClr val="tx1">
                    <a:tint val="82000"/>
                  </a:schemeClr>
                </a:solidFill>
              </a:defRPr>
            </a:lvl4pPr>
            <a:lvl5pPr marL="8073420" indent="0">
              <a:buNone/>
              <a:defRPr sz="7063">
                <a:solidFill>
                  <a:schemeClr val="tx1">
                    <a:tint val="82000"/>
                  </a:schemeClr>
                </a:solidFill>
              </a:defRPr>
            </a:lvl5pPr>
            <a:lvl6pPr marL="10091776" indent="0">
              <a:buNone/>
              <a:defRPr sz="7063">
                <a:solidFill>
                  <a:schemeClr val="tx1">
                    <a:tint val="82000"/>
                  </a:schemeClr>
                </a:solidFill>
              </a:defRPr>
            </a:lvl6pPr>
            <a:lvl7pPr marL="12110131" indent="0">
              <a:buNone/>
              <a:defRPr sz="7063">
                <a:solidFill>
                  <a:schemeClr val="tx1">
                    <a:tint val="82000"/>
                  </a:schemeClr>
                </a:solidFill>
              </a:defRPr>
            </a:lvl7pPr>
            <a:lvl8pPr marL="14128486" indent="0">
              <a:buNone/>
              <a:defRPr sz="7063">
                <a:solidFill>
                  <a:schemeClr val="tx1">
                    <a:tint val="82000"/>
                  </a:schemeClr>
                </a:solidFill>
              </a:defRPr>
            </a:lvl8pPr>
            <a:lvl9pPr marL="16146841" indent="0">
              <a:buNone/>
              <a:defRPr sz="7063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ED7F9-0E07-D34F-BDF3-C2A32A530C7B}" type="datetimeFigureOut">
              <a:rPr lang="en-DE" smtClean="0"/>
              <a:t>17.04.24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8078D-AA85-4F47-B5BE-699CB8295A1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7026045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42759" y="8059374"/>
            <a:ext cx="18191599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669405" y="8059374"/>
            <a:ext cx="18191599" cy="1920934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ED7F9-0E07-D34F-BDF3-C2A32A530C7B}" type="datetimeFigureOut">
              <a:rPr lang="en-DE" smtClean="0"/>
              <a:t>17.04.24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8078D-AA85-4F47-B5BE-699CB8295A1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5113012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1611882"/>
            <a:ext cx="36918246" cy="585180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8339" y="7421634"/>
            <a:ext cx="18107995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48339" y="11058863"/>
            <a:ext cx="18107995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669408" y="7421634"/>
            <a:ext cx="18197174" cy="3637228"/>
          </a:xfrm>
        </p:spPr>
        <p:txBody>
          <a:bodyPr anchor="b"/>
          <a:lstStyle>
            <a:lvl1pPr marL="0" indent="0">
              <a:buNone/>
              <a:defRPr sz="10595" b="1"/>
            </a:lvl1pPr>
            <a:lvl2pPr marL="2018355" indent="0">
              <a:buNone/>
              <a:defRPr sz="8829" b="1"/>
            </a:lvl2pPr>
            <a:lvl3pPr marL="4036710" indent="0">
              <a:buNone/>
              <a:defRPr sz="7946" b="1"/>
            </a:lvl3pPr>
            <a:lvl4pPr marL="6055065" indent="0">
              <a:buNone/>
              <a:defRPr sz="7063" b="1"/>
            </a:lvl4pPr>
            <a:lvl5pPr marL="8073420" indent="0">
              <a:buNone/>
              <a:defRPr sz="7063" b="1"/>
            </a:lvl5pPr>
            <a:lvl6pPr marL="10091776" indent="0">
              <a:buNone/>
              <a:defRPr sz="7063" b="1"/>
            </a:lvl6pPr>
            <a:lvl7pPr marL="12110131" indent="0">
              <a:buNone/>
              <a:defRPr sz="7063" b="1"/>
            </a:lvl7pPr>
            <a:lvl8pPr marL="14128486" indent="0">
              <a:buNone/>
              <a:defRPr sz="7063" b="1"/>
            </a:lvl8pPr>
            <a:lvl9pPr marL="16146841" indent="0">
              <a:buNone/>
              <a:defRPr sz="7063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669408" y="11058863"/>
            <a:ext cx="18197174" cy="1626592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ED7F9-0E07-D34F-BDF3-C2A32A530C7B}" type="datetimeFigureOut">
              <a:rPr lang="en-DE" smtClean="0"/>
              <a:t>17.04.24</a:t>
            </a:fld>
            <a:endParaRPr lang="en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8078D-AA85-4F47-B5BE-699CB8295A1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387640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ED7F9-0E07-D34F-BDF3-C2A32A530C7B}" type="datetimeFigureOut">
              <a:rPr lang="en-DE" smtClean="0"/>
              <a:t>17.04.24</a:t>
            </a:fld>
            <a:endParaRPr lang="en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8078D-AA85-4F47-B5BE-699CB8295A1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6555741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ED7F9-0E07-D34F-BDF3-C2A32A530C7B}" type="datetimeFigureOut">
              <a:rPr lang="en-DE" smtClean="0"/>
              <a:t>17.04.24</a:t>
            </a:fld>
            <a:endParaRPr lang="en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8078D-AA85-4F47-B5BE-699CB8295A1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4231613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197174" y="4359077"/>
            <a:ext cx="21669405" cy="21515024"/>
          </a:xfrm>
        </p:spPr>
        <p:txBody>
          <a:bodyPr/>
          <a:lstStyle>
            <a:lvl1pPr>
              <a:defRPr sz="14127"/>
            </a:lvl1pPr>
            <a:lvl2pPr>
              <a:defRPr sz="12361"/>
            </a:lvl2pPr>
            <a:lvl3pPr>
              <a:defRPr sz="10595"/>
            </a:lvl3pPr>
            <a:lvl4pPr>
              <a:defRPr sz="8829"/>
            </a:lvl4pPr>
            <a:lvl5pPr>
              <a:defRPr sz="8829"/>
            </a:lvl5pPr>
            <a:lvl6pPr>
              <a:defRPr sz="8829"/>
            </a:lvl6pPr>
            <a:lvl7pPr>
              <a:defRPr sz="8829"/>
            </a:lvl7pPr>
            <a:lvl8pPr>
              <a:defRPr sz="8829"/>
            </a:lvl8pPr>
            <a:lvl9pPr>
              <a:defRPr sz="8829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ED7F9-0E07-D34F-BDF3-C2A32A530C7B}" type="datetimeFigureOut">
              <a:rPr lang="en-DE" smtClean="0"/>
              <a:t>17.04.24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8078D-AA85-4F47-B5BE-699CB8295A1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5124358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8334" y="2018348"/>
            <a:ext cx="13805328" cy="7064216"/>
          </a:xfrm>
        </p:spPr>
        <p:txBody>
          <a:bodyPr anchor="b"/>
          <a:lstStyle>
            <a:lvl1pPr>
              <a:defRPr sz="14127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197174" y="4359077"/>
            <a:ext cx="21669405" cy="21515024"/>
          </a:xfrm>
        </p:spPr>
        <p:txBody>
          <a:bodyPr anchor="t"/>
          <a:lstStyle>
            <a:lvl1pPr marL="0" indent="0">
              <a:buNone/>
              <a:defRPr sz="14127"/>
            </a:lvl1pPr>
            <a:lvl2pPr marL="2018355" indent="0">
              <a:buNone/>
              <a:defRPr sz="12361"/>
            </a:lvl2pPr>
            <a:lvl3pPr marL="4036710" indent="0">
              <a:buNone/>
              <a:defRPr sz="10595"/>
            </a:lvl3pPr>
            <a:lvl4pPr marL="6055065" indent="0">
              <a:buNone/>
              <a:defRPr sz="8829"/>
            </a:lvl4pPr>
            <a:lvl5pPr marL="8073420" indent="0">
              <a:buNone/>
              <a:defRPr sz="8829"/>
            </a:lvl5pPr>
            <a:lvl6pPr marL="10091776" indent="0">
              <a:buNone/>
              <a:defRPr sz="8829"/>
            </a:lvl6pPr>
            <a:lvl7pPr marL="12110131" indent="0">
              <a:buNone/>
              <a:defRPr sz="8829"/>
            </a:lvl7pPr>
            <a:lvl8pPr marL="14128486" indent="0">
              <a:buNone/>
              <a:defRPr sz="8829"/>
            </a:lvl8pPr>
            <a:lvl9pPr marL="16146841" indent="0">
              <a:buNone/>
              <a:defRPr sz="8829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48334" y="9082564"/>
            <a:ext cx="13805328" cy="16826573"/>
          </a:xfrm>
        </p:spPr>
        <p:txBody>
          <a:bodyPr/>
          <a:lstStyle>
            <a:lvl1pPr marL="0" indent="0">
              <a:buNone/>
              <a:defRPr sz="7063"/>
            </a:lvl1pPr>
            <a:lvl2pPr marL="2018355" indent="0">
              <a:buNone/>
              <a:defRPr sz="6180"/>
            </a:lvl2pPr>
            <a:lvl3pPr marL="4036710" indent="0">
              <a:buNone/>
              <a:defRPr sz="5298"/>
            </a:lvl3pPr>
            <a:lvl4pPr marL="6055065" indent="0">
              <a:buNone/>
              <a:defRPr sz="4415"/>
            </a:lvl4pPr>
            <a:lvl5pPr marL="8073420" indent="0">
              <a:buNone/>
              <a:defRPr sz="4415"/>
            </a:lvl5pPr>
            <a:lvl6pPr marL="10091776" indent="0">
              <a:buNone/>
              <a:defRPr sz="4415"/>
            </a:lvl6pPr>
            <a:lvl7pPr marL="12110131" indent="0">
              <a:buNone/>
              <a:defRPr sz="4415"/>
            </a:lvl7pPr>
            <a:lvl8pPr marL="14128486" indent="0">
              <a:buNone/>
              <a:defRPr sz="4415"/>
            </a:lvl8pPr>
            <a:lvl9pPr marL="16146841" indent="0">
              <a:buNone/>
              <a:defRPr sz="441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ED7F9-0E07-D34F-BDF3-C2A32A530C7B}" type="datetimeFigureOut">
              <a:rPr lang="en-DE" smtClean="0"/>
              <a:t>17.04.24</a:t>
            </a:fld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D8078D-AA85-4F47-B5BE-699CB8295A1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960468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42759" y="1611882"/>
            <a:ext cx="36918246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2759" y="8059374"/>
            <a:ext cx="36918246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42759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29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70ED7F9-0E07-D34F-BDF3-C2A32A530C7B}" type="datetimeFigureOut">
              <a:rPr lang="en-DE" smtClean="0"/>
              <a:t>17.04.24</a:t>
            </a:fld>
            <a:endParaRPr lang="en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178747" y="28060644"/>
            <a:ext cx="14446270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29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230157" y="28060644"/>
            <a:ext cx="9630847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9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D8078D-AA85-4F47-B5BE-699CB8295A1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1121833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4036710" rtl="0" eaLnBrk="1" latinLnBrk="0" hangingPunct="1">
        <a:lnSpc>
          <a:spcPct val="90000"/>
        </a:lnSpc>
        <a:spcBef>
          <a:spcPct val="0"/>
        </a:spcBef>
        <a:buNone/>
        <a:defRPr sz="1942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09178" indent="-1009178" algn="l" defTabSz="4036710" rtl="0" eaLnBrk="1" latinLnBrk="0" hangingPunct="1">
        <a:lnSpc>
          <a:spcPct val="90000"/>
        </a:lnSpc>
        <a:spcBef>
          <a:spcPts val="4415"/>
        </a:spcBef>
        <a:buFont typeface="Arial" panose="020B0604020202020204" pitchFamily="34" charset="0"/>
        <a:buChar char="•"/>
        <a:defRPr sz="12361" kern="1200">
          <a:solidFill>
            <a:schemeClr val="tx1"/>
          </a:solidFill>
          <a:latin typeface="+mn-lt"/>
          <a:ea typeface="+mn-ea"/>
          <a:cs typeface="+mn-cs"/>
        </a:defRPr>
      </a:lvl1pPr>
      <a:lvl2pPr marL="302753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10595" kern="1200">
          <a:solidFill>
            <a:schemeClr val="tx1"/>
          </a:solidFill>
          <a:latin typeface="+mn-lt"/>
          <a:ea typeface="+mn-ea"/>
          <a:cs typeface="+mn-cs"/>
        </a:defRPr>
      </a:lvl2pPr>
      <a:lvl3pPr marL="504588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8829" kern="1200">
          <a:solidFill>
            <a:schemeClr val="tx1"/>
          </a:solidFill>
          <a:latin typeface="+mn-lt"/>
          <a:ea typeface="+mn-ea"/>
          <a:cs typeface="+mn-cs"/>
        </a:defRPr>
      </a:lvl3pPr>
      <a:lvl4pPr marL="706424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908259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110095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3119308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5137663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7156019" indent="-1009178" algn="l" defTabSz="4036710" rtl="0" eaLnBrk="1" latinLnBrk="0" hangingPunct="1">
        <a:lnSpc>
          <a:spcPct val="90000"/>
        </a:lnSpc>
        <a:spcBef>
          <a:spcPts val="2207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1pPr>
      <a:lvl2pPr marL="201835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403671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3pPr>
      <a:lvl4pPr marL="6055065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4pPr>
      <a:lvl5pPr marL="8073420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5pPr>
      <a:lvl6pPr marL="1009177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6pPr>
      <a:lvl7pPr marL="1211013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7pPr>
      <a:lvl8pPr marL="14128486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8pPr>
      <a:lvl9pPr marL="16146841" algn="l" defTabSz="4036710" rtl="0" eaLnBrk="1" latinLnBrk="0" hangingPunct="1">
        <a:defRPr sz="794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hyperlink" Target="https://github.com/icecube/icetray/blob/4c3d905c78e5d5caeac55eb0f858179fd45907f4/corsika-reader/private/corsika-reader/I3CORSIKAReader.cxx#L36" TargetMode="External"/><Relationship Id="rId18" Type="http://schemas.openxmlformats.org/officeDocument/2006/relationships/hyperlink" Target="https://github.com/icecube/icetray/blob/4c3d905c78e5d5caeac55eb0f858179fd45907f4/polyplopia/private/polyplopia/PoissonMerger.cxx#L14" TargetMode="External"/><Relationship Id="rId26" Type="http://schemas.openxmlformats.org/officeDocument/2006/relationships/hyperlink" Target="https://github.com/icecube/icetray/blob/4c3d905c78e5d5caeac55eb0f858179fd45907f4/clsim/python/traysegments/common.py#L390" TargetMode="External"/><Relationship Id="rId21" Type="http://schemas.openxmlformats.org/officeDocument/2006/relationships/hyperlink" Target="https://github.com/icecube/icetray/blob/4c3d905c78e5d5caeac55eb0f858179fd45907f4/simprod-scripts/python/segments/PropagateMuons.py#L27" TargetMode="External"/><Relationship Id="rId34" Type="http://schemas.openxmlformats.org/officeDocument/2006/relationships/hyperlink" Target="https://github.com/icecube/icetray/blob/4c3d905c78e5d5caeac55eb0f858179fd45907f4/sim-services/private/sim-services/I3PhotonPropagationClientModule.cxx#L55" TargetMode="External"/><Relationship Id="rId7" Type="http://schemas.openxmlformats.org/officeDocument/2006/relationships/hyperlink" Target="https://github.com/icecube/icetray/blob/59564a6ae30391db62efc38db102e85663cb27f4/simprod-scripts/python/modules/corsika.py#L428" TargetMode="External"/><Relationship Id="rId12" Type="http://schemas.openxmlformats.org/officeDocument/2006/relationships/hyperlink" Target="https://github.com/icecube/icetray/blob/59564a6ae30391db62efc38db102e85663cb27f4/corsika-reader/python/ReadCorsika.py#L5" TargetMode="External"/><Relationship Id="rId17" Type="http://schemas.openxmlformats.org/officeDocument/2006/relationships/hyperlink" Target="https://github.com/icecube/icetray/blob/4c3d905c78e5d5caeac55eb0f858179fd45907f4/simprod-scripts/resources/scripts/SnowSuite/2-Polyplopia.py#L135" TargetMode="External"/><Relationship Id="rId25" Type="http://schemas.openxmlformats.org/officeDocument/2006/relationships/hyperlink" Target="https://github.com/icecube/icetray/blob/4c3d905c78e5d5caeac55eb0f858179fd45907f4/simprod-scripts/resources/scripts/SnowSuite/3-Snowstorm.py#L468" TargetMode="External"/><Relationship Id="rId33" Type="http://schemas.openxmlformats.org/officeDocument/2006/relationships/hyperlink" Target="https://github.com/icecube/icetray/blob/4c3d905c78e5d5caeac55eb0f858179fd45907f4/clsim/python/traysegments/I3CLSimMakePhotons.py#L515" TargetMode="External"/><Relationship Id="rId2" Type="http://schemas.openxmlformats.org/officeDocument/2006/relationships/hyperlink" Target="https://github.com/icecube/icetray/blob/59564a6ae30391db62efc38db102e85663cb27f4/simprod-scripts/python/modules/corsika.py#L498" TargetMode="External"/><Relationship Id="rId16" Type="http://schemas.openxmlformats.org/officeDocument/2006/relationships/hyperlink" Target="https://github.com/icecube/icetray/blob/59564a6ae30391db62efc38db102e85663cb27f4/simprod-scripts/resources/scripts/SnowSuite/2-Polyplopia.py" TargetMode="External"/><Relationship Id="rId20" Type="http://schemas.openxmlformats.org/officeDocument/2006/relationships/hyperlink" Target="https://github.com/icecube/icetray/blob/4c3d905c78e5d5caeac55eb0f858179fd45907f4/simprod-scripts/resources/scripts/SnowSuite/2-Propagate.py#L102" TargetMode="External"/><Relationship Id="rId29" Type="http://schemas.openxmlformats.org/officeDocument/2006/relationships/hyperlink" Target="https://github.com/icecube/icetray/blob/4c3d905c78e5d5caeac55eb0f858179fd45907f4/simprod-scripts/resources/scripts/SnowSuite/3-Snowstorm.py#L490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icecube/icetray/blob/59564a6ae30391db62efc38db102e85663cb27f4/simprod-scripts/python/modules/dcorsika.py#L400" TargetMode="External"/><Relationship Id="rId11" Type="http://schemas.openxmlformats.org/officeDocument/2006/relationships/hyperlink" Target="https://github.com/icecube/icetray/blob/59564a6ae30391db62efc38db102e85663cb27f4/simprod-scripts/python/segments/GenerateAirShowers.py#L41" TargetMode="External"/><Relationship Id="rId24" Type="http://schemas.openxmlformats.org/officeDocument/2006/relationships/hyperlink" Target="https://github.com/icecube/icetray/blob/4c3d905c78e5d5caeac55eb0f858179fd45907f4/snowstorm/python/perturber.py#L6" TargetMode="External"/><Relationship Id="rId32" Type="http://schemas.openxmlformats.org/officeDocument/2006/relationships/hyperlink" Target="https://github.com/icecube/icetray/blob/4c3d905c78e5d5caeac55eb0f858179fd45907f4/clsim/python/FlasherInfoVectToFlasherPulseSeriesConverter.py#L34" TargetMode="External"/><Relationship Id="rId37" Type="http://schemas.openxmlformats.org/officeDocument/2006/relationships/hyperlink" Target="https://github.com/icecube/icetray/blob/59564a6ae30391db62efc38db102e85663cb27f4/filterscripts/resources/scripts/offlineL2/process.py" TargetMode="External"/><Relationship Id="rId5" Type="http://schemas.openxmlformats.org/officeDocument/2006/relationships/hyperlink" Target="https://github.com/icecube/icetray/blob/59564a6ae30391db62efc38db102e85663cb27f4/simprod-scripts/python/modules/dcorsika.py#L201" TargetMode="External"/><Relationship Id="rId15" Type="http://schemas.openxmlformats.org/officeDocument/2006/relationships/hyperlink" Target="https://github.com/icecube/icetray/blob/59564a6ae30391db62efc38db102e85663cb27f4/simprod-scripts/python/modules/dcorsika.py#L690" TargetMode="External"/><Relationship Id="rId23" Type="http://schemas.openxmlformats.org/officeDocument/2006/relationships/hyperlink" Target="https://github.com/icecube/icetray/blob/4c3d905c78e5d5caeac55eb0f858179fd45907f4/simprod-scripts/resources/scripts/SnowSuite/3-Snowstorm.py#L358" TargetMode="External"/><Relationship Id="rId28" Type="http://schemas.openxmlformats.org/officeDocument/2006/relationships/hyperlink" Target="https://github.com/icecube/icetray/blob/main/sim-services/private/sim-services/I3PhotonPropagationServer.cxx#L96" TargetMode="External"/><Relationship Id="rId36" Type="http://schemas.openxmlformats.org/officeDocument/2006/relationships/hyperlink" Target="https://github.com/icecube/icetray/blob/59564a6ae30391db62efc38db102e85663cb27f4/filterscripts/resources/scripts/SimulationFiltering.py" TargetMode="External"/><Relationship Id="rId10" Type="http://schemas.openxmlformats.org/officeDocument/2006/relationships/hyperlink" Target="https://github.com/icecube/icetray/blob/59564a6ae30391db62efc38db102e85663cb27f4/simprod-scripts/python/modules/corsika.py#L114" TargetMode="External"/><Relationship Id="rId19" Type="http://schemas.openxmlformats.org/officeDocument/2006/relationships/hyperlink" Target="https://github.com/icecube/icetray/blob/59564a6ae30391db62efc38db102e85663cb27f4/simprod-scripts/resources/scripts/SnowSuite/2-Propagate.py" TargetMode="External"/><Relationship Id="rId31" Type="http://schemas.openxmlformats.org/officeDocument/2006/relationships/hyperlink" Target="https://github.com/icecube/icetray/blob/4c3d905c78e5d5caeac55eb0f858179fd45907f4/clsim/python/traysegments/I3CLSimMakePhotons.py#L468" TargetMode="External"/><Relationship Id="rId4" Type="http://schemas.openxmlformats.org/officeDocument/2006/relationships/hyperlink" Target="https://github.com/icecube/icetray/blob/59564a6ae30391db62efc38db102e85663cb27f4/simprod-scripts/python/modules/corsika.py#L192" TargetMode="External"/><Relationship Id="rId9" Type="http://schemas.openxmlformats.org/officeDocument/2006/relationships/hyperlink" Target="https://github.com/icecube/icetray/blob/59564a6ae30391db62efc38db102e85663cb27f4/simprod-scripts/python/modules/corsika.py#L456" TargetMode="External"/><Relationship Id="rId14" Type="http://schemas.openxmlformats.org/officeDocument/2006/relationships/hyperlink" Target="https://github.com/icecube/icetray/blob/59564a6ae30391db62efc38db102e85663cb27f4/simprod-scripts/python/modules/corsika.py#L471" TargetMode="External"/><Relationship Id="rId22" Type="http://schemas.openxmlformats.org/officeDocument/2006/relationships/hyperlink" Target="https://github.com/icecube/icetray/blob/59564a6ae30391db62efc38db102e85663cb27f4/simprod-scripts/resources/scripts/SnowSuite/3-Snowstorm.py" TargetMode="External"/><Relationship Id="rId27" Type="http://schemas.openxmlformats.org/officeDocument/2006/relationships/hyperlink" Target="https://github.com/icecube/icetray/blob/4c3d905c78e5d5caeac55eb0f858179fd45907f4/simprod-scripts/resources/scripts/SnowSuite/3-Snowstorm.py#L476" TargetMode="External"/><Relationship Id="rId30" Type="http://schemas.openxmlformats.org/officeDocument/2006/relationships/hyperlink" Target="https://github.com/icecube/icetray/blob/4c3d905c78e5d5caeac55eb0f858179fd45907f4/clsim/python/traysegments/I3CLSimMakePhotons.py#L366" TargetMode="External"/><Relationship Id="rId35" Type="http://schemas.openxmlformats.org/officeDocument/2006/relationships/hyperlink" Target="https://github.com/icecube/icetray/blob/59564a6ae30391db62efc38db102e85663cb27f4/simprod-scripts/python/modules/detectors.py#L17" TargetMode="External"/><Relationship Id="rId8" Type="http://schemas.openxmlformats.org/officeDocument/2006/relationships/hyperlink" Target="https://github.com/icecube/icetray/blob/59564a6ae30391db62efc38db102e85663cb27f4/simprod-scripts/python/modules/corsika.py#L431" TargetMode="External"/><Relationship Id="rId3" Type="http://schemas.openxmlformats.org/officeDocument/2006/relationships/hyperlink" Target="https://github.com/icecube/icetray/blob/59564a6ae30391db62efc38db102e85663cb27f4/simprod-scripts/python/modules/corsika.py#L303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3F9CD2-2478-3327-648C-DB345D53BADB}"/>
              </a:ext>
            </a:extLst>
          </p:cNvPr>
          <p:cNvSpPr txBox="1"/>
          <p:nvPr/>
        </p:nvSpPr>
        <p:spPr>
          <a:xfrm flipH="1">
            <a:off x="13727453" y="426720"/>
            <a:ext cx="153488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600" dirty="0" err="1"/>
              <a:t>IceCube</a:t>
            </a:r>
            <a:r>
              <a:rPr lang="de-DE" sz="9600" dirty="0"/>
              <a:t> Simulation Chain High Level</a:t>
            </a:r>
            <a:endParaRPr lang="en-DE" sz="9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8345C2-3FCC-78D9-D277-5C4B51E60157}"/>
              </a:ext>
            </a:extLst>
          </p:cNvPr>
          <p:cNvSpPr txBox="1"/>
          <p:nvPr/>
        </p:nvSpPr>
        <p:spPr>
          <a:xfrm>
            <a:off x="3511296" y="5888736"/>
            <a:ext cx="110486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4000" dirty="0"/>
              <a:t>1. CORSIKA+BkgCORSIKA+Polyplopia+MuonProp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887EB8-3455-D0AB-F89C-82A48F05B972}"/>
              </a:ext>
            </a:extLst>
          </p:cNvPr>
          <p:cNvSpPr txBox="1"/>
          <p:nvPr/>
        </p:nvSpPr>
        <p:spPr>
          <a:xfrm>
            <a:off x="3725333" y="6993467"/>
            <a:ext cx="1065855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500" dirty="0"/>
              <a:t>CORSIKA</a:t>
            </a:r>
          </a:p>
          <a:p>
            <a:r>
              <a:rPr lang="en-GB" sz="2500" dirty="0"/>
              <a:t>"running_class":"icecube.simprod.modules.Corsika5ComponentGenerator"</a:t>
            </a:r>
            <a:endParaRPr lang="en-DE" sz="25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DB6D01-8BB9-C7A9-B62C-A9E602AA6F0F}"/>
              </a:ext>
            </a:extLst>
          </p:cNvPr>
          <p:cNvSpPr txBox="1"/>
          <p:nvPr/>
        </p:nvSpPr>
        <p:spPr>
          <a:xfrm>
            <a:off x="3663696" y="9229753"/>
            <a:ext cx="8834342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500" dirty="0"/>
              <a:t>CorsikaBackground</a:t>
            </a:r>
          </a:p>
          <a:p>
            <a:r>
              <a:rPr lang="en-GB" sz="2500" dirty="0"/>
              <a:t>"running_class":"</a:t>
            </a:r>
            <a:r>
              <a:rPr lang="en-GB" sz="2500" dirty="0" err="1"/>
              <a:t>icecube.simprod.modules.CorsikaGenerator</a:t>
            </a:r>
            <a:r>
              <a:rPr lang="en-GB" sz="2500" dirty="0"/>
              <a:t>"</a:t>
            </a:r>
            <a:endParaRPr lang="en-DE" sz="2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90C8D-4C5C-7EDB-B518-1B5ADE304F1D}"/>
              </a:ext>
            </a:extLst>
          </p:cNvPr>
          <p:cNvSpPr txBox="1"/>
          <p:nvPr/>
        </p:nvSpPr>
        <p:spPr>
          <a:xfrm>
            <a:off x="3663696" y="10988985"/>
            <a:ext cx="13536013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500" dirty="0"/>
              <a:t>Polyplopia</a:t>
            </a:r>
          </a:p>
          <a:p>
            <a:r>
              <a:rPr lang="en-GB" sz="2500" dirty="0"/>
              <a:t>"</a:t>
            </a:r>
            <a:r>
              <a:rPr lang="en-GB" sz="2500" dirty="0" err="1"/>
              <a:t>src</a:t>
            </a:r>
            <a:r>
              <a:rPr lang="en-GB" sz="2500" dirty="0"/>
              <a:t>":"$steering(</a:t>
            </a:r>
            <a:r>
              <a:rPr lang="en-GB" sz="2500" dirty="0" err="1"/>
              <a:t>metaproject_src</a:t>
            </a:r>
            <a:r>
              <a:rPr lang="en-GB" sz="2500" dirty="0"/>
              <a:t>)/</a:t>
            </a:r>
            <a:r>
              <a:rPr lang="en-GB" sz="2500" dirty="0" err="1"/>
              <a:t>simprod</a:t>
            </a:r>
            <a:r>
              <a:rPr lang="en-GB" sz="2500" dirty="0"/>
              <a:t>-scripts/resources/scripts/</a:t>
            </a:r>
            <a:r>
              <a:rPr lang="en-GB" sz="2500" dirty="0" err="1"/>
              <a:t>SnowSuite</a:t>
            </a:r>
            <a:r>
              <a:rPr lang="en-GB" sz="2500" dirty="0"/>
              <a:t>/2-Polyplopia.py"</a:t>
            </a:r>
            <a:endParaRPr lang="en-DE" sz="2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19779B-0437-0D0C-30FC-23B5072C3214}"/>
              </a:ext>
            </a:extLst>
          </p:cNvPr>
          <p:cNvSpPr txBox="1"/>
          <p:nvPr/>
        </p:nvSpPr>
        <p:spPr>
          <a:xfrm>
            <a:off x="3742585" y="12700338"/>
            <a:ext cx="1348567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500" dirty="0"/>
              <a:t>PropagateMuons</a:t>
            </a:r>
          </a:p>
          <a:p>
            <a:r>
              <a:rPr lang="en-GB" sz="2500" dirty="0"/>
              <a:t>"</a:t>
            </a:r>
            <a:r>
              <a:rPr lang="en-GB" sz="2500" dirty="0" err="1"/>
              <a:t>src</a:t>
            </a:r>
            <a:r>
              <a:rPr lang="en-GB" sz="2500" dirty="0"/>
              <a:t>":"$steering(</a:t>
            </a:r>
            <a:r>
              <a:rPr lang="en-GB" sz="2500" dirty="0" err="1"/>
              <a:t>metaproject_src</a:t>
            </a:r>
            <a:r>
              <a:rPr lang="en-GB" sz="2500" dirty="0"/>
              <a:t>)/</a:t>
            </a:r>
            <a:r>
              <a:rPr lang="en-GB" sz="2500" dirty="0" err="1"/>
              <a:t>simprod</a:t>
            </a:r>
            <a:r>
              <a:rPr lang="en-GB" sz="2500" dirty="0"/>
              <a:t>-scripts/resources/scripts/</a:t>
            </a:r>
            <a:r>
              <a:rPr lang="en-GB" sz="2500" dirty="0" err="1"/>
              <a:t>SnowSuite</a:t>
            </a:r>
            <a:r>
              <a:rPr lang="en-GB" sz="2500" dirty="0"/>
              <a:t>/2-Propagate.py"</a:t>
            </a:r>
            <a:endParaRPr lang="en-DE" sz="25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7BC567-7CBD-2E60-8CD1-A46C0AB76FA0}"/>
              </a:ext>
            </a:extLst>
          </p:cNvPr>
          <p:cNvSpPr txBox="1"/>
          <p:nvPr/>
        </p:nvSpPr>
        <p:spPr>
          <a:xfrm>
            <a:off x="3663696" y="14969637"/>
            <a:ext cx="33280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4000" dirty="0"/>
              <a:t>2. PhotonProp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E39989-FDD8-2480-C7BE-5F98DAFBA786}"/>
              </a:ext>
            </a:extLst>
          </p:cNvPr>
          <p:cNvSpPr txBox="1"/>
          <p:nvPr/>
        </p:nvSpPr>
        <p:spPr>
          <a:xfrm>
            <a:off x="3731429" y="16272933"/>
            <a:ext cx="1366867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500" dirty="0"/>
              <a:t>Snowstorm</a:t>
            </a:r>
          </a:p>
          <a:p>
            <a:r>
              <a:rPr lang="en-GB" sz="2500" dirty="0"/>
              <a:t>"</a:t>
            </a:r>
            <a:r>
              <a:rPr lang="en-GB" sz="2500" dirty="0" err="1"/>
              <a:t>src</a:t>
            </a:r>
            <a:r>
              <a:rPr lang="en-GB" sz="2500" dirty="0"/>
              <a:t>":"$steering(</a:t>
            </a:r>
            <a:r>
              <a:rPr lang="en-GB" sz="2500" dirty="0" err="1"/>
              <a:t>metaproject_src</a:t>
            </a:r>
            <a:r>
              <a:rPr lang="en-GB" sz="2500" dirty="0"/>
              <a:t>)/</a:t>
            </a:r>
            <a:r>
              <a:rPr lang="en-GB" sz="2500" dirty="0" err="1"/>
              <a:t>simprod</a:t>
            </a:r>
            <a:r>
              <a:rPr lang="en-GB" sz="2500" dirty="0"/>
              <a:t>-scripts/resources/scripts/</a:t>
            </a:r>
            <a:r>
              <a:rPr lang="en-GB" sz="2500" dirty="0" err="1"/>
              <a:t>SnowSuite</a:t>
            </a:r>
            <a:r>
              <a:rPr lang="en-GB" sz="2500" dirty="0"/>
              <a:t>/3-Snowstorm.py"</a:t>
            </a:r>
            <a:endParaRPr lang="en-DE" sz="25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7141C3-F831-CFA8-D24B-06ECB16C158F}"/>
              </a:ext>
            </a:extLst>
          </p:cNvPr>
          <p:cNvSpPr txBox="1"/>
          <p:nvPr/>
        </p:nvSpPr>
        <p:spPr>
          <a:xfrm>
            <a:off x="3511296" y="18524035"/>
            <a:ext cx="42625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4000" dirty="0"/>
              <a:t>3. Detector+L1+L2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6FCA4C-29FB-3AAB-7229-4C74A3D61C24}"/>
              </a:ext>
            </a:extLst>
          </p:cNvPr>
          <p:cNvSpPr txBox="1"/>
          <p:nvPr/>
        </p:nvSpPr>
        <p:spPr>
          <a:xfrm>
            <a:off x="3580437" y="20524402"/>
            <a:ext cx="7563096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500" dirty="0"/>
              <a:t>Detector</a:t>
            </a:r>
          </a:p>
          <a:p>
            <a:r>
              <a:rPr lang="en-GB" sz="2500" dirty="0"/>
              <a:t>"running_class":"</a:t>
            </a:r>
            <a:r>
              <a:rPr lang="en-GB" sz="2500" dirty="0" err="1"/>
              <a:t>icecube.simprod.modules.IceCube</a:t>
            </a:r>
            <a:r>
              <a:rPr lang="en-GB" sz="2500" dirty="0"/>
              <a:t>"</a:t>
            </a:r>
            <a:endParaRPr lang="en-DE" sz="25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6DE4AF-62D2-1B1E-6B97-B48E44D52C87}"/>
              </a:ext>
            </a:extLst>
          </p:cNvPr>
          <p:cNvSpPr txBox="1"/>
          <p:nvPr/>
        </p:nvSpPr>
        <p:spPr>
          <a:xfrm>
            <a:off x="3437556" y="23154925"/>
            <a:ext cx="12228797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500" dirty="0"/>
              <a:t>Level1</a:t>
            </a:r>
          </a:p>
          <a:p>
            <a:r>
              <a:rPr lang="en-GB" sz="2500" dirty="0"/>
              <a:t>"</a:t>
            </a:r>
            <a:r>
              <a:rPr lang="en-GB" sz="2500" dirty="0" err="1"/>
              <a:t>src</a:t>
            </a:r>
            <a:r>
              <a:rPr lang="en-GB" sz="2500" dirty="0"/>
              <a:t>":"$steering(</a:t>
            </a:r>
            <a:r>
              <a:rPr lang="en-GB" sz="2500" dirty="0" err="1"/>
              <a:t>metaproject_src</a:t>
            </a:r>
            <a:r>
              <a:rPr lang="en-GB" sz="2500" dirty="0"/>
              <a:t>)/</a:t>
            </a:r>
            <a:r>
              <a:rPr lang="en-GB" sz="2500" dirty="0" err="1"/>
              <a:t>filterscripts</a:t>
            </a:r>
            <a:r>
              <a:rPr lang="en-GB" sz="2500" dirty="0"/>
              <a:t>/resources/scripts/</a:t>
            </a:r>
            <a:r>
              <a:rPr lang="en-GB" sz="2500" dirty="0" err="1"/>
              <a:t>SimulationFiltering.py</a:t>
            </a:r>
            <a:r>
              <a:rPr lang="en-GB" sz="2500" dirty="0"/>
              <a:t>"</a:t>
            </a:r>
            <a:endParaRPr lang="en-DE" sz="25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62B569-DC80-AD3A-D42B-D362549C9058}"/>
              </a:ext>
            </a:extLst>
          </p:cNvPr>
          <p:cNvSpPr txBox="1"/>
          <p:nvPr/>
        </p:nvSpPr>
        <p:spPr>
          <a:xfrm>
            <a:off x="3398912" y="26289917"/>
            <a:ext cx="12025728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500" dirty="0"/>
              <a:t>Level2</a:t>
            </a:r>
          </a:p>
          <a:p>
            <a:r>
              <a:rPr lang="en-GB" sz="2500" dirty="0"/>
              <a:t>"</a:t>
            </a:r>
            <a:r>
              <a:rPr lang="en-GB" sz="2500" dirty="0" err="1"/>
              <a:t>src</a:t>
            </a:r>
            <a:r>
              <a:rPr lang="en-GB" sz="2500" dirty="0"/>
              <a:t>":"$steering(</a:t>
            </a:r>
            <a:r>
              <a:rPr lang="en-GB" sz="2500" dirty="0" err="1"/>
              <a:t>metaproject_src</a:t>
            </a:r>
            <a:r>
              <a:rPr lang="en-GB" sz="2500" dirty="0"/>
              <a:t>)/</a:t>
            </a:r>
            <a:r>
              <a:rPr lang="en-GB" sz="2500" dirty="0" err="1"/>
              <a:t>filterscripts</a:t>
            </a:r>
            <a:r>
              <a:rPr lang="en-GB" sz="2500" dirty="0"/>
              <a:t>/resources/scripts/offlineL2/</a:t>
            </a:r>
            <a:r>
              <a:rPr lang="en-GB" sz="2500" dirty="0" err="1"/>
              <a:t>process.py</a:t>
            </a:r>
            <a:r>
              <a:rPr lang="en-GB" sz="2500" dirty="0"/>
              <a:t>"</a:t>
            </a:r>
            <a:endParaRPr lang="en-DE" sz="2500" dirty="0"/>
          </a:p>
        </p:txBody>
      </p:sp>
    </p:spTree>
    <p:extLst>
      <p:ext uri="{BB962C8B-B14F-4D97-AF65-F5344CB8AC3E}">
        <p14:creationId xmlns:p14="http://schemas.microsoft.com/office/powerpoint/2010/main" val="890557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0A3F9CD2-2478-3327-648C-DB345D53BADB}"/>
              </a:ext>
            </a:extLst>
          </p:cNvPr>
          <p:cNvSpPr txBox="1"/>
          <p:nvPr/>
        </p:nvSpPr>
        <p:spPr>
          <a:xfrm flipH="1">
            <a:off x="13727453" y="426720"/>
            <a:ext cx="153488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9600" dirty="0" err="1"/>
              <a:t>IceCube</a:t>
            </a:r>
            <a:r>
              <a:rPr lang="de-DE" sz="9600" dirty="0"/>
              <a:t> Simulation Chain High Level</a:t>
            </a:r>
            <a:endParaRPr lang="en-DE" sz="9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28345C2-3FCC-78D9-D277-5C4B51E60157}"/>
              </a:ext>
            </a:extLst>
          </p:cNvPr>
          <p:cNvSpPr txBox="1"/>
          <p:nvPr/>
        </p:nvSpPr>
        <p:spPr>
          <a:xfrm>
            <a:off x="3981559" y="3563252"/>
            <a:ext cx="1104866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4000" dirty="0"/>
              <a:t>1. CORSIKA+BkgCORSIKA+Polyplopia+MuonProp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887EB8-3455-D0AB-F89C-82A48F05B972}"/>
              </a:ext>
            </a:extLst>
          </p:cNvPr>
          <p:cNvSpPr txBox="1"/>
          <p:nvPr/>
        </p:nvSpPr>
        <p:spPr>
          <a:xfrm>
            <a:off x="3742585" y="4511994"/>
            <a:ext cx="14585724" cy="30623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500" dirty="0"/>
              <a:t>CORSIKA</a:t>
            </a:r>
          </a:p>
          <a:p>
            <a:r>
              <a:rPr lang="en-GB" sz="1200" dirty="0"/>
              <a:t>"running_class":"icecube.simprod.modules.Corsika5ComponentGenerator” </a:t>
            </a:r>
            <a:r>
              <a:rPr lang="en-GB" sz="1200" dirty="0">
                <a:hlinkClick r:id="rId2"/>
              </a:rPr>
              <a:t>https://github.com/icecube/icetray/blob/59564a6ae30391db62efc38db102e85663cb27f4/simprod-scripts/python/modules/corsika.py#L498</a:t>
            </a:r>
            <a:endParaRPr lang="en-GB" sz="1200" dirty="0"/>
          </a:p>
          <a:p>
            <a:r>
              <a:rPr lang="en-DE" sz="1200" dirty="0"/>
              <a:t>CorsikaGenerator </a:t>
            </a:r>
            <a:r>
              <a:rPr lang="en-GB" sz="1200" dirty="0">
                <a:hlinkClick r:id="rId3"/>
              </a:rPr>
              <a:t>https://github.com/icecube/icetray/blob/59564a6ae30391db62efc38db102e85663cb27f4/simprod-scripts/python/modules/corsika.py#L303</a:t>
            </a:r>
            <a:endParaRPr lang="en-GB" sz="1200" dirty="0"/>
          </a:p>
          <a:p>
            <a:r>
              <a:rPr lang="en-GB" sz="1200" dirty="0" err="1"/>
              <a:t>configure_corsika</a:t>
            </a:r>
            <a:r>
              <a:rPr lang="en-GB" sz="1200" dirty="0"/>
              <a:t> </a:t>
            </a:r>
            <a:r>
              <a:rPr lang="en-GB" sz="1200" dirty="0">
                <a:hlinkClick r:id="rId4"/>
              </a:rPr>
              <a:t>https://github.com/icecube/icetray/blob/59564a6ae30391db62efc38db102e85663cb27f4/simprod-scripts/python/modules/corsika.py#L192</a:t>
            </a:r>
            <a:endParaRPr lang="en-GB" sz="1200" dirty="0"/>
          </a:p>
          <a:p>
            <a:r>
              <a:rPr lang="en-GB" sz="1200" dirty="0" err="1"/>
              <a:t>corsikaName</a:t>
            </a:r>
            <a:r>
              <a:rPr lang="en-GB" sz="1200" dirty="0"/>
              <a:t> = </a:t>
            </a:r>
            <a:r>
              <a:rPr lang="en-GB" sz="1200" dirty="0" err="1"/>
              <a:t>corsika</a:t>
            </a:r>
            <a:r>
              <a:rPr lang="en-GB" sz="1200" dirty="0"/>
              <a:t> -&gt; runs </a:t>
            </a:r>
            <a:r>
              <a:rPr lang="en-GB" sz="1200" dirty="0" err="1"/>
              <a:t>dcorsika.Corsika</a:t>
            </a:r>
            <a:r>
              <a:rPr lang="en-GB" sz="1200" dirty="0"/>
              <a:t>() / write steering file </a:t>
            </a:r>
            <a:r>
              <a:rPr lang="en-GB" sz="1200" dirty="0">
                <a:hlinkClick r:id="rId5"/>
              </a:rPr>
              <a:t>https://github.com/icecube/icetray/blob/59564a6ae30391db62efc38db102e85663cb27f4/simprod-scripts/python/modules/dcorsika.py#L201</a:t>
            </a:r>
            <a:endParaRPr lang="en-GB" sz="1200" dirty="0"/>
          </a:p>
          <a:p>
            <a:r>
              <a:rPr lang="en-GB" sz="1200" dirty="0" err="1"/>
              <a:t>exectue</a:t>
            </a:r>
            <a:r>
              <a:rPr lang="en-GB" sz="1200" dirty="0"/>
              <a:t> command CORSIKA </a:t>
            </a:r>
            <a:r>
              <a:rPr lang="en-GB" sz="1200" dirty="0">
                <a:hlinkClick r:id="rId6"/>
              </a:rPr>
              <a:t>https://github.com/icecube/icetray/blob/59564a6ae30391db62efc38db102e85663cb27f4/simprod-scripts/python/modules/dcorsika.py#L400</a:t>
            </a:r>
            <a:endParaRPr lang="en-GB" sz="1200" dirty="0"/>
          </a:p>
          <a:p>
            <a:r>
              <a:rPr lang="en-GB" sz="1200" dirty="0"/>
              <a:t>execution called here </a:t>
            </a:r>
            <a:r>
              <a:rPr lang="en-GB" sz="1200" dirty="0">
                <a:hlinkClick r:id="rId7"/>
              </a:rPr>
              <a:t>https://github.com/icecube/icetray/blob/59564a6ae30391db62efc38db102e85663cb27f4/simprod-scripts/python/modules/corsika.py#L428</a:t>
            </a:r>
            <a:endParaRPr lang="en-GB" sz="1200" dirty="0"/>
          </a:p>
          <a:p>
            <a:r>
              <a:rPr lang="en-GB" sz="1200" dirty="0" err="1"/>
              <a:t>run_tray</a:t>
            </a:r>
            <a:r>
              <a:rPr lang="en-GB" sz="1200" dirty="0"/>
              <a:t>(</a:t>
            </a:r>
            <a:r>
              <a:rPr lang="en-GB" sz="1200" dirty="0" err="1"/>
              <a:t>cors</a:t>
            </a:r>
            <a:r>
              <a:rPr lang="en-GB" sz="1200" dirty="0"/>
              <a:t>) </a:t>
            </a:r>
            <a:r>
              <a:rPr lang="en-GB" sz="1200" dirty="0">
                <a:hlinkClick r:id="rId8"/>
              </a:rPr>
              <a:t>https://github.com/icecube/icetray/blob/59564a6ae30391db62efc38db102e85663cb27f4/simprod-scripts/python/modules/corsika.py#L431</a:t>
            </a:r>
            <a:endParaRPr lang="en-GB" sz="1200" dirty="0"/>
          </a:p>
          <a:p>
            <a:r>
              <a:rPr lang="en-GB" sz="1200" dirty="0" err="1"/>
              <a:t>CorsikaReaderTraySegment</a:t>
            </a:r>
            <a:r>
              <a:rPr lang="en-GB" sz="1200" dirty="0"/>
              <a:t> </a:t>
            </a:r>
            <a:r>
              <a:rPr lang="en-GB" sz="1200" dirty="0">
                <a:hlinkClick r:id="rId9"/>
              </a:rPr>
              <a:t>https://github.com/icecube/icetray/blob/59564a6ae30391db62efc38db102e85663cb27f4/simprod-scripts/python/modules/corsika.py#L456</a:t>
            </a:r>
            <a:endParaRPr lang="en-GB" sz="1200" dirty="0"/>
          </a:p>
          <a:p>
            <a:r>
              <a:rPr lang="en-GB" sz="1200" dirty="0"/>
              <a:t>	</a:t>
            </a:r>
            <a:r>
              <a:rPr lang="en-GB" sz="1200" dirty="0" err="1"/>
              <a:t>segments.GenerateAirShowers</a:t>
            </a:r>
            <a:r>
              <a:rPr lang="en-GB" sz="1200" dirty="0"/>
              <a:t> </a:t>
            </a:r>
            <a:r>
              <a:rPr lang="en-GB" sz="1200" dirty="0">
                <a:hlinkClick r:id="rId10"/>
              </a:rPr>
              <a:t>https://github.com/icecube/icetray/blob/59564a6ae30391db62efc38db102e85663cb27f4/simprod-scripts/python/modules/corsika.py#L114</a:t>
            </a:r>
            <a:endParaRPr lang="en-GB" sz="1200" dirty="0"/>
          </a:p>
          <a:p>
            <a:r>
              <a:rPr lang="en-GB" sz="1200" dirty="0"/>
              <a:t>	</a:t>
            </a:r>
            <a:r>
              <a:rPr lang="en-GB" sz="1200" dirty="0" err="1"/>
              <a:t>corsika_reader.ReadCorsika</a:t>
            </a:r>
            <a:r>
              <a:rPr lang="en-GB" sz="1200" dirty="0"/>
              <a:t> </a:t>
            </a:r>
            <a:r>
              <a:rPr lang="en-GB" sz="1200" dirty="0">
                <a:hlinkClick r:id="rId11"/>
              </a:rPr>
              <a:t>https://github.com/icecube/icetray/blob/59564a6ae30391db62efc38db102e85663cb27f4/simprod-scripts/python/segments/GenerateAirShowers.py#L41</a:t>
            </a:r>
            <a:endParaRPr lang="en-GB" sz="1200" dirty="0"/>
          </a:p>
          <a:p>
            <a:r>
              <a:rPr lang="en-GB" sz="1200" dirty="0"/>
              <a:t>	</a:t>
            </a:r>
            <a:r>
              <a:rPr lang="en-GB" sz="1200" dirty="0" err="1"/>
              <a:t>ReadCorsika</a:t>
            </a:r>
            <a:r>
              <a:rPr lang="en-GB" sz="1200" dirty="0"/>
              <a:t> </a:t>
            </a:r>
            <a:r>
              <a:rPr lang="en-GB" sz="1200" dirty="0">
                <a:hlinkClick r:id="rId12"/>
              </a:rPr>
              <a:t>https://github.com/icecube/icetray/blob/59564a6ae30391db62efc38db102e85663cb27f4/corsika-reader/python/ReadCorsika.py#L5</a:t>
            </a:r>
            <a:endParaRPr lang="en-GB" sz="1200" dirty="0"/>
          </a:p>
          <a:p>
            <a:r>
              <a:rPr lang="en-GB" sz="1200" dirty="0"/>
              <a:t>	I3CORSIKAReader </a:t>
            </a:r>
            <a:r>
              <a:rPr lang="en-GB" sz="1200" dirty="0">
                <a:hlinkClick r:id="rId13"/>
              </a:rPr>
              <a:t>https://github.com/icecube/icetray/blob/4c3d905c78e5d5caeac55eb0f858179fd45907f4/corsika-reader/private/corsika-reader/I3CORSIKAReader.cxx#L36</a:t>
            </a:r>
            <a:endParaRPr lang="en-GB" sz="1200" dirty="0"/>
          </a:p>
          <a:p>
            <a:r>
              <a:rPr lang="en-GB" sz="1200" dirty="0" err="1"/>
              <a:t>ProductionHistogramModule</a:t>
            </a:r>
            <a:r>
              <a:rPr lang="en-GB" sz="1200" dirty="0"/>
              <a:t> </a:t>
            </a:r>
            <a:r>
              <a:rPr lang="en-GB" sz="1200" dirty="0">
                <a:hlinkClick r:id="rId14"/>
              </a:rPr>
              <a:t>https://github.com/icecube/icetray/blob/59564a6ae30391db62efc38db102e85663cb27f4/simprod-scripts/python/modules/corsika.py#L471</a:t>
            </a:r>
            <a:endParaRPr lang="en-GB" sz="1200" dirty="0"/>
          </a:p>
          <a:p>
            <a:endParaRPr lang="en-GB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DB6D01-8BB9-C7A9-B62C-A9E602AA6F0F}"/>
              </a:ext>
            </a:extLst>
          </p:cNvPr>
          <p:cNvSpPr txBox="1"/>
          <p:nvPr/>
        </p:nvSpPr>
        <p:spPr>
          <a:xfrm>
            <a:off x="3663696" y="10842248"/>
            <a:ext cx="14303211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500" dirty="0"/>
              <a:t>CorsikaBackground</a:t>
            </a:r>
          </a:p>
          <a:p>
            <a:r>
              <a:rPr lang="en-GB" sz="1200" dirty="0"/>
              <a:t>"running_class":"</a:t>
            </a:r>
            <a:r>
              <a:rPr lang="en-GB" sz="1200" dirty="0" err="1"/>
              <a:t>icecube.simprod.modules.CorsikaGenerator</a:t>
            </a:r>
            <a:r>
              <a:rPr lang="en-GB" sz="1200" dirty="0"/>
              <a:t>”</a:t>
            </a:r>
          </a:p>
          <a:p>
            <a:r>
              <a:rPr lang="en-GB" sz="1200" dirty="0">
                <a:hlinkClick r:id="rId3"/>
              </a:rPr>
              <a:t>https://github.com/icecube/icetray/blob/59564a6ae30391db62efc38db102e85663cb27f4/simprod-scripts/python/modules/corsika.py#L303</a:t>
            </a:r>
            <a:endParaRPr lang="en-GB" sz="1200" dirty="0"/>
          </a:p>
          <a:p>
            <a:r>
              <a:rPr lang="en-GB" sz="1200" dirty="0" err="1"/>
              <a:t>configure_corsika</a:t>
            </a:r>
            <a:r>
              <a:rPr lang="en-GB" sz="1200" dirty="0"/>
              <a:t> </a:t>
            </a:r>
            <a:r>
              <a:rPr lang="en-GB" sz="1200" dirty="0">
                <a:hlinkClick r:id="rId4"/>
              </a:rPr>
              <a:t>https://github.com/icecube/icetray/blob/59564a6ae30391db62efc38db102e85663cb27f4/simprod-scripts/python/modules/corsika.py#L192</a:t>
            </a:r>
            <a:endParaRPr lang="en-GB" sz="1200" dirty="0"/>
          </a:p>
          <a:p>
            <a:r>
              <a:rPr lang="en-GB" sz="1200" dirty="0" err="1"/>
              <a:t>corsikaName</a:t>
            </a:r>
            <a:r>
              <a:rPr lang="en-GB" sz="1200" dirty="0"/>
              <a:t> = </a:t>
            </a:r>
            <a:r>
              <a:rPr lang="en-GB" sz="1200" dirty="0" err="1"/>
              <a:t>dcorsika</a:t>
            </a:r>
            <a:r>
              <a:rPr lang="en-GB" sz="1200" dirty="0"/>
              <a:t> -&gt; runs </a:t>
            </a:r>
            <a:r>
              <a:rPr lang="en-GB" sz="1200" dirty="0" err="1"/>
              <a:t>dcorsika.dCorsika</a:t>
            </a:r>
            <a:r>
              <a:rPr lang="en-GB" sz="1200" dirty="0"/>
              <a:t>() / write steering file </a:t>
            </a:r>
            <a:r>
              <a:rPr lang="en-GB" sz="1200" dirty="0">
                <a:hlinkClick r:id="rId15"/>
              </a:rPr>
              <a:t>https://github.com/icecube/icetray/blob/59564a6ae30391db62efc38db102e85663cb27f4/simprod-scripts/python/modules/dcorsika.py#L690</a:t>
            </a:r>
            <a:endParaRPr lang="en-GB" sz="1200" dirty="0"/>
          </a:p>
          <a:p>
            <a:r>
              <a:rPr lang="en-GB" sz="1200" dirty="0">
                <a:sym typeface="Wingdings" pitchFamily="2" charset="2"/>
              </a:rPr>
              <a:t> </a:t>
            </a:r>
            <a:r>
              <a:rPr lang="en-GB" sz="1200" dirty="0"/>
              <a:t> Rest is similar to signal </a:t>
            </a:r>
            <a:r>
              <a:rPr lang="en-GB" sz="1200" dirty="0" err="1"/>
              <a:t>corsika</a:t>
            </a:r>
            <a:endParaRPr lang="en-GB" sz="1200" dirty="0"/>
          </a:p>
          <a:p>
            <a:endParaRPr lang="en-DE" sz="25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C90C8D-4C5C-7EDB-B518-1B5ADE304F1D}"/>
              </a:ext>
            </a:extLst>
          </p:cNvPr>
          <p:cNvSpPr txBox="1"/>
          <p:nvPr/>
        </p:nvSpPr>
        <p:spPr>
          <a:xfrm>
            <a:off x="3663696" y="13601559"/>
            <a:ext cx="16739647" cy="16004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500" dirty="0"/>
              <a:t>Polyplopia</a:t>
            </a:r>
          </a:p>
          <a:p>
            <a:r>
              <a:rPr lang="en-GB" sz="1200" dirty="0"/>
              <a:t>"</a:t>
            </a:r>
            <a:r>
              <a:rPr lang="en-GB" sz="1200" dirty="0" err="1"/>
              <a:t>src</a:t>
            </a:r>
            <a:r>
              <a:rPr lang="en-GB" sz="1200" dirty="0"/>
              <a:t>":"$steering(</a:t>
            </a:r>
            <a:r>
              <a:rPr lang="en-GB" sz="1200" dirty="0" err="1"/>
              <a:t>metaproject_src</a:t>
            </a:r>
            <a:r>
              <a:rPr lang="en-GB" sz="1200" dirty="0"/>
              <a:t>)/</a:t>
            </a:r>
            <a:r>
              <a:rPr lang="en-GB" sz="1200" dirty="0" err="1"/>
              <a:t>simprod</a:t>
            </a:r>
            <a:r>
              <a:rPr lang="en-GB" sz="1200" dirty="0"/>
              <a:t>-scripts/resources/scripts/</a:t>
            </a:r>
            <a:r>
              <a:rPr lang="en-GB" sz="1200" dirty="0" err="1"/>
              <a:t>SnowSuite</a:t>
            </a:r>
            <a:r>
              <a:rPr lang="en-GB" sz="1200" dirty="0"/>
              <a:t>/2-Polyplopia.py” </a:t>
            </a:r>
            <a:r>
              <a:rPr lang="en-GB" sz="1200" dirty="0">
                <a:hlinkClick r:id="rId16"/>
              </a:rPr>
              <a:t>https://github.com/icecube/icetray/blob/59564a6ae30391db62efc38db102e85663cb27f4/simprod-scripts/resources/scripts/SnowSuite/2-Polyplopia.py</a:t>
            </a:r>
            <a:endParaRPr lang="en-GB" sz="1200" dirty="0"/>
          </a:p>
          <a:p>
            <a:r>
              <a:rPr lang="en-GB" sz="1200" dirty="0" err="1"/>
              <a:t>PoissonMerger</a:t>
            </a:r>
            <a:r>
              <a:rPr lang="en-GB" sz="1200" dirty="0"/>
              <a:t> </a:t>
            </a:r>
            <a:r>
              <a:rPr lang="en-GB" sz="1200" dirty="0">
                <a:hlinkClick r:id="rId17"/>
              </a:rPr>
              <a:t>https://github.com/icecube/icetray/blob/4c3d905c78e5d5caeac55eb0f858179fd45907f4/simprod-scripts/resources/scripts/SnowSuite/2-Polyplopia.py#L135</a:t>
            </a:r>
            <a:endParaRPr lang="en-GB" sz="1200" dirty="0"/>
          </a:p>
          <a:p>
            <a:r>
              <a:rPr lang="en-GB" sz="1200" dirty="0"/>
              <a:t>defined here </a:t>
            </a:r>
            <a:r>
              <a:rPr lang="en-GB" sz="1200" dirty="0">
                <a:hlinkClick r:id="rId18"/>
              </a:rPr>
              <a:t>https://github.com/icecube/icetray/blob/4c3d905c78e5d5caeac55eb0f858179fd45907f4/polyplopia/private/polyplopia/PoissonMerger.cxx#L14</a:t>
            </a:r>
            <a:endParaRPr lang="en-GB" sz="1200" dirty="0"/>
          </a:p>
          <a:p>
            <a:endParaRPr lang="en-GB" sz="1200" dirty="0"/>
          </a:p>
          <a:p>
            <a:endParaRPr lang="en-DE" sz="25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19779B-0437-0D0C-30FC-23B5072C3214}"/>
              </a:ext>
            </a:extLst>
          </p:cNvPr>
          <p:cNvSpPr txBox="1"/>
          <p:nvPr/>
        </p:nvSpPr>
        <p:spPr>
          <a:xfrm>
            <a:off x="3742585" y="15312912"/>
            <a:ext cx="12477390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500" dirty="0"/>
              <a:t>PropagateMuons</a:t>
            </a:r>
          </a:p>
          <a:p>
            <a:r>
              <a:rPr lang="en-GB" sz="1200" dirty="0"/>
              <a:t>"</a:t>
            </a:r>
            <a:r>
              <a:rPr lang="en-GB" sz="1200" dirty="0" err="1"/>
              <a:t>src</a:t>
            </a:r>
            <a:r>
              <a:rPr lang="en-GB" sz="1200" dirty="0"/>
              <a:t>":"$steering(</a:t>
            </a:r>
            <a:r>
              <a:rPr lang="en-GB" sz="1200" dirty="0" err="1"/>
              <a:t>metaproject_src</a:t>
            </a:r>
            <a:r>
              <a:rPr lang="en-GB" sz="1200" dirty="0"/>
              <a:t>)/</a:t>
            </a:r>
            <a:r>
              <a:rPr lang="en-GB" sz="1200" dirty="0" err="1"/>
              <a:t>simprod</a:t>
            </a:r>
            <a:r>
              <a:rPr lang="en-GB" sz="1200" dirty="0"/>
              <a:t>-scripts/resources/scripts/</a:t>
            </a:r>
            <a:r>
              <a:rPr lang="en-GB" sz="1200" dirty="0" err="1"/>
              <a:t>SnowSuite</a:t>
            </a:r>
            <a:r>
              <a:rPr lang="en-GB" sz="1200" dirty="0"/>
              <a:t>/2-Propagate.py”</a:t>
            </a:r>
          </a:p>
          <a:p>
            <a:r>
              <a:rPr lang="en-GB" sz="1200" dirty="0">
                <a:hlinkClick r:id="rId19"/>
              </a:rPr>
              <a:t>https://github.com/icecube/icetray/blob/59564a6ae30391db62efc38db102e85663cb27f4/simprod-scripts/resources/scripts/SnowSuite/2-Propagate.py</a:t>
            </a:r>
            <a:endParaRPr lang="en-GB" sz="1200" dirty="0"/>
          </a:p>
          <a:p>
            <a:r>
              <a:rPr lang="en-GB" sz="1200" dirty="0" err="1"/>
              <a:t>segments.PropagateMuons</a:t>
            </a:r>
            <a:r>
              <a:rPr lang="en-GB" sz="1200" dirty="0"/>
              <a:t> </a:t>
            </a:r>
            <a:r>
              <a:rPr lang="en-GB" sz="1200" dirty="0">
                <a:hlinkClick r:id="rId20"/>
              </a:rPr>
              <a:t>https://github.com/icecube/icetray/blob/4c3d905c78e5d5caeac55eb0f858179fd45907f4/simprod-scripts/resources/scripts/SnowSuite/2-Propagate.py#L102</a:t>
            </a:r>
            <a:endParaRPr lang="en-GB" sz="1200" dirty="0"/>
          </a:p>
          <a:p>
            <a:r>
              <a:rPr lang="en-GB" sz="1200" dirty="0"/>
              <a:t>defined here </a:t>
            </a:r>
            <a:r>
              <a:rPr lang="en-GB" sz="1200" dirty="0">
                <a:hlinkClick r:id="rId21"/>
              </a:rPr>
              <a:t>https://github.com/icecube/icetray/blob/4c3d905c78e5d5caeac55eb0f858179fd45907f4/simprod-scripts/python/segments/PropagateMuons.py#L27</a:t>
            </a:r>
            <a:endParaRPr lang="en-GB" sz="1200" dirty="0"/>
          </a:p>
          <a:p>
            <a:endParaRPr lang="en-GB" sz="1200" dirty="0"/>
          </a:p>
          <a:p>
            <a:endParaRPr lang="en-DE" sz="25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7BC567-7CBD-2E60-8CD1-A46C0AB76FA0}"/>
              </a:ext>
            </a:extLst>
          </p:cNvPr>
          <p:cNvSpPr txBox="1"/>
          <p:nvPr/>
        </p:nvSpPr>
        <p:spPr>
          <a:xfrm>
            <a:off x="3663696" y="17582211"/>
            <a:ext cx="332809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4000" dirty="0"/>
              <a:t>2. PhotonProp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1E39989-FDD8-2480-C7BE-5F98DAFBA786}"/>
              </a:ext>
            </a:extLst>
          </p:cNvPr>
          <p:cNvSpPr txBox="1"/>
          <p:nvPr/>
        </p:nvSpPr>
        <p:spPr>
          <a:xfrm>
            <a:off x="3731429" y="18885507"/>
            <a:ext cx="16865707" cy="34470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500" dirty="0"/>
              <a:t>Snowstorm</a:t>
            </a:r>
          </a:p>
          <a:p>
            <a:r>
              <a:rPr lang="en-GB" sz="1200" dirty="0"/>
              <a:t>"</a:t>
            </a:r>
            <a:r>
              <a:rPr lang="en-GB" sz="1200" dirty="0" err="1"/>
              <a:t>src</a:t>
            </a:r>
            <a:r>
              <a:rPr lang="en-GB" sz="1200" dirty="0"/>
              <a:t>":"$steering(</a:t>
            </a:r>
            <a:r>
              <a:rPr lang="en-GB" sz="1200" dirty="0" err="1"/>
              <a:t>metaproject_src</a:t>
            </a:r>
            <a:r>
              <a:rPr lang="en-GB" sz="1200" dirty="0"/>
              <a:t>)/</a:t>
            </a:r>
            <a:r>
              <a:rPr lang="en-GB" sz="1200" dirty="0" err="1"/>
              <a:t>simprod</a:t>
            </a:r>
            <a:r>
              <a:rPr lang="en-GB" sz="1200" dirty="0"/>
              <a:t>-scripts/resources/scripts/</a:t>
            </a:r>
            <a:r>
              <a:rPr lang="en-GB" sz="1200" dirty="0" err="1"/>
              <a:t>SnowSuite</a:t>
            </a:r>
            <a:r>
              <a:rPr lang="en-GB" sz="1200" dirty="0"/>
              <a:t>/3-Snowstorm.py” </a:t>
            </a:r>
            <a:r>
              <a:rPr lang="en-GB" sz="1200" dirty="0">
                <a:hlinkClick r:id="rId22"/>
              </a:rPr>
              <a:t>https://github.com/icecube/icetray/blob/59564a6ae30391db62efc38db102e85663cb27f4/simprod-scripts/resources/scripts/SnowSuite/3-Snowstorm.py</a:t>
            </a:r>
            <a:endParaRPr lang="en-GB" sz="1200" dirty="0"/>
          </a:p>
          <a:p>
            <a:r>
              <a:rPr lang="en-GB" sz="1200" dirty="0" err="1"/>
              <a:t>Perturber</a:t>
            </a:r>
            <a:r>
              <a:rPr lang="en-GB" sz="1200" dirty="0"/>
              <a:t> </a:t>
            </a:r>
            <a:r>
              <a:rPr lang="en-GB" sz="1200" dirty="0">
                <a:hlinkClick r:id="rId23"/>
              </a:rPr>
              <a:t>https://github.com/icecube/icetray/blob/4c3d905c78e5d5caeac55eb0f858179fd45907f4/simprod-scripts/resources/scripts/SnowSuite/3-Snowstorm.py#L358</a:t>
            </a:r>
            <a:endParaRPr lang="en-GB" sz="1200" dirty="0"/>
          </a:p>
          <a:p>
            <a:r>
              <a:rPr lang="en-GB" sz="1200" dirty="0"/>
              <a:t>defined here </a:t>
            </a:r>
            <a:r>
              <a:rPr lang="en-GB" sz="1200" dirty="0">
                <a:hlinkClick r:id="rId24"/>
              </a:rPr>
              <a:t>https://github.com/icecube/icetray/blob/4c3d905c78e5d5caeac55eb0f858179fd45907f4/snowstorm/python/perturber.py#L6</a:t>
            </a:r>
            <a:endParaRPr lang="en-GB" sz="1200" dirty="0"/>
          </a:p>
          <a:p>
            <a:r>
              <a:rPr lang="en-GB" sz="1200" dirty="0" err="1"/>
              <a:t>setupPropagators</a:t>
            </a:r>
            <a:r>
              <a:rPr lang="en-GB" sz="1200" dirty="0"/>
              <a:t> </a:t>
            </a:r>
            <a:r>
              <a:rPr lang="en-GB" sz="1200" dirty="0">
                <a:hlinkClick r:id="rId25"/>
              </a:rPr>
              <a:t>https://github.com/icecube/icetray/blob/4c3d905c78e5d5caeac55eb0f858179fd45907f4/simprod-scripts/resources/scripts/SnowSuite/3-Snowstorm.py#L468</a:t>
            </a:r>
            <a:endParaRPr lang="en-GB" sz="1200" dirty="0"/>
          </a:p>
          <a:p>
            <a:r>
              <a:rPr lang="en-GB" sz="1200" dirty="0"/>
              <a:t>defined here </a:t>
            </a:r>
            <a:r>
              <a:rPr lang="en-GB" sz="1200" dirty="0">
                <a:hlinkClick r:id="rId26"/>
              </a:rPr>
              <a:t>https://github.com/icecube/icetray/blob/4c3d905c78e5d5caeac55eb0f858179fd45907f4/clsim/python/traysegments/common.py#L390</a:t>
            </a:r>
            <a:endParaRPr lang="en-GB" sz="1200" dirty="0"/>
          </a:p>
          <a:p>
            <a:r>
              <a:rPr lang="en-GB" sz="1200" dirty="0"/>
              <a:t>sim_services.I3PhotonPropagationServer </a:t>
            </a:r>
            <a:r>
              <a:rPr lang="en-GB" sz="1200" dirty="0">
                <a:hlinkClick r:id="rId27"/>
              </a:rPr>
              <a:t>https://github.com/icecube/icetray/blob/4c3d905c78e5d5caeac55eb0f858179fd45907f4/simprod-scripts/resources/scripts/SnowSuite/3-Snowstorm.py#L476</a:t>
            </a:r>
            <a:endParaRPr lang="en-GB" sz="1200" dirty="0"/>
          </a:p>
          <a:p>
            <a:r>
              <a:rPr lang="en-GB" sz="1200" dirty="0"/>
              <a:t>defined here </a:t>
            </a:r>
            <a:r>
              <a:rPr lang="en-GB" sz="1200" dirty="0">
                <a:hlinkClick r:id="rId28"/>
              </a:rPr>
              <a:t>https://github.com/icecube/icetray/blob/main/sim-services/private/sim-services/I3PhotonPropagationServer.cxx#L96</a:t>
            </a:r>
            <a:endParaRPr lang="en-GB" sz="1200" dirty="0"/>
          </a:p>
          <a:p>
            <a:r>
              <a:rPr lang="en-GB" sz="1200" dirty="0"/>
              <a:t>I3CLSimMakePhotonsWithServer </a:t>
            </a:r>
            <a:r>
              <a:rPr lang="en-GB" sz="1200" dirty="0">
                <a:hlinkClick r:id="rId29"/>
              </a:rPr>
              <a:t>https://github.com/icecube/icetray/blob/4c3d905c78e5d5caeac55eb0f858179fd45907f4/simprod-scripts/resources/scripts/SnowSuite/3-Snowstorm.py#L490</a:t>
            </a:r>
            <a:endParaRPr lang="en-GB" sz="1200" dirty="0"/>
          </a:p>
          <a:p>
            <a:r>
              <a:rPr lang="en-GB" sz="1200" dirty="0"/>
              <a:t>defined here </a:t>
            </a:r>
            <a:r>
              <a:rPr lang="en-GB" sz="1200" dirty="0">
                <a:hlinkClick r:id="rId30"/>
              </a:rPr>
              <a:t>https://github.com/icecube/icetray/blob/4c3d905c78e5d5caeac55eb0f858179fd45907f4/clsim/python/traysegments/I3CLSimMakePhotons.py#L366</a:t>
            </a:r>
            <a:r>
              <a:rPr lang="en-GB" sz="1200" dirty="0"/>
              <a:t> </a:t>
            </a:r>
          </a:p>
          <a:p>
            <a:r>
              <a:rPr lang="en-GB" sz="1200" dirty="0"/>
              <a:t>	</a:t>
            </a:r>
            <a:r>
              <a:rPr lang="en-GB" sz="1200" dirty="0" err="1"/>
              <a:t>clsim.FlasherInfoVectToFlasherPulseSeriesConverter</a:t>
            </a:r>
            <a:r>
              <a:rPr lang="en-GB" sz="1200" dirty="0"/>
              <a:t> </a:t>
            </a:r>
            <a:r>
              <a:rPr lang="en-GB" sz="1200" dirty="0">
                <a:hlinkClick r:id="rId31"/>
              </a:rPr>
              <a:t>https://github.com/icecube/icetray/blob/4c3d905c78e5d5caeac55eb0f858179fd45907f4/clsim/python/traysegments/I3CLSimMakePhotons.py#L468</a:t>
            </a:r>
            <a:r>
              <a:rPr lang="en-GB" sz="1200" dirty="0"/>
              <a:t> </a:t>
            </a:r>
          </a:p>
          <a:p>
            <a:r>
              <a:rPr lang="en-GB" sz="1200" dirty="0"/>
              <a:t>	defined here </a:t>
            </a:r>
            <a:r>
              <a:rPr lang="en-GB" sz="1200" dirty="0">
                <a:hlinkClick r:id="rId32"/>
              </a:rPr>
              <a:t>https://github.com/icecube/icetray/blob/4c3d905c78e5d5caeac55eb0f858179fd45907f4/clsim/python/FlasherInfoVectToFlasherPulseSeriesConverter.py#L34</a:t>
            </a:r>
            <a:r>
              <a:rPr lang="en-GB" sz="1200" dirty="0"/>
              <a:t> </a:t>
            </a:r>
          </a:p>
          <a:p>
            <a:r>
              <a:rPr lang="en-GB" sz="1200" dirty="0"/>
              <a:t>	I3PhotonPropagationClientModule </a:t>
            </a:r>
            <a:r>
              <a:rPr lang="en-GB" sz="1200" dirty="0">
                <a:hlinkClick r:id="rId33"/>
              </a:rPr>
              <a:t>https://github.com/icecube/icetray/blob/4c3d905c78e5d5caeac55eb0f858179fd45907f4/clsim/python/traysegments/I3CLSimMakePhotons.py#L515</a:t>
            </a:r>
            <a:endParaRPr lang="en-GB" sz="1200" dirty="0"/>
          </a:p>
          <a:p>
            <a:r>
              <a:rPr lang="en-GB" sz="1200" dirty="0"/>
              <a:t>	defined here </a:t>
            </a:r>
            <a:r>
              <a:rPr lang="en-GB" sz="1200" dirty="0">
                <a:hlinkClick r:id="rId34"/>
              </a:rPr>
              <a:t>https://github.com/icecube/icetray/blob/4c3d905c78e5d5caeac55eb0f858179fd45907f4/sim-services/private/sim-services/I3PhotonPropagationClientModule.cxx#L55</a:t>
            </a:r>
            <a:endParaRPr lang="en-GB" sz="1200" dirty="0"/>
          </a:p>
          <a:p>
            <a:endParaRPr lang="en-GB" sz="1200" dirty="0"/>
          </a:p>
          <a:p>
            <a:endParaRPr lang="en-DE" sz="25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7141C3-F831-CFA8-D24B-06ECB16C158F}"/>
              </a:ext>
            </a:extLst>
          </p:cNvPr>
          <p:cNvSpPr txBox="1"/>
          <p:nvPr/>
        </p:nvSpPr>
        <p:spPr>
          <a:xfrm>
            <a:off x="3511296" y="22441424"/>
            <a:ext cx="42625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4000" dirty="0"/>
              <a:t>3. Detector+L1+L2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96FCA4C-29FB-3AAB-7229-4C74A3D61C24}"/>
              </a:ext>
            </a:extLst>
          </p:cNvPr>
          <p:cNvSpPr txBox="1"/>
          <p:nvPr/>
        </p:nvSpPr>
        <p:spPr>
          <a:xfrm>
            <a:off x="3580437" y="23136976"/>
            <a:ext cx="9582752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500" dirty="0"/>
              <a:t>Detector</a:t>
            </a:r>
          </a:p>
          <a:p>
            <a:r>
              <a:rPr lang="en-GB" sz="1200" dirty="0"/>
              <a:t>"running_class":"</a:t>
            </a:r>
            <a:r>
              <a:rPr lang="en-GB" sz="1200" dirty="0" err="1"/>
              <a:t>icecube.simprod.modules.IceCube</a:t>
            </a:r>
            <a:r>
              <a:rPr lang="en-GB" sz="1200" dirty="0"/>
              <a:t>”</a:t>
            </a:r>
          </a:p>
          <a:p>
            <a:r>
              <a:rPr lang="en-GB" sz="1200" dirty="0">
                <a:hlinkClick r:id="rId35"/>
              </a:rPr>
              <a:t>https://github.com/icecube/icetray/blob/59564a6ae30391db62efc38db102e85663cb27f4/simprod-scripts/python/modules/detectors.py#L17</a:t>
            </a:r>
            <a:endParaRPr lang="en-GB" sz="1200" dirty="0"/>
          </a:p>
          <a:p>
            <a:endParaRPr lang="en-DE" sz="25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6DE4AF-62D2-1B1E-6B97-B48E44D52C87}"/>
              </a:ext>
            </a:extLst>
          </p:cNvPr>
          <p:cNvSpPr txBox="1"/>
          <p:nvPr/>
        </p:nvSpPr>
        <p:spPr>
          <a:xfrm>
            <a:off x="3437556" y="25767499"/>
            <a:ext cx="9653220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500" dirty="0"/>
              <a:t>Level1</a:t>
            </a:r>
          </a:p>
          <a:p>
            <a:r>
              <a:rPr lang="en-GB" sz="1200" dirty="0"/>
              <a:t>"</a:t>
            </a:r>
            <a:r>
              <a:rPr lang="en-GB" sz="1200" dirty="0" err="1"/>
              <a:t>src</a:t>
            </a:r>
            <a:r>
              <a:rPr lang="en-GB" sz="1200" dirty="0"/>
              <a:t>":"$steering(</a:t>
            </a:r>
            <a:r>
              <a:rPr lang="en-GB" sz="1200" dirty="0" err="1"/>
              <a:t>metaproject_src</a:t>
            </a:r>
            <a:r>
              <a:rPr lang="en-GB" sz="1200" dirty="0"/>
              <a:t>)/</a:t>
            </a:r>
            <a:r>
              <a:rPr lang="en-GB" sz="1200" dirty="0" err="1"/>
              <a:t>filterscripts</a:t>
            </a:r>
            <a:r>
              <a:rPr lang="en-GB" sz="1200" dirty="0"/>
              <a:t>/resources/scripts/</a:t>
            </a:r>
            <a:r>
              <a:rPr lang="en-GB" sz="1200" dirty="0" err="1"/>
              <a:t>SimulationFiltering.py</a:t>
            </a:r>
            <a:r>
              <a:rPr lang="en-GB" sz="1200" dirty="0"/>
              <a:t>”</a:t>
            </a:r>
          </a:p>
          <a:p>
            <a:r>
              <a:rPr lang="en-GB" sz="1200" dirty="0">
                <a:hlinkClick r:id="rId36"/>
              </a:rPr>
              <a:t>https://github.com/icecube/icetray/blob/59564a6ae30391db62efc38db102e85663cb27f4/filterscripts/resources/scripts/SimulationFiltering.py</a:t>
            </a:r>
            <a:endParaRPr lang="en-GB" sz="1200" dirty="0"/>
          </a:p>
          <a:p>
            <a:endParaRPr lang="en-DE" sz="25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A62B569-DC80-AD3A-D42B-D362549C9058}"/>
              </a:ext>
            </a:extLst>
          </p:cNvPr>
          <p:cNvSpPr txBox="1"/>
          <p:nvPr/>
        </p:nvSpPr>
        <p:spPr>
          <a:xfrm>
            <a:off x="3398912" y="28902491"/>
            <a:ext cx="9559092" cy="123110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500" dirty="0"/>
              <a:t>Level2</a:t>
            </a:r>
          </a:p>
          <a:p>
            <a:r>
              <a:rPr lang="en-GB" sz="1200" dirty="0"/>
              <a:t>"</a:t>
            </a:r>
            <a:r>
              <a:rPr lang="en-GB" sz="1200" dirty="0" err="1"/>
              <a:t>src</a:t>
            </a:r>
            <a:r>
              <a:rPr lang="en-GB" sz="1200" dirty="0"/>
              <a:t>":"$steering(</a:t>
            </a:r>
            <a:r>
              <a:rPr lang="en-GB" sz="1200" dirty="0" err="1"/>
              <a:t>metaproject_src</a:t>
            </a:r>
            <a:r>
              <a:rPr lang="en-GB" sz="1200" dirty="0"/>
              <a:t>)/</a:t>
            </a:r>
            <a:r>
              <a:rPr lang="en-GB" sz="1200" dirty="0" err="1"/>
              <a:t>filterscripts</a:t>
            </a:r>
            <a:r>
              <a:rPr lang="en-GB" sz="1200" dirty="0"/>
              <a:t>/resources/scripts/offlineL2/</a:t>
            </a:r>
            <a:r>
              <a:rPr lang="en-GB" sz="1200" dirty="0" err="1"/>
              <a:t>process.py</a:t>
            </a:r>
            <a:r>
              <a:rPr lang="en-GB" sz="1200" dirty="0"/>
              <a:t>”</a:t>
            </a:r>
          </a:p>
          <a:p>
            <a:r>
              <a:rPr lang="en-GB" sz="1200" dirty="0">
                <a:hlinkClick r:id="rId37"/>
              </a:rPr>
              <a:t>https://github.com/icecube/icetray/blob/59564a6ae30391db62efc38db102e85663cb27f4/filterscripts/resources/scripts/offlineL2/process.py</a:t>
            </a:r>
            <a:endParaRPr lang="en-GB" sz="1200" dirty="0"/>
          </a:p>
          <a:p>
            <a:endParaRPr lang="en-DE" sz="2500" dirty="0"/>
          </a:p>
        </p:txBody>
      </p:sp>
    </p:spTree>
    <p:extLst>
      <p:ext uri="{BB962C8B-B14F-4D97-AF65-F5344CB8AC3E}">
        <p14:creationId xmlns:p14="http://schemas.microsoft.com/office/powerpoint/2010/main" val="3396893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166</TotalTime>
  <Words>1406</Words>
  <Application>Microsoft Macintosh PowerPoint</Application>
  <PresentationFormat>Custom</PresentationFormat>
  <Paragraphs>76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Pascal Gutjahr</dc:creator>
  <cp:lastModifiedBy>Pascal Gutjahr</cp:lastModifiedBy>
  <cp:revision>15</cp:revision>
  <dcterms:created xsi:type="dcterms:W3CDTF">2024-04-17T06:36:51Z</dcterms:created>
  <dcterms:modified xsi:type="dcterms:W3CDTF">2024-04-17T21:24:44Z</dcterms:modified>
</cp:coreProperties>
</file>