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7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58" r:id="rId15"/>
    <p:sldId id="259" r:id="rId16"/>
    <p:sldId id="265" r:id="rId17"/>
    <p:sldId id="266" r:id="rId18"/>
    <p:sldId id="268" r:id="rId19"/>
    <p:sldId id="271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4"/>
    <p:restoredTop sz="94687"/>
  </p:normalViewPr>
  <p:slideViewPr>
    <p:cSldViewPr snapToGrid="0">
      <p:cViewPr varScale="1">
        <p:scale>
          <a:sx n="106" d="100"/>
          <a:sy n="106" d="100"/>
        </p:scale>
        <p:origin x="21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1982-A158-344B-81F5-F65CADD486CD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74F8-2564-E445-BD51-0D21BCA28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52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074F8-2564-E445-BD51-0D21BCA28AE7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881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074F8-2564-E445-BD51-0D21BCA28AE7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587-68DC-D0CE-407B-DBDB02BC2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334B-230F-9646-748A-6E1D9BF4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62F7-8370-EFE6-166A-871382F7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36B-26B1-A34A-9994-ED360CB13A12}" type="datetime1">
              <a:rPr lang="de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DB15-A6AE-C40B-0E27-17487DFC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54DA-6427-2738-961F-D47370D1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799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603-9424-C9DC-EB11-6EA629A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DFD1E-58B8-419F-27A2-97EEBF76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4C8A-AD3E-9D5D-A55C-75FD7E60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65D-6C08-214B-BC5B-9AEB628BC5CC}" type="datetime1">
              <a:rPr lang="de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A634-7D39-E369-7DBF-4C2B552C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3E39-0208-9464-006F-CA823BE4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089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4D06D-7227-8EE5-5D9C-B676D7702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0DD7-6D75-361A-850A-47F0E5BF0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C550-18AE-41B3-E153-5D21346C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2C59-2BAC-A44F-9147-C1F4178921D3}" type="datetime1">
              <a:rPr lang="de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944E-4422-4790-0ADC-B0DCFD55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0258-50E5-411D-6873-9D11DB1E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D2E4-EBD1-2276-6486-6563C587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FF53-F701-8688-EFA8-6D76440F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EF3C-5EE5-AB07-AA3F-62FB5DA5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EB42-7ED7-D448-8FD0-A818DF10C894}" type="datetime1">
              <a:rPr lang="de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D8AF-E426-2A4B-4E7F-31BFF98E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5C6F-55BC-936D-564D-DBAB2DC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3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290D-7EA0-1039-AB6A-150DD1B3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C522-ABEF-E53D-3EAA-E03711C4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A3A9-F1D9-CE3C-81A9-19294830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78DB-F797-3D41-86F3-0029DEBA6855}" type="datetime1">
              <a:rPr lang="de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9033-B003-1116-12E9-D40F221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A9FF-9045-1356-2EC7-C6E72CE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47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800F-24E4-554D-14AA-1986A8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2543-0429-DB00-3D11-AA81ED38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1CA8-CD0F-1E1E-A428-58A7F315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FB17-CFA0-2134-1DBA-0B954A87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5E21-339A-BD4B-95A3-A4A9A6AFD884}" type="datetime1">
              <a:rPr lang="de-DE" smtClean="0"/>
              <a:t>01.09.23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B06F-2477-72FD-F607-B866218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91ADD-C593-CD51-65EC-E90C2A7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74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5B25-5D52-D3B9-509E-40B453BC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EAC6-B9D5-4672-5698-988F0DAE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47502-DB40-6DE1-F31F-1E3F9139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A5B1-653C-0C1B-0835-41861FF82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1C1D4-900A-F5D4-A143-3EFE7E11E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8CDA7-9748-FAAC-59C0-1A28B064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0063-72B8-DB4B-A029-978E1CBDF49A}" type="datetime1">
              <a:rPr lang="de-DE" smtClean="0"/>
              <a:t>01.09.23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5AAC1-5230-9D50-F365-36437290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BB415-0EC8-80A4-FA31-8D107407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58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9C69-9653-297A-37C7-6E9097C8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9FBE8-FD19-2ECE-37D9-E3BCB73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3E4E-0302-F845-8E93-7F2AA32EB842}" type="datetime1">
              <a:rPr lang="de-DE" smtClean="0"/>
              <a:t>01.09.23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64BF-BC8F-56BD-5047-53627CA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CC88-75CF-6F1C-BC49-7EBEA0E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453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A1E45-8CB8-9A39-2FC2-771987D8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2059-2F39-8245-A6B1-F6BC3832C40F}" type="datetime1">
              <a:rPr lang="de-DE" smtClean="0"/>
              <a:t>01.09.23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CE01C-9EB3-8AD7-B926-F52D7CD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CE701-FFDB-6871-4E0F-55D1CFFC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7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C6A7-1FD6-0576-8DF7-CA965A8D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8FE0-92D6-D6AE-6BC9-D1A97B94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B36A-B6F3-8260-8EC3-B5210391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B194-3BC0-E19E-3F21-A8EB33A3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0448-FD55-254E-B57E-9C5C722DC465}" type="datetime1">
              <a:rPr lang="de-DE" smtClean="0"/>
              <a:t>01.09.23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9482-AFA2-2B81-6A82-EDCB9E06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D8A19-BFCB-0C3B-BBFB-5D6257B7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958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26A6-0057-8D9B-9BBC-B654D536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388ED-41EE-DA0E-BCF1-F99D4DB8D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190FC-9998-0A8E-510F-2F2895B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0CEB-BD7F-A472-4047-94B01E26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DC5-D126-BA4D-A93B-9087C10A4F05}" type="datetime1">
              <a:rPr lang="de-DE" smtClean="0"/>
              <a:t>01.09.23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1954-A19C-D2E9-C93D-8822C50E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7E487-A22D-DCDB-9E9E-D9A5BB77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09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4B330-13AE-B3D4-78A0-C4FED5C6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9230-CD61-CEE5-ADFB-4CC8E7FF0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1D1E-7C01-7978-2F99-A8F23BF82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3DB6-508E-0149-90C1-9A9BC48D3617}" type="datetime1">
              <a:rPr lang="de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751A-0B5B-1C9B-E22C-55499350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FBA0-BE23-9F36-A43C-982AD44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56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3F078-AEA2-01C8-A92F-58644AD7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DE" sz="5200"/>
              <a:t>Prompt 31.08.2023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2900C-2707-2D2E-93C8-09C8081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DE"/>
              <a:t>Evaluation of Ludwig’s, Ben’s and Leander’s results</a:t>
            </a:r>
          </a:p>
        </p:txBody>
      </p:sp>
      <p:pic>
        <p:nvPicPr>
          <p:cNvPr id="5" name="Grafik 6" descr="A diagram of the solar system&#10;&#10;Description automatically generated">
            <a:extLst>
              <a:ext uri="{FF2B5EF4-FFF2-40B4-BE49-F238E27FC236}">
                <a16:creationId xmlns:a16="http://schemas.microsoft.com/office/drawing/2014/main" id="{92A2A546-7CD1-D64F-B3CB-CEAC3520D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" b="2"/>
          <a:stretch/>
        </p:blipFill>
        <p:spPr>
          <a:xfrm>
            <a:off x="20" y="10"/>
            <a:ext cx="6992881" cy="685799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CE36C-9B6E-221E-51CF-4D10B22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E0D498-42EE-5F49-9FFD-85B9B54DD666}" type="slidenum">
              <a:rPr lang="en-DE"/>
              <a:pPr>
                <a:spcAft>
                  <a:spcPts val="600"/>
                </a:spcAft>
              </a:pPr>
              <a:t>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30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6DCD-A933-FBC3-1F1E-715B93C4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(cos zenith)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677D6-3AE2-E7F7-96E7-4AA3FEE07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427"/>
            <a:ext cx="5384800" cy="3759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7A1B3-6E59-AE3D-2F04-1BB1304A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9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5BCDB-B82A-81A6-BAD4-BC40E43C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33" y="1935427"/>
            <a:ext cx="5384800" cy="375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803B5-900B-DB6D-FF74-44661DCDD06F}"/>
              </a:ext>
            </a:extLst>
          </p:cNvPr>
          <p:cNvSpPr txBox="1"/>
          <p:nvPr/>
        </p:nvSpPr>
        <p:spPr>
          <a:xfrm>
            <a:off x="2450592" y="1796927"/>
            <a:ext cx="14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</a:t>
            </a:r>
            <a:r>
              <a:rPr lang="en-DE" sz="1200" dirty="0"/>
              <a:t>o cut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A1B79-088F-FAAA-7CFA-DA96304F8CFB}"/>
              </a:ext>
            </a:extLst>
          </p:cNvPr>
          <p:cNvSpPr txBox="1"/>
          <p:nvPr/>
        </p:nvSpPr>
        <p:spPr>
          <a:xfrm>
            <a:off x="8043672" y="1796927"/>
            <a:ext cx="14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</a:t>
            </a:r>
            <a:r>
              <a:rPr lang="en-DE" sz="1200" dirty="0"/>
              <a:t>ut E &gt; 1e4 GeV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075E14-4578-A7E4-D7E3-2F283D36B7EC}"/>
              </a:ext>
            </a:extLst>
          </p:cNvPr>
          <p:cNvSpPr/>
          <p:nvPr/>
        </p:nvSpPr>
        <p:spPr>
          <a:xfrm>
            <a:off x="6922008" y="3054096"/>
            <a:ext cx="1435608" cy="2468880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5E8CC-7B05-8E1F-BFC2-563D87365274}"/>
              </a:ext>
            </a:extLst>
          </p:cNvPr>
          <p:cNvSpPr txBox="1"/>
          <p:nvPr/>
        </p:nvSpPr>
        <p:spPr>
          <a:xfrm>
            <a:off x="6708648" y="5470302"/>
            <a:ext cx="327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M</a:t>
            </a:r>
            <a:r>
              <a:rPr lang="en-DE" sz="1200" dirty="0">
                <a:solidFill>
                  <a:srgbClr val="C00000"/>
                </a:solidFill>
              </a:rPr>
              <a:t>ismatch, but low statistics!</a:t>
            </a:r>
          </a:p>
        </p:txBody>
      </p:sp>
      <p:pic>
        <p:nvPicPr>
          <p:cNvPr id="12" name="Picture 11" descr="A graph of a number of tracks&#10;&#10;Description automatically generated with medium confidence">
            <a:extLst>
              <a:ext uri="{FF2B5EF4-FFF2-40B4-BE49-F238E27FC236}">
                <a16:creationId xmlns:a16="http://schemas.microsoft.com/office/drawing/2014/main" id="{10F9B53A-1400-4F62-F9B0-BD280B505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467" y="22563"/>
            <a:ext cx="2450592" cy="20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3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AA78-1928-6537-595C-30919EB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(zenith)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3ED27-96DC-109B-4707-497FED1F7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332" y="1690688"/>
            <a:ext cx="7230533" cy="50477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529A3-6585-B638-6D94-E08A20FD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10</a:t>
            </a:fld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2E6E39-F539-4F44-5A95-2B2671B8ED04}"/>
              </a:ext>
            </a:extLst>
          </p:cNvPr>
          <p:cNvSpPr/>
          <p:nvPr/>
        </p:nvSpPr>
        <p:spPr>
          <a:xfrm>
            <a:off x="8432800" y="1794933"/>
            <a:ext cx="1540933" cy="192193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E42B3-47C1-28C6-100D-6DEC433DDF83}"/>
              </a:ext>
            </a:extLst>
          </p:cNvPr>
          <p:cNvSpPr txBox="1"/>
          <p:nvPr/>
        </p:nvSpPr>
        <p:spPr>
          <a:xfrm>
            <a:off x="8698938" y="1425601"/>
            <a:ext cx="89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Excess?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6D5E4-459E-CCE3-DFEB-7B948F78916A}"/>
              </a:ext>
            </a:extLst>
          </p:cNvPr>
          <p:cNvSpPr txBox="1"/>
          <p:nvPr/>
        </p:nvSpPr>
        <p:spPr>
          <a:xfrm>
            <a:off x="4855222" y="1955775"/>
            <a:ext cx="2217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</a:t>
            </a:r>
            <a:r>
              <a:rPr lang="en-DE" sz="1200" dirty="0"/>
              <a:t>NN uncertainty cut: &lt; 3.14/180</a:t>
            </a:r>
          </a:p>
        </p:txBody>
      </p:sp>
    </p:spTree>
    <p:extLst>
      <p:ext uri="{BB962C8B-B14F-4D97-AF65-F5344CB8AC3E}">
        <p14:creationId xmlns:p14="http://schemas.microsoft.com/office/powerpoint/2010/main" val="72178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7AD-5EDF-B2DD-F70F-BFCBAC5F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(energy spectrum)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4A60F-73EB-292B-1DD7-BBD8C3EC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1690688"/>
            <a:ext cx="5384800" cy="3759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BF0C3-48D7-0663-F991-CB54E62A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11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FB214-2D73-9B6E-A5E6-BDBBEF73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690688"/>
            <a:ext cx="5384800" cy="375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4D98E-7440-0E3F-4387-AF22B59F49D5}"/>
              </a:ext>
            </a:extLst>
          </p:cNvPr>
          <p:cNvSpPr txBox="1"/>
          <p:nvPr/>
        </p:nvSpPr>
        <p:spPr>
          <a:xfrm>
            <a:off x="838200" y="5512998"/>
            <a:ext cx="1955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Bundle: GSF better than GST</a:t>
            </a:r>
          </a:p>
        </p:txBody>
      </p:sp>
    </p:spTree>
    <p:extLst>
      <p:ext uri="{BB962C8B-B14F-4D97-AF65-F5344CB8AC3E}">
        <p14:creationId xmlns:p14="http://schemas.microsoft.com/office/powerpoint/2010/main" val="106027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E8C3-05A1-ACDC-A19F-CAE0FF39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muon fraction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E61D3-E4FF-ED12-62A7-EE71A8DBE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66" y="1690688"/>
            <a:ext cx="6815667" cy="47185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638F-29F0-BA35-224E-9D85738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12</a:t>
            </a:fld>
            <a:endParaRPr lang="en-DE"/>
          </a:p>
        </p:txBody>
      </p:sp>
      <p:pic>
        <p:nvPicPr>
          <p:cNvPr id="8" name="Picture 7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A3A1A0F4-7497-5850-FC07-39563214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2" y="1690688"/>
            <a:ext cx="3342627" cy="2887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FFBED2-F304-EA20-1346-C6B54152E4BA}"/>
              </a:ext>
            </a:extLst>
          </p:cNvPr>
          <p:cNvSpPr txBox="1"/>
          <p:nvPr/>
        </p:nvSpPr>
        <p:spPr>
          <a:xfrm>
            <a:off x="534290" y="5538983"/>
            <a:ext cx="249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What happens at energies &lt; 1e5 GeV</a:t>
            </a:r>
          </a:p>
          <a:p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411961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CCE2-C534-223A-3397-32D993F9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0BEB-9B20-FD12-6B40-F1E0BCA7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21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616-4098-6177-1D0C-4D63D523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production – different weightings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3CD95-2600-590F-719C-6AD3BD38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2121694"/>
            <a:ext cx="5384800" cy="3759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265BF-F2B9-F8A2-C4E4-A915A26B37BC}"/>
              </a:ext>
            </a:extLst>
          </p:cNvPr>
          <p:cNvSpPr txBox="1"/>
          <p:nvPr/>
        </p:nvSpPr>
        <p:spPr>
          <a:xfrm>
            <a:off x="7010401" y="6311900"/>
            <a:ext cx="38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effectLst/>
              </a:rPr>
              <a:t>MCLabelsLeadingMuons_entry_energy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8F890-93C6-A64F-76A4-2F8006D50D16}"/>
              </a:ext>
            </a:extLst>
          </p:cNvPr>
          <p:cNvSpPr txBox="1"/>
          <p:nvPr/>
        </p:nvSpPr>
        <p:spPr>
          <a:xfrm>
            <a:off x="465666" y="2497667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GST predicts most prompt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AF48-92CA-AD9D-7D16-87AC5BFB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176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C18D-970F-B72B-CDEE-CCD22B5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Muon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conv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prompt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Prompt dominates at energies larger than </a:t>
                </a:r>
                <a:r>
                  <a:rPr lang="en-US" dirty="0" err="1"/>
                  <a:t>PeV</a:t>
                </a:r>
                <a:endParaRPr lang="en-US" dirty="0"/>
              </a:p>
              <a:p>
                <a:r>
                  <a:rPr lang="en-US" dirty="0"/>
                  <a:t>Conventional particle flux depends on zenith angle</a:t>
                </a:r>
              </a:p>
              <a:p>
                <a:pPr lvl="1"/>
                <a:r>
                  <a:rPr lang="en-US" dirty="0"/>
                  <a:t>Prompt is more dominant at low angles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  <a:blipFill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219BE0-B6BB-3445-1150-878A0CD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15</a:t>
            </a:fld>
            <a:endParaRPr lang="en-US"/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B9F86B6-333F-115D-8467-73F01CEB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690" y="136525"/>
            <a:ext cx="692690" cy="441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DB7EB2-8B66-167F-0FAD-DD2C71942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19" y="950979"/>
            <a:ext cx="5723068" cy="46898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D5478BF-892F-7747-C746-A9952448D510}"/>
              </a:ext>
            </a:extLst>
          </p:cNvPr>
          <p:cNvSpPr txBox="1"/>
          <p:nvPr/>
        </p:nvSpPr>
        <p:spPr>
          <a:xfrm>
            <a:off x="8537480" y="764897"/>
            <a:ext cx="350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0°: perpendicular to Earth’s surface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30152E-E45B-80FD-81EF-E0CD8D3B1DA5}"/>
              </a:ext>
            </a:extLst>
          </p:cNvPr>
          <p:cNvCxnSpPr/>
          <p:nvPr/>
        </p:nvCxnSpPr>
        <p:spPr>
          <a:xfrm flipV="1">
            <a:off x="7148003" y="2142708"/>
            <a:ext cx="560070" cy="560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112BDC-C034-3248-2631-972795B7FB9D}"/>
              </a:ext>
            </a:extLst>
          </p:cNvPr>
          <p:cNvCxnSpPr>
            <a:cxnSpLocks/>
          </p:cNvCxnSpPr>
          <p:nvPr/>
        </p:nvCxnSpPr>
        <p:spPr>
          <a:xfrm flipH="1">
            <a:off x="10559725" y="3195762"/>
            <a:ext cx="125730" cy="685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332EF8-2D5E-7796-D786-4569344520AC}"/>
              </a:ext>
            </a:extLst>
          </p:cNvPr>
          <p:cNvSpPr txBox="1"/>
          <p:nvPr/>
        </p:nvSpPr>
        <p:spPr>
          <a:xfrm>
            <a:off x="6407226" y="2691348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conventional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90498E-3E03-2FE1-64DF-198251DC1F53}"/>
              </a:ext>
            </a:extLst>
          </p:cNvPr>
          <p:cNvSpPr txBox="1"/>
          <p:nvPr/>
        </p:nvSpPr>
        <p:spPr>
          <a:xfrm>
            <a:off x="10187104" y="2845237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3BFBA-49F2-8108-5666-D4FA68AE2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454" y="139628"/>
            <a:ext cx="1559604" cy="439179"/>
          </a:xfrm>
          <a:prstGeom prst="rect">
            <a:avLst/>
          </a:prstGeom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707EFE22-8E8D-085A-1DBC-410C1BF04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B6688FE-FEE0-740A-A1F1-46C96C019460}"/>
              </a:ext>
            </a:extLst>
          </p:cNvPr>
          <p:cNvSpPr/>
          <p:nvPr/>
        </p:nvSpPr>
        <p:spPr>
          <a:xfrm rot="5400000">
            <a:off x="9886556" y="4935232"/>
            <a:ext cx="685799" cy="1873201"/>
          </a:xfrm>
          <a:prstGeom prst="rightBrace">
            <a:avLst>
              <a:gd name="adj1" fmla="val 0"/>
              <a:gd name="adj2" fmla="val 505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241F5-8965-1997-E25C-C885ECCAF5D4}"/>
              </a:ext>
            </a:extLst>
          </p:cNvPr>
          <p:cNvSpPr txBox="1"/>
          <p:nvPr/>
        </p:nvSpPr>
        <p:spPr>
          <a:xfrm>
            <a:off x="7591647" y="6149058"/>
            <a:ext cx="355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e can measure prompt muon energies from ~1 PeV to ~100 PeV</a:t>
            </a:r>
          </a:p>
        </p:txBody>
      </p:sp>
    </p:spTree>
    <p:extLst>
      <p:ext uri="{BB962C8B-B14F-4D97-AF65-F5344CB8AC3E}">
        <p14:creationId xmlns:p14="http://schemas.microsoft.com/office/powerpoint/2010/main" val="140039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73539-E39A-92E4-38AA-2C4336B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99" y="79673"/>
            <a:ext cx="3340007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Zenith 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Cut: </a:t>
            </a:r>
            <a:r>
              <a:rPr lang="en-US" sz="1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MostEnergeticMuonInside_energy</a:t>
            </a: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 1 </a:t>
            </a:r>
            <a:r>
              <a:rPr lang="en-US" sz="1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PeV</a:t>
            </a:r>
            <a:endParaRPr lang="en-US" sz="1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178DD-8544-A94E-6AD5-E47D0BC09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2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1E9EB-70BE-3AB7-4313-200CE7086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9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752AD-AB5C-859C-C74A-23A4B8EA49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2"/>
          <a:stretch/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A4178-D45C-E20A-14A9-45F4746F6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09"/>
          <a:stretch/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3355B-B04B-ECF9-E4A8-686E73309ECB}"/>
              </a:ext>
            </a:extLst>
          </p:cNvPr>
          <p:cNvSpPr txBox="1"/>
          <p:nvPr/>
        </p:nvSpPr>
        <p:spPr>
          <a:xfrm>
            <a:off x="6827359" y="3235578"/>
            <a:ext cx="22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MostEnergeticMuonInside_zenith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CC5-B464-7AE6-7161-D5ACE6B8C6BD}"/>
              </a:ext>
            </a:extLst>
          </p:cNvPr>
          <p:cNvSpPr txBox="1"/>
          <p:nvPr/>
        </p:nvSpPr>
        <p:spPr>
          <a:xfrm>
            <a:off x="6095999" y="6307770"/>
            <a:ext cx="378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DeepLearningReco_direction_even_bigger_PrimaryZenith</a:t>
            </a:r>
            <a:endParaRPr lang="en-DE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B23AAA-C8C1-1633-6212-61555A1F12E4}"/>
              </a:ext>
            </a:extLst>
          </p:cNvPr>
          <p:cNvCxnSpPr/>
          <p:nvPr/>
        </p:nvCxnSpPr>
        <p:spPr>
          <a:xfrm>
            <a:off x="10024533" y="2345267"/>
            <a:ext cx="0" cy="21505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B61BF6-F0B0-1903-999B-69DDB3B903A5}"/>
              </a:ext>
            </a:extLst>
          </p:cNvPr>
          <p:cNvSpPr txBox="1"/>
          <p:nvPr/>
        </p:nvSpPr>
        <p:spPr>
          <a:xfrm>
            <a:off x="10064676" y="2344272"/>
            <a:ext cx="127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DE" dirty="0">
                <a:solidFill>
                  <a:srgbClr val="FF0000"/>
                </a:solidFill>
              </a:rPr>
              <a:t>ame plots?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D8344F-8A30-440C-F9EF-047AD47E8AF2}"/>
              </a:ext>
            </a:extLst>
          </p:cNvPr>
          <p:cNvSpPr/>
          <p:nvPr/>
        </p:nvSpPr>
        <p:spPr>
          <a:xfrm>
            <a:off x="8249703" y="1301772"/>
            <a:ext cx="872067" cy="143933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297904-988A-ABBB-D245-6FDE2B5FD1F3}"/>
              </a:ext>
            </a:extLst>
          </p:cNvPr>
          <p:cNvSpPr/>
          <p:nvPr/>
        </p:nvSpPr>
        <p:spPr>
          <a:xfrm>
            <a:off x="6827359" y="1301772"/>
            <a:ext cx="948500" cy="633354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5B977-4886-04D7-1B44-BB3F693A6325}"/>
              </a:ext>
            </a:extLst>
          </p:cNvPr>
          <p:cNvSpPr txBox="1"/>
          <p:nvPr/>
        </p:nvSpPr>
        <p:spPr>
          <a:xfrm>
            <a:off x="7560305" y="287701"/>
            <a:ext cx="24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</a:t>
            </a:r>
            <a:r>
              <a:rPr lang="en-DE" dirty="0">
                <a:solidFill>
                  <a:schemeClr val="accent6"/>
                </a:solidFill>
              </a:rPr>
              <a:t>rompt dominates at low zenith angles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6AAE85-0A50-00FB-C0AD-A10D32D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657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39F5-EE9F-74EE-7A06-80FEE11B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Zenith in dependence of leading muon energy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5A4D7-CF25-EF3E-3C28-8EE0DF4C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822" y="1386862"/>
            <a:ext cx="7314019" cy="5106013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EFDF78-CF81-26B0-95CB-D810C81E9727}"/>
              </a:ext>
            </a:extLst>
          </p:cNvPr>
          <p:cNvSpPr/>
          <p:nvPr/>
        </p:nvSpPr>
        <p:spPr>
          <a:xfrm rot="1585779">
            <a:off x="5858540" y="1679945"/>
            <a:ext cx="1116419" cy="177563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69547-5743-218E-F0D3-A35FC12219C1}"/>
              </a:ext>
            </a:extLst>
          </p:cNvPr>
          <p:cNvSpPr/>
          <p:nvPr/>
        </p:nvSpPr>
        <p:spPr>
          <a:xfrm rot="1585779">
            <a:off x="8774823" y="1679945"/>
            <a:ext cx="1116419" cy="177563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87AB8-E5F4-91A9-73AB-4524F83107AC}"/>
              </a:ext>
            </a:extLst>
          </p:cNvPr>
          <p:cNvSpPr txBox="1"/>
          <p:nvPr/>
        </p:nvSpPr>
        <p:spPr>
          <a:xfrm>
            <a:off x="0" y="2967335"/>
            <a:ext cx="317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Cuts: </a:t>
            </a:r>
            <a:br>
              <a:rPr lang="en-DE" sz="1200" dirty="0"/>
            </a:br>
            <a:r>
              <a:rPr lang="en-GB" sz="1200" dirty="0"/>
              <a:t>1e4 &lt; </a:t>
            </a:r>
            <a:r>
              <a:rPr lang="en-GB" sz="1200" dirty="0" err="1"/>
              <a:t>MostEnergeticMuonInside_energy</a:t>
            </a:r>
            <a:r>
              <a:rPr lang="en-GB" sz="1200" dirty="0"/>
              <a:t> &lt; 1e7  </a:t>
            </a:r>
          </a:p>
          <a:p>
            <a:r>
              <a:rPr lang="en-GB" sz="1200" dirty="0"/>
              <a:t>11° &lt; </a:t>
            </a:r>
            <a:r>
              <a:rPr lang="en-GB" sz="1200" dirty="0" err="1"/>
              <a:t>MostEnergeticMuonInside_zenith</a:t>
            </a:r>
            <a:r>
              <a:rPr lang="en-GB" sz="1200" dirty="0"/>
              <a:t> &lt; 80°</a:t>
            </a:r>
            <a:endParaRPr lang="en-DE" sz="1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CB8018-9349-0BE7-5FEE-CAB5212A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206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A3C2-60B1-38FB-50B9-4F47A619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Filter – total flux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12184-00FB-4A4E-4C02-7B1077F39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888" y="1690688"/>
            <a:ext cx="6350000" cy="44330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D6A0-F0E0-509C-36AC-10200B8E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18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43D0E-8B19-3507-58C0-E21E766F87D1}"/>
              </a:ext>
            </a:extLst>
          </p:cNvPr>
          <p:cNvSpPr txBox="1"/>
          <p:nvPr/>
        </p:nvSpPr>
        <p:spPr>
          <a:xfrm>
            <a:off x="7156704" y="6461760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6293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7C86-375B-AE75-9CBF-4333576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04AE-D4F5-C1D2-0705-DE3A0E94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many events do we expect? –&gt; Which label shall we use for this? 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how effect of filters</a:t>
            </a:r>
          </a:p>
          <a:p>
            <a:r>
              <a:rPr lang="en-DE" dirty="0"/>
              <a:t>What is our prompt definition? –&gt;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62296-2CB3-D1DA-0A28-5458F0B2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63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4CE0-CE5F-8027-3ACD-5C4A1618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muons for 10 years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0357B-E09D-5CD6-DC1E-3B82B2AE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99" y="3218987"/>
            <a:ext cx="3797536" cy="2648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6A2BF-68EB-48FC-ABED-BF2B9B4DC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336" y="3214252"/>
            <a:ext cx="3797536" cy="264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E8F27-A05E-7E7D-2A09-C0113A741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09" y="3214252"/>
            <a:ext cx="3797536" cy="2648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8FF8EE-1D7F-3636-2063-BDAA10C5A409}"/>
              </a:ext>
            </a:extLst>
          </p:cNvPr>
          <p:cNvSpPr txBox="1"/>
          <p:nvPr/>
        </p:nvSpPr>
        <p:spPr>
          <a:xfrm>
            <a:off x="676581" y="6324505"/>
            <a:ext cx="23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MostEnergeticMuonInside_energy</a:t>
            </a:r>
            <a:endParaRPr lang="en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1DDBA-32A4-A4A7-03AD-C2D53038D494}"/>
              </a:ext>
            </a:extLst>
          </p:cNvPr>
          <p:cNvSpPr txBox="1"/>
          <p:nvPr/>
        </p:nvSpPr>
        <p:spPr>
          <a:xfrm>
            <a:off x="4664743" y="6324553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DBF7F-274F-0AF6-585C-DCFF42DB7014}"/>
              </a:ext>
            </a:extLst>
          </p:cNvPr>
          <p:cNvSpPr txBox="1"/>
          <p:nvPr/>
        </p:nvSpPr>
        <p:spPr>
          <a:xfrm>
            <a:off x="8370277" y="6324506"/>
            <a:ext cx="332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MCLabelsLeadingMuons_bundle_energy_at_entry</a:t>
            </a:r>
            <a:endParaRPr lang="en-DE" sz="1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56D6A8-1BFE-6B36-2C8D-5A8326A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415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642F0-D20E-15F3-A4C4-6AE2432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sz="2800" dirty="0"/>
              <a:t>Leading vs. bundle energy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E4A100-3392-BA8B-186D-0B353F53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/>
              <a:t>Leading muon energy is more sensitive to measure prompt</a:t>
            </a:r>
          </a:p>
          <a:p>
            <a:r>
              <a:rPr lang="en-US" sz="1700" dirty="0"/>
              <a:t>But it is more difficult to reconstruct the leading muon energy accurately</a:t>
            </a:r>
          </a:p>
        </p:txBody>
      </p:sp>
      <p:pic>
        <p:nvPicPr>
          <p:cNvPr id="6" name="Picture 5" descr="A graph showing a number of energy levels&#10;&#10;Description automatically generated with medium confidence">
            <a:extLst>
              <a:ext uri="{FF2B5EF4-FFF2-40B4-BE49-F238E27FC236}">
                <a16:creationId xmlns:a16="http://schemas.microsoft.com/office/drawing/2014/main" id="{D224207C-FD30-FF5B-553B-AB69CA75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76" y="3442575"/>
            <a:ext cx="3852285" cy="2686969"/>
          </a:xfrm>
          <a:prstGeom prst="rect">
            <a:avLst/>
          </a:prstGeom>
        </p:spPr>
      </p:pic>
      <p:pic>
        <p:nvPicPr>
          <p:cNvPr id="4" name="Content Placeholder 3" descr="A graph showing energy efficiency&#10;&#10;Description automatically generated with medium confidence">
            <a:extLst>
              <a:ext uri="{FF2B5EF4-FFF2-40B4-BE49-F238E27FC236}">
                <a16:creationId xmlns:a16="http://schemas.microsoft.com/office/drawing/2014/main" id="{B8BC7E31-599F-1008-7BFE-6EE2F8C71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952" y="245675"/>
            <a:ext cx="3852286" cy="2686969"/>
          </a:xfrm>
          <a:prstGeom prst="rect">
            <a:avLst/>
          </a:prstGeom>
        </p:spPr>
      </p:pic>
      <p:pic>
        <p:nvPicPr>
          <p:cNvPr id="5" name="Picture 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63FF0F1F-0318-8B97-9FA8-9440E700C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476" y="245675"/>
            <a:ext cx="3852286" cy="2686969"/>
          </a:xfrm>
          <a:prstGeom prst="rect">
            <a:avLst/>
          </a:prstGeom>
        </p:spPr>
      </p:pic>
      <p:pic>
        <p:nvPicPr>
          <p:cNvPr id="7" name="Picture 6" descr="A graph of energy efficiency&#10;&#10;Description automatically generated">
            <a:extLst>
              <a:ext uri="{FF2B5EF4-FFF2-40B4-BE49-F238E27FC236}">
                <a16:creationId xmlns:a16="http://schemas.microsoft.com/office/drawing/2014/main" id="{F12C538C-41C1-8484-0CE9-B05E4BDB5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190" y="3429000"/>
            <a:ext cx="3852286" cy="26869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549059-8970-1941-EB98-DFC96D33506C}"/>
              </a:ext>
            </a:extLst>
          </p:cNvPr>
          <p:cNvSpPr/>
          <p:nvPr/>
        </p:nvSpPr>
        <p:spPr>
          <a:xfrm>
            <a:off x="11167533" y="2084832"/>
            <a:ext cx="889000" cy="283464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A38E86-BE70-D358-C8A3-60168C3A2B86}"/>
              </a:ext>
            </a:extLst>
          </p:cNvPr>
          <p:cNvSpPr/>
          <p:nvPr/>
        </p:nvSpPr>
        <p:spPr>
          <a:xfrm>
            <a:off x="6572660" y="1994350"/>
            <a:ext cx="1698816" cy="67560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56131-3C2A-4E2B-F559-69F8BD797521}"/>
              </a:ext>
            </a:extLst>
          </p:cNvPr>
          <p:cNvSpPr txBox="1"/>
          <p:nvPr/>
        </p:nvSpPr>
        <p:spPr>
          <a:xfrm>
            <a:off x="5560828" y="63795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98D3B-6D2A-B285-0F4F-F898A36805F7}"/>
              </a:ext>
            </a:extLst>
          </p:cNvPr>
          <p:cNvSpPr txBox="1"/>
          <p:nvPr/>
        </p:nvSpPr>
        <p:spPr>
          <a:xfrm>
            <a:off x="8832291" y="63795"/>
            <a:ext cx="332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MCLabelsLeadingMuons_bundle_energy_at_entry</a:t>
            </a:r>
            <a:endParaRPr lang="en-DE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4A1F3-CA3E-5E51-1CB1-275CBA12995B}"/>
              </a:ext>
            </a:extLst>
          </p:cNvPr>
          <p:cNvSpPr txBox="1"/>
          <p:nvPr/>
        </p:nvSpPr>
        <p:spPr>
          <a:xfrm>
            <a:off x="6762307" y="3183898"/>
            <a:ext cx="330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DeepLearningReco_energy_bigger_model_bundle</a:t>
            </a:r>
            <a:endParaRPr lang="en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B840CE-6437-7635-2713-E06CB6AC9C2D}"/>
              </a:ext>
            </a:extLst>
          </p:cNvPr>
          <p:cNvSpPr/>
          <p:nvPr/>
        </p:nvSpPr>
        <p:spPr>
          <a:xfrm>
            <a:off x="7479633" y="4772484"/>
            <a:ext cx="791843" cy="109796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63AB8-1BAE-DC2B-1B7C-C3F7B0D61F02}"/>
              </a:ext>
            </a:extLst>
          </p:cNvPr>
          <p:cNvSpPr txBox="1"/>
          <p:nvPr/>
        </p:nvSpPr>
        <p:spPr>
          <a:xfrm>
            <a:off x="7017488" y="6316534"/>
            <a:ext cx="383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I</a:t>
            </a:r>
            <a:r>
              <a:rPr lang="en-DE" dirty="0">
                <a:solidFill>
                  <a:srgbClr val="C00000"/>
                </a:solidFill>
              </a:rPr>
              <a:t>ssues in leading energy reconstruction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913C3B2-F500-721C-ADC8-B60D856D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3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466-563E-BF61-6333-343C62C6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energy fraction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C57D8-91A4-9B22-EE35-1E4AB286A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550" y="1705137"/>
            <a:ext cx="6941879" cy="484621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01606-864F-026E-2582-FF2DF724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1DB3F-A538-30B6-264C-C3D7919E2FF0}"/>
              </a:ext>
            </a:extLst>
          </p:cNvPr>
          <p:cNvSpPr txBox="1"/>
          <p:nvPr/>
        </p:nvSpPr>
        <p:spPr>
          <a:xfrm>
            <a:off x="7751138" y="1924492"/>
            <a:ext cx="136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Solid: conventional</a:t>
            </a:r>
          </a:p>
          <a:p>
            <a:r>
              <a:rPr lang="en-GB" sz="1200" dirty="0"/>
              <a:t>Dashed: prompt</a:t>
            </a:r>
            <a:endParaRPr lang="en-DE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3DEDBE-A357-FC62-4A3C-50E4717DA3D6}"/>
              </a:ext>
            </a:extLst>
          </p:cNvPr>
          <p:cNvSpPr/>
          <p:nvPr/>
        </p:nvSpPr>
        <p:spPr>
          <a:xfrm rot="20958534">
            <a:off x="5484067" y="2351493"/>
            <a:ext cx="5959834" cy="1210208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E7C68D-3AC0-4E4F-ED5A-A359FFE15AF7}"/>
              </a:ext>
            </a:extLst>
          </p:cNvPr>
          <p:cNvSpPr/>
          <p:nvPr/>
        </p:nvSpPr>
        <p:spPr>
          <a:xfrm rot="20958534">
            <a:off x="5455702" y="3523141"/>
            <a:ext cx="5959834" cy="1210208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32C17F-8EEE-0850-3692-CBA61CC89B0F}"/>
              </a:ext>
            </a:extLst>
          </p:cNvPr>
          <p:cNvCxnSpPr/>
          <p:nvPr/>
        </p:nvCxnSpPr>
        <p:spPr>
          <a:xfrm>
            <a:off x="6188152" y="4221126"/>
            <a:ext cx="0" cy="19457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40E8D9-5270-54A1-6385-701E339083D4}"/>
              </a:ext>
            </a:extLst>
          </p:cNvPr>
          <p:cNvCxnSpPr>
            <a:cxnSpLocks/>
          </p:cNvCxnSpPr>
          <p:nvPr/>
        </p:nvCxnSpPr>
        <p:spPr>
          <a:xfrm>
            <a:off x="10487250" y="3429000"/>
            <a:ext cx="0" cy="27378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FB6913-A4D8-38F3-F4B9-CB97BE5DA154}"/>
              </a:ext>
            </a:extLst>
          </p:cNvPr>
          <p:cNvSpPr txBox="1"/>
          <p:nvPr/>
        </p:nvSpPr>
        <p:spPr>
          <a:xfrm>
            <a:off x="159488" y="2066902"/>
            <a:ext cx="4138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DE" dirty="0"/>
              <a:t>rompt dominates for energies &gt; 1 PeV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Leading energy fraction sweetspot </a:t>
            </a:r>
            <a:br>
              <a:rPr lang="en-DE" dirty="0"/>
            </a:br>
            <a:r>
              <a:rPr lang="en-DE" dirty="0"/>
              <a:t>between 0.1 – 0.9</a:t>
            </a:r>
          </a:p>
        </p:txBody>
      </p:sp>
    </p:spTree>
    <p:extLst>
      <p:ext uri="{BB962C8B-B14F-4D97-AF65-F5344CB8AC3E}">
        <p14:creationId xmlns:p14="http://schemas.microsoft.com/office/powerpoint/2010/main" val="226219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ECE0A-FF39-E9FA-4C8F-A31ECE96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Muon filter if E &gt; 1e4 GeV</a:t>
            </a:r>
            <a:b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HQ filter </a:t>
            </a:r>
            <a:r>
              <a:rPr lang="en-US" sz="1300" dirty="0"/>
              <a:t>similar to muon filter for E &gt; 1e5 GeV</a:t>
            </a:r>
            <a:b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4D6F1-64DB-B8FD-DE32-93C6FE6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E0D498-42EE-5F49-9FFD-85B9B54DD66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EC030F-0190-2BD9-EE9D-906B5D13C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833" y="2057899"/>
            <a:ext cx="5384800" cy="3759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7361C-1B08-9779-D7CA-EAF0A2E5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92" y="2057899"/>
            <a:ext cx="5384800" cy="3759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F0932-3D2B-7F31-0DCA-74FB4A163689}"/>
              </a:ext>
            </a:extLst>
          </p:cNvPr>
          <p:cNvCxnSpPr/>
          <p:nvPr/>
        </p:nvCxnSpPr>
        <p:spPr>
          <a:xfrm>
            <a:off x="8686800" y="5656521"/>
            <a:ext cx="55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25865F-8113-2F93-C40D-AC52E44AD9F4}"/>
              </a:ext>
            </a:extLst>
          </p:cNvPr>
          <p:cNvSpPr txBox="1"/>
          <p:nvPr/>
        </p:nvSpPr>
        <p:spPr>
          <a:xfrm>
            <a:off x="8260602" y="5746862"/>
            <a:ext cx="332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MCLabelsLeadingMuons_bundle_energy_at_entry</a:t>
            </a:r>
            <a:endParaRPr lang="en-D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04FFF-B5C8-73BF-4E09-C9995E7D6BED}"/>
              </a:ext>
            </a:extLst>
          </p:cNvPr>
          <p:cNvSpPr txBox="1"/>
          <p:nvPr/>
        </p:nvSpPr>
        <p:spPr>
          <a:xfrm>
            <a:off x="3006716" y="5746862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53A28F-5411-909C-2A60-E7E4D165F0F1}"/>
              </a:ext>
            </a:extLst>
          </p:cNvPr>
          <p:cNvCxnSpPr/>
          <p:nvPr/>
        </p:nvCxnSpPr>
        <p:spPr>
          <a:xfrm>
            <a:off x="2661138" y="2321169"/>
            <a:ext cx="0" cy="1488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90F9AC-63E1-EA40-08B9-B7FAFC7C46BC}"/>
              </a:ext>
            </a:extLst>
          </p:cNvPr>
          <p:cNvCxnSpPr/>
          <p:nvPr/>
        </p:nvCxnSpPr>
        <p:spPr>
          <a:xfrm>
            <a:off x="3423138" y="2321169"/>
            <a:ext cx="0" cy="1488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3F42-6151-CE3C-7FBD-F3D38641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many events do we need to simulate?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94B50-8724-6E98-D275-960C3CEC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440" y="1815087"/>
            <a:ext cx="6766560" cy="4723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35E59-7349-821E-E373-5A15005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6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2E442-FE90-43D8-A77D-7E896FE815D2}"/>
              </a:ext>
            </a:extLst>
          </p:cNvPr>
          <p:cNvSpPr txBox="1"/>
          <p:nvPr/>
        </p:nvSpPr>
        <p:spPr>
          <a:xfrm>
            <a:off x="508000" y="6293979"/>
            <a:ext cx="521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Which primary energy leads to which leading energy?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B6B80-9657-E0FA-5081-5ECC0AD9E5EA}"/>
              </a:ext>
            </a:extLst>
          </p:cNvPr>
          <p:cNvSpPr txBox="1"/>
          <p:nvPr/>
        </p:nvSpPr>
        <p:spPr>
          <a:xfrm>
            <a:off x="289763" y="2946400"/>
            <a:ext cx="462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DE" dirty="0"/>
              <a:t>nough events at high energies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ore events at energies lower 1 PeV needed</a:t>
            </a:r>
          </a:p>
        </p:txBody>
      </p:sp>
    </p:spTree>
    <p:extLst>
      <p:ext uri="{BB962C8B-B14F-4D97-AF65-F5344CB8AC3E}">
        <p14:creationId xmlns:p14="http://schemas.microsoft.com/office/powerpoint/2010/main" val="316248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3269-7A73-D771-6B01-9AAC46B7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(charge)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E8BE2-A2DA-E369-F0E5-9E862466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206" y="233556"/>
            <a:ext cx="6251994" cy="64879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FE06-AA1C-F4F0-5779-D3DA84E7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7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E583B-6071-4349-365F-5E397EDA7330}"/>
              </a:ext>
            </a:extLst>
          </p:cNvPr>
          <p:cNvSpPr txBox="1"/>
          <p:nvPr/>
        </p:nvSpPr>
        <p:spPr>
          <a:xfrm>
            <a:off x="96728" y="6356350"/>
            <a:ext cx="6242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Cut:</a:t>
            </a:r>
            <a:br>
              <a:rPr lang="en-DE" sz="1200" dirty="0"/>
            </a:br>
            <a:r>
              <a:rPr lang="en-GB" sz="1200" dirty="0"/>
              <a:t>DeepLearningReco_exported_model_PromptMu_L2_energy_bundle_energy_at_entry &gt; 1e4 GeV</a:t>
            </a:r>
          </a:p>
        </p:txBody>
      </p:sp>
    </p:spTree>
    <p:extLst>
      <p:ext uri="{BB962C8B-B14F-4D97-AF65-F5344CB8AC3E}">
        <p14:creationId xmlns:p14="http://schemas.microsoft.com/office/powerpoint/2010/main" val="16434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C810-9F81-328D-0507-CC1406F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(pulses)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08331-2E2D-DBCB-C8CC-BACF27070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979" y="523073"/>
            <a:ext cx="3025291" cy="29371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2D71-DD0B-181D-D321-2A453FA1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8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C5CB9-1A70-E090-9630-F881A778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79" y="3419625"/>
            <a:ext cx="3025291" cy="293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772D5-7403-1F81-3071-6A794A827599}"/>
              </a:ext>
            </a:extLst>
          </p:cNvPr>
          <p:cNvSpPr txBox="1"/>
          <p:nvPr/>
        </p:nvSpPr>
        <p:spPr>
          <a:xfrm>
            <a:off x="6289040" y="22352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o cut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19AAF-A98E-0965-D721-B11C59C41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588" y="523073"/>
            <a:ext cx="3025291" cy="293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A97D2-24EA-A8BE-A776-FEDAA1E5F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588" y="3419625"/>
            <a:ext cx="3025291" cy="2937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D5546E-5B67-2310-444B-041B08C7F9BB}"/>
              </a:ext>
            </a:extLst>
          </p:cNvPr>
          <p:cNvSpPr txBox="1"/>
          <p:nvPr/>
        </p:nvSpPr>
        <p:spPr>
          <a:xfrm>
            <a:off x="9138058" y="259433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Cut E &gt; 1e4 GeV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DF46C-35FC-63C2-751C-AD9C1B98C9F1}"/>
              </a:ext>
            </a:extLst>
          </p:cNvPr>
          <p:cNvSpPr/>
          <p:nvPr/>
        </p:nvSpPr>
        <p:spPr>
          <a:xfrm>
            <a:off x="5831840" y="1027906"/>
            <a:ext cx="528320" cy="662782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102106-3565-6C78-B798-15D30756ED66}"/>
              </a:ext>
            </a:extLst>
          </p:cNvPr>
          <p:cNvSpPr/>
          <p:nvPr/>
        </p:nvSpPr>
        <p:spPr>
          <a:xfrm rot="20843939">
            <a:off x="6237804" y="1214180"/>
            <a:ext cx="1137920" cy="63341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4C23E-67B0-FABA-E575-009F802A716A}"/>
              </a:ext>
            </a:extLst>
          </p:cNvPr>
          <p:cNvSpPr txBox="1"/>
          <p:nvPr/>
        </p:nvSpPr>
        <p:spPr>
          <a:xfrm>
            <a:off x="6432624" y="843240"/>
            <a:ext cx="140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DE" dirty="0">
                <a:solidFill>
                  <a:srgbClr val="C00000"/>
                </a:solidFill>
              </a:rPr>
              <a:t>ther events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2845B8-ED97-2DF9-5E92-68FA91EEED0A}"/>
              </a:ext>
            </a:extLst>
          </p:cNvPr>
          <p:cNvCxnSpPr/>
          <p:nvPr/>
        </p:nvCxnSpPr>
        <p:spPr>
          <a:xfrm flipV="1">
            <a:off x="4561840" y="1615440"/>
            <a:ext cx="1270000" cy="1016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D7AE79-DD87-62DD-8941-62BD23CC4AD2}"/>
              </a:ext>
            </a:extLst>
          </p:cNvPr>
          <p:cNvSpPr txBox="1"/>
          <p:nvPr/>
        </p:nvSpPr>
        <p:spPr>
          <a:xfrm>
            <a:off x="2913843" y="258496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</a:t>
            </a:r>
            <a:r>
              <a:rPr lang="en-DE" dirty="0">
                <a:solidFill>
                  <a:srgbClr val="C00000"/>
                </a:solidFill>
              </a:rPr>
              <a:t>ulse cleaning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BB06D-B838-B323-435B-032502F9421A}"/>
              </a:ext>
            </a:extLst>
          </p:cNvPr>
          <p:cNvSpPr txBox="1"/>
          <p:nvPr/>
        </p:nvSpPr>
        <p:spPr>
          <a:xfrm>
            <a:off x="375920" y="3749040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ulse cleaning: 6000 ns </a:t>
            </a:r>
          </a:p>
        </p:txBody>
      </p:sp>
    </p:spTree>
    <p:extLst>
      <p:ext uri="{BB962C8B-B14F-4D97-AF65-F5344CB8AC3E}">
        <p14:creationId xmlns:p14="http://schemas.microsoft.com/office/powerpoint/2010/main" val="409878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480</Words>
  <Application>Microsoft Macintosh PowerPoint</Application>
  <PresentationFormat>Widescreen</PresentationFormat>
  <Paragraphs>93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Prompt 31.08.2023</vt:lpstr>
      <vt:lpstr>Outline</vt:lpstr>
      <vt:lpstr>Expected muons for 10 years</vt:lpstr>
      <vt:lpstr>Leading vs. bundle energy</vt:lpstr>
      <vt:lpstr>Leading energy fraction</vt:lpstr>
      <vt:lpstr>Filter Muon filter if E &gt; 1e4 GeV HQ filter similar to muon filter for E &gt; 1e5 GeV  </vt:lpstr>
      <vt:lpstr>How many events do we need to simulate?</vt:lpstr>
      <vt:lpstr>Data-MC (charge)</vt:lpstr>
      <vt:lpstr>Data-MC (pulses)</vt:lpstr>
      <vt:lpstr>Data-MC (cos zenith)</vt:lpstr>
      <vt:lpstr>Data-MC (zenith)</vt:lpstr>
      <vt:lpstr>Data-MC (energy spectrum)</vt:lpstr>
      <vt:lpstr>Leading muon fraction</vt:lpstr>
      <vt:lpstr>Backup</vt:lpstr>
      <vt:lpstr>Muon production – different weightings</vt:lpstr>
      <vt:lpstr>Muon flux</vt:lpstr>
      <vt:lpstr>Zenith   Cut: MostEnergeticMuonInside_energy &gt; 1 PeV</vt:lpstr>
      <vt:lpstr>Zenith in dependence of leading muon energy</vt:lpstr>
      <vt:lpstr>Filter – total flux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31.08.2023</dc:title>
  <dc:creator>Pascal Gutjahr</dc:creator>
  <cp:lastModifiedBy>Pascal Gutjahr</cp:lastModifiedBy>
  <cp:revision>21</cp:revision>
  <dcterms:created xsi:type="dcterms:W3CDTF">2023-08-31T06:47:22Z</dcterms:created>
  <dcterms:modified xsi:type="dcterms:W3CDTF">2023-09-01T15:28:18Z</dcterms:modified>
</cp:coreProperties>
</file>