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8" r:id="rId2"/>
    <p:sldId id="483" r:id="rId3"/>
    <p:sldId id="484" r:id="rId4"/>
    <p:sldId id="488" r:id="rId5"/>
    <p:sldId id="485" r:id="rId6"/>
    <p:sldId id="494" r:id="rId7"/>
    <p:sldId id="495" r:id="rId8"/>
    <p:sldId id="486" r:id="rId9"/>
    <p:sldId id="491" r:id="rId10"/>
    <p:sldId id="493" r:id="rId11"/>
    <p:sldId id="490" r:id="rId12"/>
    <p:sldId id="497" r:id="rId13"/>
    <p:sldId id="487" r:id="rId14"/>
    <p:sldId id="489" r:id="rId15"/>
    <p:sldId id="499" r:id="rId16"/>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B842"/>
    <a:srgbClr val="A5A5A5"/>
    <a:srgbClr val="000000"/>
    <a:srgbClr val="74B9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20"/>
    <p:restoredTop sz="96512"/>
  </p:normalViewPr>
  <p:slideViewPr>
    <p:cSldViewPr snapToGrid="0">
      <p:cViewPr varScale="1">
        <p:scale>
          <a:sx n="128" d="100"/>
          <a:sy n="128" d="100"/>
        </p:scale>
        <p:origin x="920" y="176"/>
      </p:cViewPr>
      <p:guideLst/>
    </p:cSldViewPr>
  </p:slideViewPr>
  <p:outlineViewPr>
    <p:cViewPr>
      <p:scale>
        <a:sx n="33" d="100"/>
        <a:sy n="33" d="100"/>
      </p:scale>
      <p:origin x="0" y="-464"/>
    </p:cViewPr>
  </p:outlineViewPr>
  <p:notesTextViewPr>
    <p:cViewPr>
      <p:scale>
        <a:sx n="1" d="1"/>
        <a:sy n="1" d="1"/>
      </p:scale>
      <p:origin x="0" y="0"/>
    </p:cViewPr>
  </p:notesTextViewPr>
  <p:sorterViewPr>
    <p:cViewPr>
      <p:scale>
        <a:sx n="79" d="100"/>
        <a:sy n="7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03E88C-5052-EB47-BBCD-87ED51A84B6C}" type="datetimeFigureOut">
              <a:rPr lang="en-DE" smtClean="0"/>
              <a:t>5/30/25</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01135-47A9-4148-AC56-AE2309C63F6E}" type="slidenum">
              <a:rPr lang="en-DE" smtClean="0"/>
              <a:t>‹#›</a:t>
            </a:fld>
            <a:endParaRPr lang="en-DE"/>
          </a:p>
        </p:txBody>
      </p:sp>
    </p:spTree>
    <p:extLst>
      <p:ext uri="{BB962C8B-B14F-4D97-AF65-F5344CB8AC3E}">
        <p14:creationId xmlns:p14="http://schemas.microsoft.com/office/powerpoint/2010/main" val="2671019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0C131E-6A5F-7C4D-B446-5120FAFA462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0147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D44E2C-C50E-B202-A0CD-6FB703CD4A0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51DF3CD6-1142-3C8E-6CB4-E83DA25F7D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4C2FADCD-51F3-FE0E-0B4C-83F6FF2F56D8}"/>
              </a:ext>
            </a:extLst>
          </p:cNvPr>
          <p:cNvSpPr>
            <a:spLocks noGrp="1"/>
          </p:cNvSpPr>
          <p:nvPr>
            <p:ph type="dt" sz="half" idx="10"/>
          </p:nvPr>
        </p:nvSpPr>
        <p:spPr/>
        <p:txBody>
          <a:bodyPr/>
          <a:lstStyle/>
          <a:p>
            <a:r>
              <a:rPr lang="de-DE"/>
              <a:t>pascal.gutjahr@tu-dortmund.de</a:t>
            </a:r>
            <a:endParaRPr lang="en-US"/>
          </a:p>
        </p:txBody>
      </p:sp>
      <p:sp>
        <p:nvSpPr>
          <p:cNvPr id="5" name="Fußzeilenplatzhalter 4">
            <a:extLst>
              <a:ext uri="{FF2B5EF4-FFF2-40B4-BE49-F238E27FC236}">
                <a16:creationId xmlns:a16="http://schemas.microsoft.com/office/drawing/2014/main" id="{25A070BD-61D2-009B-D0D5-FB5931D7358A}"/>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2BB1CBAC-0D6F-1973-D4E3-49F7011A9726}"/>
              </a:ext>
            </a:extLst>
          </p:cNvPr>
          <p:cNvSpPr>
            <a:spLocks noGrp="1"/>
          </p:cNvSpPr>
          <p:nvPr>
            <p:ph type="sldNum" sz="quarter" idx="12"/>
          </p:nvPr>
        </p:nvSpPr>
        <p:spPr/>
        <p:txBody>
          <a:bodyPr/>
          <a:lstStyle/>
          <a:p>
            <a:fld id="{CD8304E6-5469-594D-85BC-E468E92D2243}" type="slidenum">
              <a:rPr lang="en-US" smtClean="0"/>
              <a:t>‹#›</a:t>
            </a:fld>
            <a:endParaRPr lang="en-US"/>
          </a:p>
        </p:txBody>
      </p:sp>
    </p:spTree>
    <p:extLst>
      <p:ext uri="{BB962C8B-B14F-4D97-AF65-F5344CB8AC3E}">
        <p14:creationId xmlns:p14="http://schemas.microsoft.com/office/powerpoint/2010/main" val="1561590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2BFA59-E2B8-CE69-FE29-85F218466198}"/>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9C010D96-5A06-59C6-501E-0C6AC9F5268C}"/>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A123B2C0-D3E6-4AF7-F194-EBD075010985}"/>
              </a:ext>
            </a:extLst>
          </p:cNvPr>
          <p:cNvSpPr>
            <a:spLocks noGrp="1"/>
          </p:cNvSpPr>
          <p:nvPr>
            <p:ph type="dt" sz="half" idx="10"/>
          </p:nvPr>
        </p:nvSpPr>
        <p:spPr/>
        <p:txBody>
          <a:bodyPr/>
          <a:lstStyle/>
          <a:p>
            <a:r>
              <a:rPr lang="de-DE"/>
              <a:t>pascal.gutjahr@tu-dortmund.de</a:t>
            </a:r>
            <a:endParaRPr lang="en-US"/>
          </a:p>
        </p:txBody>
      </p:sp>
      <p:sp>
        <p:nvSpPr>
          <p:cNvPr id="5" name="Fußzeilenplatzhalter 4">
            <a:extLst>
              <a:ext uri="{FF2B5EF4-FFF2-40B4-BE49-F238E27FC236}">
                <a16:creationId xmlns:a16="http://schemas.microsoft.com/office/drawing/2014/main" id="{07F3C7DC-FB7C-1B59-8148-9C252F643F9F}"/>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7E8F18EB-3DA5-45F8-6B37-8D88BFFCADAC}"/>
              </a:ext>
            </a:extLst>
          </p:cNvPr>
          <p:cNvSpPr>
            <a:spLocks noGrp="1"/>
          </p:cNvSpPr>
          <p:nvPr>
            <p:ph type="sldNum" sz="quarter" idx="12"/>
          </p:nvPr>
        </p:nvSpPr>
        <p:spPr/>
        <p:txBody>
          <a:bodyPr/>
          <a:lstStyle/>
          <a:p>
            <a:fld id="{CD8304E6-5469-594D-85BC-E468E92D2243}" type="slidenum">
              <a:rPr lang="en-US" smtClean="0"/>
              <a:t>‹#›</a:t>
            </a:fld>
            <a:endParaRPr lang="en-US"/>
          </a:p>
        </p:txBody>
      </p:sp>
    </p:spTree>
    <p:extLst>
      <p:ext uri="{BB962C8B-B14F-4D97-AF65-F5344CB8AC3E}">
        <p14:creationId xmlns:p14="http://schemas.microsoft.com/office/powerpoint/2010/main" val="4249163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5147FC9-4ABD-86F4-1CD6-7AF27ADA804B}"/>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0F54595D-63F9-CC5D-8242-260EBFD991A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AB4D75D2-21A7-C93D-705D-79BDCB144BF7}"/>
              </a:ext>
            </a:extLst>
          </p:cNvPr>
          <p:cNvSpPr>
            <a:spLocks noGrp="1"/>
          </p:cNvSpPr>
          <p:nvPr>
            <p:ph type="dt" sz="half" idx="10"/>
          </p:nvPr>
        </p:nvSpPr>
        <p:spPr/>
        <p:txBody>
          <a:bodyPr/>
          <a:lstStyle/>
          <a:p>
            <a:r>
              <a:rPr lang="de-DE"/>
              <a:t>pascal.gutjahr@tu-dortmund.de</a:t>
            </a:r>
            <a:endParaRPr lang="en-US"/>
          </a:p>
        </p:txBody>
      </p:sp>
      <p:sp>
        <p:nvSpPr>
          <p:cNvPr id="5" name="Fußzeilenplatzhalter 4">
            <a:extLst>
              <a:ext uri="{FF2B5EF4-FFF2-40B4-BE49-F238E27FC236}">
                <a16:creationId xmlns:a16="http://schemas.microsoft.com/office/drawing/2014/main" id="{45A8F429-0574-4933-C897-BA0A6A2765F2}"/>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C5AB0F98-B82A-83D4-FA09-FC37B7F99135}"/>
              </a:ext>
            </a:extLst>
          </p:cNvPr>
          <p:cNvSpPr>
            <a:spLocks noGrp="1"/>
          </p:cNvSpPr>
          <p:nvPr>
            <p:ph type="sldNum" sz="quarter" idx="12"/>
          </p:nvPr>
        </p:nvSpPr>
        <p:spPr/>
        <p:txBody>
          <a:bodyPr/>
          <a:lstStyle/>
          <a:p>
            <a:fld id="{CD8304E6-5469-594D-85BC-E468E92D2243}" type="slidenum">
              <a:rPr lang="en-US" smtClean="0"/>
              <a:t>‹#›</a:t>
            </a:fld>
            <a:endParaRPr lang="en-US"/>
          </a:p>
        </p:txBody>
      </p:sp>
    </p:spTree>
    <p:extLst>
      <p:ext uri="{BB962C8B-B14F-4D97-AF65-F5344CB8AC3E}">
        <p14:creationId xmlns:p14="http://schemas.microsoft.com/office/powerpoint/2010/main" val="2594211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0E2361-495B-3C22-0A6B-3DBFF43AC1AF}"/>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6F098191-3ADD-0448-255E-DFE20452DF1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B43B53D0-189D-887D-1552-46386DE5D776}"/>
              </a:ext>
            </a:extLst>
          </p:cNvPr>
          <p:cNvSpPr>
            <a:spLocks noGrp="1"/>
          </p:cNvSpPr>
          <p:nvPr>
            <p:ph type="dt" sz="half" idx="10"/>
          </p:nvPr>
        </p:nvSpPr>
        <p:spPr/>
        <p:txBody>
          <a:bodyPr/>
          <a:lstStyle/>
          <a:p>
            <a:r>
              <a:rPr lang="de-DE"/>
              <a:t>pascal.gutjahr@tu-dortmund.de</a:t>
            </a:r>
            <a:endParaRPr lang="en-US"/>
          </a:p>
        </p:txBody>
      </p:sp>
      <p:sp>
        <p:nvSpPr>
          <p:cNvPr id="5" name="Fußzeilenplatzhalter 4">
            <a:extLst>
              <a:ext uri="{FF2B5EF4-FFF2-40B4-BE49-F238E27FC236}">
                <a16:creationId xmlns:a16="http://schemas.microsoft.com/office/drawing/2014/main" id="{AAA26044-452B-7C84-44F8-249A430C313C}"/>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6E0109DA-9EBF-FDD6-8D81-0FBD03541517}"/>
              </a:ext>
            </a:extLst>
          </p:cNvPr>
          <p:cNvSpPr>
            <a:spLocks noGrp="1"/>
          </p:cNvSpPr>
          <p:nvPr>
            <p:ph type="sldNum" sz="quarter" idx="12"/>
          </p:nvPr>
        </p:nvSpPr>
        <p:spPr/>
        <p:txBody>
          <a:bodyPr/>
          <a:lstStyle/>
          <a:p>
            <a:fld id="{CD8304E6-5469-594D-85BC-E468E92D2243}" type="slidenum">
              <a:rPr lang="en-US" smtClean="0"/>
              <a:t>‹#›</a:t>
            </a:fld>
            <a:endParaRPr lang="en-US"/>
          </a:p>
        </p:txBody>
      </p:sp>
    </p:spTree>
    <p:extLst>
      <p:ext uri="{BB962C8B-B14F-4D97-AF65-F5344CB8AC3E}">
        <p14:creationId xmlns:p14="http://schemas.microsoft.com/office/powerpoint/2010/main" val="990748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740BE5-D256-F234-165F-DDD25830326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3A615DD4-CEAC-9311-E648-15338655E9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5BA21DC-B5DC-1D47-4607-94B496B75BDF}"/>
              </a:ext>
            </a:extLst>
          </p:cNvPr>
          <p:cNvSpPr>
            <a:spLocks noGrp="1"/>
          </p:cNvSpPr>
          <p:nvPr>
            <p:ph type="dt" sz="half" idx="10"/>
          </p:nvPr>
        </p:nvSpPr>
        <p:spPr/>
        <p:txBody>
          <a:bodyPr/>
          <a:lstStyle/>
          <a:p>
            <a:r>
              <a:rPr lang="de-DE"/>
              <a:t>pascal.gutjahr@tu-dortmund.de</a:t>
            </a:r>
            <a:endParaRPr lang="en-US"/>
          </a:p>
        </p:txBody>
      </p:sp>
      <p:sp>
        <p:nvSpPr>
          <p:cNvPr id="5" name="Fußzeilenplatzhalter 4">
            <a:extLst>
              <a:ext uri="{FF2B5EF4-FFF2-40B4-BE49-F238E27FC236}">
                <a16:creationId xmlns:a16="http://schemas.microsoft.com/office/drawing/2014/main" id="{E087DDCE-C9EC-99C1-1D7D-57E74A76CEAA}"/>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F0F3E8F9-FCEF-95FA-BFDA-C53C2E79D008}"/>
              </a:ext>
            </a:extLst>
          </p:cNvPr>
          <p:cNvSpPr>
            <a:spLocks noGrp="1"/>
          </p:cNvSpPr>
          <p:nvPr>
            <p:ph type="sldNum" sz="quarter" idx="12"/>
          </p:nvPr>
        </p:nvSpPr>
        <p:spPr/>
        <p:txBody>
          <a:bodyPr/>
          <a:lstStyle/>
          <a:p>
            <a:fld id="{CD8304E6-5469-594D-85BC-E468E92D2243}" type="slidenum">
              <a:rPr lang="en-US" smtClean="0"/>
              <a:t>‹#›</a:t>
            </a:fld>
            <a:endParaRPr lang="en-US"/>
          </a:p>
        </p:txBody>
      </p:sp>
    </p:spTree>
    <p:extLst>
      <p:ext uri="{BB962C8B-B14F-4D97-AF65-F5344CB8AC3E}">
        <p14:creationId xmlns:p14="http://schemas.microsoft.com/office/powerpoint/2010/main" val="1575850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BA840E-F4D9-914D-DE72-10ED975DA572}"/>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1BEA07AF-651E-E91E-7260-2C9BAAE1E14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F2C0664A-4F49-2D6E-EBC9-681093E0148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EF4BEBEE-C680-3DD5-C94F-858C116F039F}"/>
              </a:ext>
            </a:extLst>
          </p:cNvPr>
          <p:cNvSpPr>
            <a:spLocks noGrp="1"/>
          </p:cNvSpPr>
          <p:nvPr>
            <p:ph type="dt" sz="half" idx="10"/>
          </p:nvPr>
        </p:nvSpPr>
        <p:spPr/>
        <p:txBody>
          <a:bodyPr/>
          <a:lstStyle/>
          <a:p>
            <a:r>
              <a:rPr lang="de-DE"/>
              <a:t>pascal.gutjahr@tu-dortmund.de</a:t>
            </a:r>
            <a:endParaRPr lang="en-US"/>
          </a:p>
        </p:txBody>
      </p:sp>
      <p:sp>
        <p:nvSpPr>
          <p:cNvPr id="6" name="Fußzeilenplatzhalter 5">
            <a:extLst>
              <a:ext uri="{FF2B5EF4-FFF2-40B4-BE49-F238E27FC236}">
                <a16:creationId xmlns:a16="http://schemas.microsoft.com/office/drawing/2014/main" id="{52E24443-8A04-7446-770F-B3A1AEF52D6C}"/>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5AA44614-C7D6-85E7-D004-C0E21646B524}"/>
              </a:ext>
            </a:extLst>
          </p:cNvPr>
          <p:cNvSpPr>
            <a:spLocks noGrp="1"/>
          </p:cNvSpPr>
          <p:nvPr>
            <p:ph type="sldNum" sz="quarter" idx="12"/>
          </p:nvPr>
        </p:nvSpPr>
        <p:spPr/>
        <p:txBody>
          <a:bodyPr/>
          <a:lstStyle/>
          <a:p>
            <a:fld id="{CD8304E6-5469-594D-85BC-E468E92D2243}" type="slidenum">
              <a:rPr lang="en-US" smtClean="0"/>
              <a:t>‹#›</a:t>
            </a:fld>
            <a:endParaRPr lang="en-US"/>
          </a:p>
        </p:txBody>
      </p:sp>
    </p:spTree>
    <p:extLst>
      <p:ext uri="{BB962C8B-B14F-4D97-AF65-F5344CB8AC3E}">
        <p14:creationId xmlns:p14="http://schemas.microsoft.com/office/powerpoint/2010/main" val="2747945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805A7C-1C19-A9CD-55A8-177E8171F769}"/>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C7E0720E-2755-CC40-F3BC-5B6D10F47C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B7BCDF5-E34A-A6F9-6C71-4B9F0E183A9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7A90BB45-D56E-DF21-048E-83E3EE865F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66938D6-F32C-4887-42C6-A3CA1932859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96213D26-D605-8F34-ACFA-DAED6FB32988}"/>
              </a:ext>
            </a:extLst>
          </p:cNvPr>
          <p:cNvSpPr>
            <a:spLocks noGrp="1"/>
          </p:cNvSpPr>
          <p:nvPr>
            <p:ph type="dt" sz="half" idx="10"/>
          </p:nvPr>
        </p:nvSpPr>
        <p:spPr/>
        <p:txBody>
          <a:bodyPr/>
          <a:lstStyle/>
          <a:p>
            <a:r>
              <a:rPr lang="de-DE"/>
              <a:t>pascal.gutjahr@tu-dortmund.de</a:t>
            </a:r>
            <a:endParaRPr lang="en-US"/>
          </a:p>
        </p:txBody>
      </p:sp>
      <p:sp>
        <p:nvSpPr>
          <p:cNvPr id="8" name="Fußzeilenplatzhalter 7">
            <a:extLst>
              <a:ext uri="{FF2B5EF4-FFF2-40B4-BE49-F238E27FC236}">
                <a16:creationId xmlns:a16="http://schemas.microsoft.com/office/drawing/2014/main" id="{6E922B4A-DF31-817B-2C60-E257A90B8DF5}"/>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D1951780-E5F1-DF5B-3368-EF03C50D1DBF}"/>
              </a:ext>
            </a:extLst>
          </p:cNvPr>
          <p:cNvSpPr>
            <a:spLocks noGrp="1"/>
          </p:cNvSpPr>
          <p:nvPr>
            <p:ph type="sldNum" sz="quarter" idx="12"/>
          </p:nvPr>
        </p:nvSpPr>
        <p:spPr/>
        <p:txBody>
          <a:bodyPr/>
          <a:lstStyle/>
          <a:p>
            <a:fld id="{CD8304E6-5469-594D-85BC-E468E92D2243}" type="slidenum">
              <a:rPr lang="en-US" smtClean="0"/>
              <a:t>‹#›</a:t>
            </a:fld>
            <a:endParaRPr lang="en-US"/>
          </a:p>
        </p:txBody>
      </p:sp>
    </p:spTree>
    <p:extLst>
      <p:ext uri="{BB962C8B-B14F-4D97-AF65-F5344CB8AC3E}">
        <p14:creationId xmlns:p14="http://schemas.microsoft.com/office/powerpoint/2010/main" val="2836378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8B39A9-4C0F-CC0C-5A18-CCCB3D9839EA}"/>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DF0EF061-3838-13CA-780B-96097097D758}"/>
              </a:ext>
            </a:extLst>
          </p:cNvPr>
          <p:cNvSpPr>
            <a:spLocks noGrp="1"/>
          </p:cNvSpPr>
          <p:nvPr>
            <p:ph type="dt" sz="half" idx="10"/>
          </p:nvPr>
        </p:nvSpPr>
        <p:spPr/>
        <p:txBody>
          <a:bodyPr/>
          <a:lstStyle/>
          <a:p>
            <a:r>
              <a:rPr lang="de-DE"/>
              <a:t>pascal.gutjahr@tu-dortmund.de</a:t>
            </a:r>
            <a:endParaRPr lang="en-US"/>
          </a:p>
        </p:txBody>
      </p:sp>
      <p:sp>
        <p:nvSpPr>
          <p:cNvPr id="4" name="Fußzeilenplatzhalter 3">
            <a:extLst>
              <a:ext uri="{FF2B5EF4-FFF2-40B4-BE49-F238E27FC236}">
                <a16:creationId xmlns:a16="http://schemas.microsoft.com/office/drawing/2014/main" id="{5DFACBD2-51DD-4800-D9BC-618F43D74CD8}"/>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E193DD26-D6B2-896D-2BDE-E38242110304}"/>
              </a:ext>
            </a:extLst>
          </p:cNvPr>
          <p:cNvSpPr>
            <a:spLocks noGrp="1"/>
          </p:cNvSpPr>
          <p:nvPr>
            <p:ph type="sldNum" sz="quarter" idx="12"/>
          </p:nvPr>
        </p:nvSpPr>
        <p:spPr/>
        <p:txBody>
          <a:bodyPr/>
          <a:lstStyle/>
          <a:p>
            <a:fld id="{CD8304E6-5469-594D-85BC-E468E92D2243}" type="slidenum">
              <a:rPr lang="en-US" smtClean="0"/>
              <a:t>‹#›</a:t>
            </a:fld>
            <a:endParaRPr lang="en-US"/>
          </a:p>
        </p:txBody>
      </p:sp>
    </p:spTree>
    <p:extLst>
      <p:ext uri="{BB962C8B-B14F-4D97-AF65-F5344CB8AC3E}">
        <p14:creationId xmlns:p14="http://schemas.microsoft.com/office/powerpoint/2010/main" val="1964991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03B509B-1886-FA6C-17E5-412D7291F86C}"/>
              </a:ext>
            </a:extLst>
          </p:cNvPr>
          <p:cNvSpPr>
            <a:spLocks noGrp="1"/>
          </p:cNvSpPr>
          <p:nvPr>
            <p:ph type="dt" sz="half" idx="10"/>
          </p:nvPr>
        </p:nvSpPr>
        <p:spPr/>
        <p:txBody>
          <a:bodyPr/>
          <a:lstStyle/>
          <a:p>
            <a:r>
              <a:rPr lang="de-DE"/>
              <a:t>pascal.gutjahr@tu-dortmund.de</a:t>
            </a:r>
            <a:endParaRPr lang="en-US"/>
          </a:p>
        </p:txBody>
      </p:sp>
      <p:sp>
        <p:nvSpPr>
          <p:cNvPr id="3" name="Fußzeilenplatzhalter 2">
            <a:extLst>
              <a:ext uri="{FF2B5EF4-FFF2-40B4-BE49-F238E27FC236}">
                <a16:creationId xmlns:a16="http://schemas.microsoft.com/office/drawing/2014/main" id="{4DC58B38-4F80-056A-9453-B3DDD59AE92C}"/>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641FD3CC-19E3-DCBA-04AE-0B22AB401EAE}"/>
              </a:ext>
            </a:extLst>
          </p:cNvPr>
          <p:cNvSpPr>
            <a:spLocks noGrp="1"/>
          </p:cNvSpPr>
          <p:nvPr>
            <p:ph type="sldNum" sz="quarter" idx="12"/>
          </p:nvPr>
        </p:nvSpPr>
        <p:spPr/>
        <p:txBody>
          <a:bodyPr/>
          <a:lstStyle/>
          <a:p>
            <a:fld id="{CD8304E6-5469-594D-85BC-E468E92D2243}" type="slidenum">
              <a:rPr lang="en-US" smtClean="0"/>
              <a:t>‹#›</a:t>
            </a:fld>
            <a:endParaRPr lang="en-US"/>
          </a:p>
        </p:txBody>
      </p:sp>
    </p:spTree>
    <p:extLst>
      <p:ext uri="{BB962C8B-B14F-4D97-AF65-F5344CB8AC3E}">
        <p14:creationId xmlns:p14="http://schemas.microsoft.com/office/powerpoint/2010/main" val="763871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3A1707-BDE1-139D-7A08-591B3969448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D94F2638-FCA4-0F1B-7729-235F675D64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EB7FC733-9285-A75F-7BB2-0E65B5DCE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850DB5E-53AC-0BA4-5726-49E2F65D3705}"/>
              </a:ext>
            </a:extLst>
          </p:cNvPr>
          <p:cNvSpPr>
            <a:spLocks noGrp="1"/>
          </p:cNvSpPr>
          <p:nvPr>
            <p:ph type="dt" sz="half" idx="10"/>
          </p:nvPr>
        </p:nvSpPr>
        <p:spPr/>
        <p:txBody>
          <a:bodyPr/>
          <a:lstStyle/>
          <a:p>
            <a:r>
              <a:rPr lang="de-DE"/>
              <a:t>pascal.gutjahr@tu-dortmund.de</a:t>
            </a:r>
            <a:endParaRPr lang="en-US"/>
          </a:p>
        </p:txBody>
      </p:sp>
      <p:sp>
        <p:nvSpPr>
          <p:cNvPr id="6" name="Fußzeilenplatzhalter 5">
            <a:extLst>
              <a:ext uri="{FF2B5EF4-FFF2-40B4-BE49-F238E27FC236}">
                <a16:creationId xmlns:a16="http://schemas.microsoft.com/office/drawing/2014/main" id="{103AD597-36E3-1D22-F073-9575A9057160}"/>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F1EA0D62-D5EA-9094-A4D3-EE2ADE8B6199}"/>
              </a:ext>
            </a:extLst>
          </p:cNvPr>
          <p:cNvSpPr>
            <a:spLocks noGrp="1"/>
          </p:cNvSpPr>
          <p:nvPr>
            <p:ph type="sldNum" sz="quarter" idx="12"/>
          </p:nvPr>
        </p:nvSpPr>
        <p:spPr/>
        <p:txBody>
          <a:bodyPr/>
          <a:lstStyle/>
          <a:p>
            <a:fld id="{CD8304E6-5469-594D-85BC-E468E92D2243}" type="slidenum">
              <a:rPr lang="en-US" smtClean="0"/>
              <a:t>‹#›</a:t>
            </a:fld>
            <a:endParaRPr lang="en-US"/>
          </a:p>
        </p:txBody>
      </p:sp>
    </p:spTree>
    <p:extLst>
      <p:ext uri="{BB962C8B-B14F-4D97-AF65-F5344CB8AC3E}">
        <p14:creationId xmlns:p14="http://schemas.microsoft.com/office/powerpoint/2010/main" val="785974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2D0620-38FA-1C09-FFAA-88F8459C099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F59279D3-2D01-8381-F513-C21752B61E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8143D786-7504-156A-7A86-135F059E97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CEB45E-E867-684E-B232-AA19DDB23C86}"/>
              </a:ext>
            </a:extLst>
          </p:cNvPr>
          <p:cNvSpPr>
            <a:spLocks noGrp="1"/>
          </p:cNvSpPr>
          <p:nvPr>
            <p:ph type="dt" sz="half" idx="10"/>
          </p:nvPr>
        </p:nvSpPr>
        <p:spPr/>
        <p:txBody>
          <a:bodyPr/>
          <a:lstStyle/>
          <a:p>
            <a:r>
              <a:rPr lang="de-DE"/>
              <a:t>pascal.gutjahr@tu-dortmund.de</a:t>
            </a:r>
            <a:endParaRPr lang="en-US"/>
          </a:p>
        </p:txBody>
      </p:sp>
      <p:sp>
        <p:nvSpPr>
          <p:cNvPr id="6" name="Fußzeilenplatzhalter 5">
            <a:extLst>
              <a:ext uri="{FF2B5EF4-FFF2-40B4-BE49-F238E27FC236}">
                <a16:creationId xmlns:a16="http://schemas.microsoft.com/office/drawing/2014/main" id="{1077E05F-992A-8531-8472-DDE7C13ACC35}"/>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9120172A-36CF-AE1B-9B49-144F8A5359F4}"/>
              </a:ext>
            </a:extLst>
          </p:cNvPr>
          <p:cNvSpPr>
            <a:spLocks noGrp="1"/>
          </p:cNvSpPr>
          <p:nvPr>
            <p:ph type="sldNum" sz="quarter" idx="12"/>
          </p:nvPr>
        </p:nvSpPr>
        <p:spPr/>
        <p:txBody>
          <a:bodyPr/>
          <a:lstStyle/>
          <a:p>
            <a:fld id="{CD8304E6-5469-594D-85BC-E468E92D2243}" type="slidenum">
              <a:rPr lang="en-US" smtClean="0"/>
              <a:t>‹#›</a:t>
            </a:fld>
            <a:endParaRPr lang="en-US"/>
          </a:p>
        </p:txBody>
      </p:sp>
    </p:spTree>
    <p:extLst>
      <p:ext uri="{BB962C8B-B14F-4D97-AF65-F5344CB8AC3E}">
        <p14:creationId xmlns:p14="http://schemas.microsoft.com/office/powerpoint/2010/main" val="110555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BEDBCBA-6E03-B2FA-53DE-08F50190F68C}"/>
              </a:ext>
            </a:extLst>
          </p:cNvPr>
          <p:cNvSpPr>
            <a:spLocks noGrp="1"/>
          </p:cNvSpPr>
          <p:nvPr>
            <p:ph type="title"/>
          </p:nvPr>
        </p:nvSpPr>
        <p:spPr>
          <a:xfrm>
            <a:off x="538480" y="365125"/>
            <a:ext cx="11508010" cy="742315"/>
          </a:xfrm>
          <a:prstGeom prst="rect">
            <a:avLst/>
          </a:prstGeom>
        </p:spPr>
        <p:txBody>
          <a:bodyPr vert="horz" lIns="91440" tIns="45720" rIns="91440" bIns="45720" rtlCol="0" anchor="ctr">
            <a:normAutofit/>
          </a:bodyPr>
          <a:lstStyle/>
          <a:p>
            <a:r>
              <a:rPr lang="de-DE" dirty="0"/>
              <a:t>Mastertitelformat bearbeiten</a:t>
            </a:r>
            <a:endParaRPr lang="en-US" dirty="0"/>
          </a:p>
        </p:txBody>
      </p:sp>
      <p:sp>
        <p:nvSpPr>
          <p:cNvPr id="3" name="Textplatzhalter 2">
            <a:extLst>
              <a:ext uri="{FF2B5EF4-FFF2-40B4-BE49-F238E27FC236}">
                <a16:creationId xmlns:a16="http://schemas.microsoft.com/office/drawing/2014/main" id="{1045D7AA-53C4-8236-B3AA-85C53867F3A4}"/>
              </a:ext>
            </a:extLst>
          </p:cNvPr>
          <p:cNvSpPr>
            <a:spLocks noGrp="1"/>
          </p:cNvSpPr>
          <p:nvPr>
            <p:ph type="body" idx="1"/>
          </p:nvPr>
        </p:nvSpPr>
        <p:spPr>
          <a:xfrm>
            <a:off x="538480" y="1107440"/>
            <a:ext cx="11508010" cy="5069523"/>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umsplatzhalter 3">
            <a:extLst>
              <a:ext uri="{FF2B5EF4-FFF2-40B4-BE49-F238E27FC236}">
                <a16:creationId xmlns:a16="http://schemas.microsoft.com/office/drawing/2014/main" id="{6582FD0B-71FE-8CC8-392B-D75411D6D0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a:t>pascal.gutjahr@tu-dortmund.de</a:t>
            </a:r>
            <a:endParaRPr lang="en-US"/>
          </a:p>
        </p:txBody>
      </p:sp>
      <p:sp>
        <p:nvSpPr>
          <p:cNvPr id="5" name="Fußzeilenplatzhalter 4">
            <a:extLst>
              <a:ext uri="{FF2B5EF4-FFF2-40B4-BE49-F238E27FC236}">
                <a16:creationId xmlns:a16="http://schemas.microsoft.com/office/drawing/2014/main" id="{AAC0DB27-A26B-93EA-51DE-7147F870D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B24F49A5-BBAE-6311-4490-4235C32B37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8304E6-5469-594D-85BC-E468E92D2243}" type="slidenum">
              <a:rPr lang="en-US" smtClean="0"/>
              <a:t>‹#›</a:t>
            </a:fld>
            <a:endParaRPr lang="en-US"/>
          </a:p>
        </p:txBody>
      </p:sp>
      <p:pic>
        <p:nvPicPr>
          <p:cNvPr id="7" name="Picture 6">
            <a:extLst>
              <a:ext uri="{FF2B5EF4-FFF2-40B4-BE49-F238E27FC236}">
                <a16:creationId xmlns:a16="http://schemas.microsoft.com/office/drawing/2014/main" id="{3AC33616-8300-5464-E7F7-AAD42A1B6A10}"/>
              </a:ext>
            </a:extLst>
          </p:cNvPr>
          <p:cNvPicPr>
            <a:picLocks noChangeAspect="1"/>
          </p:cNvPicPr>
          <p:nvPr userDrawn="1"/>
        </p:nvPicPr>
        <p:blipFill>
          <a:blip r:embed="rId13"/>
          <a:stretch>
            <a:fillRect/>
          </a:stretch>
        </p:blipFill>
        <p:spPr>
          <a:xfrm>
            <a:off x="145510" y="87689"/>
            <a:ext cx="937332" cy="280670"/>
          </a:xfrm>
          <a:prstGeom prst="rect">
            <a:avLst/>
          </a:prstGeom>
        </p:spPr>
      </p:pic>
      <p:pic>
        <p:nvPicPr>
          <p:cNvPr id="9" name="Picture 8" descr="A close-up of a logo&#10;&#10;Description automatically generated">
            <a:extLst>
              <a:ext uri="{FF2B5EF4-FFF2-40B4-BE49-F238E27FC236}">
                <a16:creationId xmlns:a16="http://schemas.microsoft.com/office/drawing/2014/main" id="{D3DE87F4-F9BB-2086-662F-C5D24331D4CC}"/>
              </a:ext>
            </a:extLst>
          </p:cNvPr>
          <p:cNvPicPr>
            <a:picLocks noChangeAspect="1"/>
          </p:cNvPicPr>
          <p:nvPr userDrawn="1"/>
        </p:nvPicPr>
        <p:blipFill>
          <a:blip r:embed="rId14"/>
          <a:stretch>
            <a:fillRect/>
          </a:stretch>
        </p:blipFill>
        <p:spPr>
          <a:xfrm>
            <a:off x="1172817" y="10835"/>
            <a:ext cx="1560445" cy="425984"/>
          </a:xfrm>
          <a:prstGeom prst="rect">
            <a:avLst/>
          </a:prstGeom>
        </p:spPr>
      </p:pic>
      <p:pic>
        <p:nvPicPr>
          <p:cNvPr id="8" name="Picture 7">
            <a:extLst>
              <a:ext uri="{FF2B5EF4-FFF2-40B4-BE49-F238E27FC236}">
                <a16:creationId xmlns:a16="http://schemas.microsoft.com/office/drawing/2014/main" id="{064237F1-6E19-6BE9-00BB-03DF45CCCB80}"/>
              </a:ext>
            </a:extLst>
          </p:cNvPr>
          <p:cNvPicPr>
            <a:picLocks noChangeAspect="1"/>
          </p:cNvPicPr>
          <p:nvPr userDrawn="1"/>
        </p:nvPicPr>
        <p:blipFill>
          <a:blip r:embed="rId15"/>
          <a:stretch>
            <a:fillRect/>
          </a:stretch>
        </p:blipFill>
        <p:spPr>
          <a:xfrm>
            <a:off x="10749866" y="87689"/>
            <a:ext cx="1296624" cy="365125"/>
          </a:xfrm>
          <a:prstGeom prst="rect">
            <a:avLst/>
          </a:prstGeom>
        </p:spPr>
      </p:pic>
    </p:spTree>
    <p:extLst>
      <p:ext uri="{BB962C8B-B14F-4D97-AF65-F5344CB8AC3E}">
        <p14:creationId xmlns:p14="http://schemas.microsoft.com/office/powerpoint/2010/main" val="219056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2800" kern="1200">
          <a:solidFill>
            <a:srgbClr val="74B94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events.icecube.wisc.edu/event/275/contributions/10919/attachments/8387/11090/pgutjahr_Uppsala_2025.pdf" TargetMode="External"/><Relationship Id="rId3" Type="http://schemas.openxmlformats.org/officeDocument/2006/relationships/image" Target="../media/image4.jpeg"/><Relationship Id="rId7" Type="http://schemas.openxmlformats.org/officeDocument/2006/relationships/hyperlink" Target="https://user-web.icecube.wisc.edu/~pgutjahr/PromptMuons/Index.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emf"/><Relationship Id="rId5" Type="http://schemas.openxmlformats.org/officeDocument/2006/relationships/image" Target="../media/image5.png"/><Relationship Id="rId4" Type="http://schemas.openxmlformats.org/officeDocument/2006/relationships/image" Target="../media/image1.emf"/><Relationship Id="rId9" Type="http://schemas.openxmlformats.org/officeDocument/2006/relationships/hyperlink" Target="https://wiki.icecube.wisc.edu/index.php/Atmospheric_muon_flux_unfolding_plot_approval_ICRC2025#Proposed_Plot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BBF7C6-E70A-4333-7CA1-AB64968880F2}"/>
              </a:ext>
            </a:extLst>
          </p:cNvPr>
          <p:cNvSpPr>
            <a:spLocks noGrp="1"/>
          </p:cNvSpPr>
          <p:nvPr>
            <p:ph type="ctrTitle"/>
          </p:nvPr>
        </p:nvSpPr>
        <p:spPr>
          <a:xfrm>
            <a:off x="7028496" y="2047716"/>
            <a:ext cx="5043359" cy="3395992"/>
          </a:xfrm>
        </p:spPr>
        <p:txBody>
          <a:bodyPr anchor="b">
            <a:normAutofit fontScale="90000"/>
          </a:bodyPr>
          <a:lstStyle/>
          <a:p>
            <a:pPr marL="35488" marR="35488" algn="r" defTabSz="863399">
              <a:buClr>
                <a:srgbClr val="719F33"/>
              </a:buClr>
              <a:defRPr sz="1800">
                <a:uFillTx/>
              </a:defRPr>
            </a:pPr>
            <a:r>
              <a:rPr lang="de-DE" sz="3300" b="1" dirty="0" err="1">
                <a:solidFill>
                  <a:schemeClr val="tx2"/>
                </a:solidFill>
                <a:uFill>
                  <a:solidFill>
                    <a:srgbClr val="84B819"/>
                  </a:solidFill>
                </a:uFill>
                <a:latin typeface="+mn-lt"/>
                <a:ea typeface="Akkurat-Bold"/>
                <a:cs typeface="Arial" panose="020B0604020202020204" pitchFamily="34" charset="0"/>
                <a:sym typeface="Akkurat-Bold"/>
              </a:rPr>
              <a:t>Unfolding</a:t>
            </a:r>
            <a:r>
              <a:rPr lang="de-DE" sz="3300" b="1" dirty="0">
                <a:solidFill>
                  <a:schemeClr val="tx2"/>
                </a:solidFill>
                <a:uFill>
                  <a:solidFill>
                    <a:srgbClr val="84B819"/>
                  </a:solidFill>
                </a:uFill>
                <a:latin typeface="+mn-lt"/>
                <a:ea typeface="Akkurat-Bold"/>
                <a:cs typeface="Arial" panose="020B0604020202020204" pitchFamily="34" charset="0"/>
                <a:sym typeface="Akkurat-Bold"/>
              </a:rPr>
              <a:t> </a:t>
            </a:r>
            <a:r>
              <a:rPr lang="de-DE" sz="3300" b="1" dirty="0" err="1">
                <a:solidFill>
                  <a:schemeClr val="tx2"/>
                </a:solidFill>
                <a:uFill>
                  <a:solidFill>
                    <a:srgbClr val="84B819"/>
                  </a:solidFill>
                </a:uFill>
                <a:latin typeface="+mn-lt"/>
                <a:ea typeface="Akkurat-Bold"/>
                <a:cs typeface="Arial" panose="020B0604020202020204" pitchFamily="34" charset="0"/>
                <a:sym typeface="Akkurat-Bold"/>
              </a:rPr>
              <a:t>the</a:t>
            </a:r>
            <a:r>
              <a:rPr lang="de-DE" sz="3300" b="1" dirty="0">
                <a:solidFill>
                  <a:schemeClr val="tx2"/>
                </a:solidFill>
                <a:uFill>
                  <a:solidFill>
                    <a:srgbClr val="84B819"/>
                  </a:solidFill>
                </a:uFill>
                <a:latin typeface="+mn-lt"/>
                <a:ea typeface="Akkurat-Bold"/>
                <a:cs typeface="Arial" panose="020B0604020202020204" pitchFamily="34" charset="0"/>
                <a:sym typeface="Akkurat-Bold"/>
              </a:rPr>
              <a:t> </a:t>
            </a:r>
            <a:r>
              <a:rPr lang="de-DE" sz="3300" b="1" dirty="0" err="1">
                <a:solidFill>
                  <a:schemeClr val="tx2"/>
                </a:solidFill>
                <a:uFill>
                  <a:solidFill>
                    <a:srgbClr val="84B819"/>
                  </a:solidFill>
                </a:uFill>
                <a:latin typeface="+mn-lt"/>
                <a:ea typeface="Akkurat-Bold"/>
                <a:cs typeface="Arial" panose="020B0604020202020204" pitchFamily="34" charset="0"/>
                <a:sym typeface="Akkurat-Bold"/>
              </a:rPr>
              <a:t>Atmospheric</a:t>
            </a:r>
            <a:r>
              <a:rPr lang="de-DE" sz="3300" b="1" dirty="0">
                <a:solidFill>
                  <a:schemeClr val="tx2"/>
                </a:solidFill>
                <a:uFill>
                  <a:solidFill>
                    <a:srgbClr val="84B819"/>
                  </a:solidFill>
                </a:uFill>
                <a:latin typeface="+mn-lt"/>
                <a:ea typeface="Akkurat-Bold"/>
                <a:cs typeface="Arial" panose="020B0604020202020204" pitchFamily="34" charset="0"/>
                <a:sym typeface="Akkurat-Bold"/>
              </a:rPr>
              <a:t> </a:t>
            </a:r>
            <a:r>
              <a:rPr lang="de-DE" sz="3300" b="1" dirty="0" err="1">
                <a:solidFill>
                  <a:schemeClr val="tx2"/>
                </a:solidFill>
                <a:uFill>
                  <a:solidFill>
                    <a:srgbClr val="84B819"/>
                  </a:solidFill>
                </a:uFill>
                <a:latin typeface="+mn-lt"/>
                <a:ea typeface="Akkurat-Bold"/>
                <a:cs typeface="Arial" panose="020B0604020202020204" pitchFamily="34" charset="0"/>
                <a:sym typeface="Akkurat-Bold"/>
              </a:rPr>
              <a:t>Muon</a:t>
            </a:r>
            <a:r>
              <a:rPr lang="de-DE" sz="3300" b="1" dirty="0">
                <a:solidFill>
                  <a:schemeClr val="tx2"/>
                </a:solidFill>
                <a:uFill>
                  <a:solidFill>
                    <a:srgbClr val="84B819"/>
                  </a:solidFill>
                </a:uFill>
                <a:latin typeface="+mn-lt"/>
                <a:ea typeface="Akkurat-Bold"/>
                <a:cs typeface="Arial" panose="020B0604020202020204" pitchFamily="34" charset="0"/>
                <a:sym typeface="Akkurat-Bold"/>
              </a:rPr>
              <a:t> Flux </a:t>
            </a:r>
            <a:r>
              <a:rPr lang="de-DE" sz="3300" b="1" dirty="0" err="1">
                <a:solidFill>
                  <a:schemeClr val="tx2"/>
                </a:solidFill>
                <a:uFill>
                  <a:solidFill>
                    <a:srgbClr val="84B819"/>
                  </a:solidFill>
                </a:uFill>
                <a:latin typeface="+mn-lt"/>
                <a:ea typeface="Akkurat-Bold"/>
                <a:cs typeface="Arial" panose="020B0604020202020204" pitchFamily="34" charset="0"/>
                <a:sym typeface="Akkurat-Bold"/>
              </a:rPr>
              <a:t>with</a:t>
            </a:r>
            <a:r>
              <a:rPr lang="de-DE" sz="3300" b="1" dirty="0">
                <a:solidFill>
                  <a:schemeClr val="tx2"/>
                </a:solidFill>
                <a:uFill>
                  <a:solidFill>
                    <a:srgbClr val="84B819"/>
                  </a:solidFill>
                </a:uFill>
                <a:latin typeface="+mn-lt"/>
                <a:ea typeface="Akkurat-Bold"/>
                <a:cs typeface="Arial" panose="020B0604020202020204" pitchFamily="34" charset="0"/>
                <a:sym typeface="Akkurat-Bold"/>
              </a:rPr>
              <a:t> </a:t>
            </a:r>
            <a:r>
              <a:rPr lang="de-DE" sz="3300" b="1" dirty="0" err="1">
                <a:solidFill>
                  <a:schemeClr val="tx2"/>
                </a:solidFill>
                <a:uFill>
                  <a:solidFill>
                    <a:srgbClr val="84B819"/>
                  </a:solidFill>
                </a:uFill>
                <a:latin typeface="+mn-lt"/>
                <a:ea typeface="Akkurat-Bold"/>
                <a:cs typeface="Arial" panose="020B0604020202020204" pitchFamily="34" charset="0"/>
                <a:sym typeface="Akkurat-Bold"/>
              </a:rPr>
              <a:t>IceCube</a:t>
            </a:r>
            <a:r>
              <a:rPr lang="de-DE" sz="3300" b="1" dirty="0">
                <a:solidFill>
                  <a:schemeClr val="tx2"/>
                </a:solidFill>
                <a:uFill>
                  <a:solidFill>
                    <a:srgbClr val="84B819"/>
                  </a:solidFill>
                </a:uFill>
                <a:latin typeface="+mn-lt"/>
                <a:ea typeface="Akkurat-Bold"/>
                <a:cs typeface="Arial" panose="020B0604020202020204" pitchFamily="34" charset="0"/>
                <a:sym typeface="Akkurat-Bold"/>
              </a:rPr>
              <a:t>: </a:t>
            </a:r>
            <a:r>
              <a:rPr lang="de-DE" sz="3300" b="1" dirty="0" err="1">
                <a:solidFill>
                  <a:schemeClr val="tx2"/>
                </a:solidFill>
                <a:uFill>
                  <a:solidFill>
                    <a:srgbClr val="84B819"/>
                  </a:solidFill>
                </a:uFill>
                <a:latin typeface="+mn-lt"/>
                <a:ea typeface="Akkurat-Bold"/>
                <a:cs typeface="Arial" panose="020B0604020202020204" pitchFamily="34" charset="0"/>
                <a:sym typeface="Akkurat-Bold"/>
              </a:rPr>
              <a:t>Investigating</a:t>
            </a:r>
            <a:r>
              <a:rPr lang="de-DE" sz="3300" b="1" dirty="0">
                <a:solidFill>
                  <a:schemeClr val="tx2"/>
                </a:solidFill>
                <a:uFill>
                  <a:solidFill>
                    <a:srgbClr val="84B819"/>
                  </a:solidFill>
                </a:uFill>
                <a:latin typeface="+mn-lt"/>
                <a:ea typeface="Akkurat-Bold"/>
                <a:cs typeface="Arial" panose="020B0604020202020204" pitchFamily="34" charset="0"/>
                <a:sym typeface="Akkurat-Bold"/>
              </a:rPr>
              <a:t> </a:t>
            </a:r>
            <a:r>
              <a:rPr lang="de-DE" sz="3300" b="1" dirty="0" err="1">
                <a:solidFill>
                  <a:schemeClr val="tx2"/>
                </a:solidFill>
                <a:uFill>
                  <a:solidFill>
                    <a:srgbClr val="84B819"/>
                  </a:solidFill>
                </a:uFill>
                <a:latin typeface="+mn-lt"/>
                <a:ea typeface="Akkurat-Bold"/>
                <a:cs typeface="Arial" panose="020B0604020202020204" pitchFamily="34" charset="0"/>
                <a:sym typeface="Akkurat-Bold"/>
              </a:rPr>
              <a:t>Stopping</a:t>
            </a:r>
            <a:r>
              <a:rPr lang="de-DE" sz="3300" b="1" dirty="0">
                <a:solidFill>
                  <a:schemeClr val="tx2"/>
                </a:solidFill>
                <a:uFill>
                  <a:solidFill>
                    <a:srgbClr val="84B819"/>
                  </a:solidFill>
                </a:uFill>
                <a:latin typeface="+mn-lt"/>
                <a:ea typeface="Akkurat-Bold"/>
                <a:cs typeface="Arial" panose="020B0604020202020204" pitchFamily="34" charset="0"/>
                <a:sym typeface="Akkurat-Bold"/>
              </a:rPr>
              <a:t> </a:t>
            </a:r>
            <a:r>
              <a:rPr lang="de-DE" sz="3300" b="1" dirty="0" err="1">
                <a:solidFill>
                  <a:schemeClr val="tx2"/>
                </a:solidFill>
                <a:uFill>
                  <a:solidFill>
                    <a:srgbClr val="84B819"/>
                  </a:solidFill>
                </a:uFill>
                <a:latin typeface="+mn-lt"/>
                <a:ea typeface="Akkurat-Bold"/>
                <a:cs typeface="Arial" panose="020B0604020202020204" pitchFamily="34" charset="0"/>
                <a:sym typeface="Akkurat-Bold"/>
              </a:rPr>
              <a:t>Muons</a:t>
            </a:r>
            <a:r>
              <a:rPr lang="de-DE" sz="3300" b="1" dirty="0">
                <a:solidFill>
                  <a:schemeClr val="tx2"/>
                </a:solidFill>
                <a:uFill>
                  <a:solidFill>
                    <a:srgbClr val="84B819"/>
                  </a:solidFill>
                </a:uFill>
                <a:latin typeface="+mn-lt"/>
                <a:ea typeface="Akkurat-Bold"/>
                <a:cs typeface="Arial" panose="020B0604020202020204" pitchFamily="34" charset="0"/>
                <a:sym typeface="Akkurat-Bold"/>
              </a:rPr>
              <a:t> and High-Energy Prompt </a:t>
            </a:r>
            <a:r>
              <a:rPr lang="de-DE" sz="3300" b="1" dirty="0" err="1">
                <a:solidFill>
                  <a:schemeClr val="tx2"/>
                </a:solidFill>
                <a:uFill>
                  <a:solidFill>
                    <a:srgbClr val="84B819"/>
                  </a:solidFill>
                </a:uFill>
                <a:latin typeface="+mn-lt"/>
                <a:ea typeface="Akkurat-Bold"/>
                <a:cs typeface="Arial" panose="020B0604020202020204" pitchFamily="34" charset="0"/>
                <a:sym typeface="Akkurat-Bold"/>
              </a:rPr>
              <a:t>Contributions</a:t>
            </a:r>
            <a:r>
              <a:rPr lang="de-DE" sz="4400" b="1" dirty="0">
                <a:solidFill>
                  <a:schemeClr val="tx2"/>
                </a:solidFill>
                <a:uFill>
                  <a:solidFill>
                    <a:srgbClr val="84B819"/>
                  </a:solidFill>
                </a:uFill>
                <a:latin typeface="+mn-lt"/>
                <a:ea typeface="Akkurat-Bold"/>
                <a:cs typeface="Arial" panose="020B0604020202020204" pitchFamily="34" charset="0"/>
                <a:sym typeface="Akkurat-Bold"/>
              </a:rPr>
              <a:t>  </a:t>
            </a:r>
            <a:br>
              <a:rPr lang="de-DE" sz="3200" b="1" dirty="0">
                <a:solidFill>
                  <a:schemeClr val="tx2"/>
                </a:solidFill>
                <a:uFill>
                  <a:solidFill>
                    <a:srgbClr val="84B819"/>
                  </a:solidFill>
                </a:uFill>
                <a:latin typeface="+mn-lt"/>
                <a:ea typeface="Akkurat-Bold"/>
                <a:cs typeface="Arial" panose="020B0604020202020204" pitchFamily="34" charset="0"/>
                <a:sym typeface="Akkurat-Bold"/>
              </a:rPr>
            </a:br>
            <a:br>
              <a:rPr lang="de-DE" sz="3200" b="1" dirty="0">
                <a:solidFill>
                  <a:schemeClr val="tx2"/>
                </a:solidFill>
                <a:uFill>
                  <a:solidFill>
                    <a:srgbClr val="84B819"/>
                  </a:solidFill>
                </a:uFill>
                <a:latin typeface="+mn-lt"/>
                <a:ea typeface="Akkurat-Bold"/>
                <a:cs typeface="Arial" panose="020B0604020202020204" pitchFamily="34" charset="0"/>
                <a:sym typeface="Akkurat-Bold"/>
              </a:rPr>
            </a:br>
            <a:r>
              <a:rPr lang="de-DE" sz="1600" b="1" dirty="0">
                <a:solidFill>
                  <a:schemeClr val="tx2"/>
                </a:solidFill>
                <a:uFill>
                  <a:solidFill>
                    <a:srgbClr val="84B819"/>
                  </a:solidFill>
                </a:uFill>
                <a:latin typeface="+mn-lt"/>
                <a:ea typeface="Akkurat-Bold"/>
                <a:cs typeface="Arial" panose="020B0604020202020204" pitchFamily="34" charset="0"/>
                <a:sym typeface="Akkurat-Bold"/>
              </a:rPr>
              <a:t>Pascal Gutjahr</a:t>
            </a:r>
            <a:br>
              <a:rPr lang="de-DE" sz="1600" b="1" dirty="0">
                <a:solidFill>
                  <a:schemeClr val="tx2"/>
                </a:solidFill>
                <a:uFill>
                  <a:solidFill>
                    <a:srgbClr val="84B819"/>
                  </a:solidFill>
                </a:uFill>
                <a:latin typeface="+mn-lt"/>
                <a:ea typeface="Akkurat-Bold"/>
                <a:cs typeface="Arial" panose="020B0604020202020204" pitchFamily="34" charset="0"/>
                <a:sym typeface="Akkurat-Bold"/>
              </a:rPr>
            </a:br>
            <a:r>
              <a:rPr lang="de-DE" sz="1600" b="1" dirty="0">
                <a:solidFill>
                  <a:schemeClr val="tx2"/>
                </a:solidFill>
                <a:uFill>
                  <a:solidFill>
                    <a:srgbClr val="84B819"/>
                  </a:solidFill>
                </a:uFill>
                <a:latin typeface="+mn-lt"/>
                <a:ea typeface="Akkurat-Bold"/>
                <a:cs typeface="Arial" panose="020B0604020202020204" pitchFamily="34" charset="0"/>
                <a:sym typeface="Akkurat-Bold"/>
              </a:rPr>
              <a:t> </a:t>
            </a:r>
            <a:br>
              <a:rPr lang="de-DE" sz="1600" b="1" dirty="0">
                <a:solidFill>
                  <a:schemeClr val="tx2"/>
                </a:solidFill>
                <a:uFill>
                  <a:solidFill>
                    <a:srgbClr val="84B819"/>
                  </a:solidFill>
                </a:uFill>
                <a:latin typeface="+mn-lt"/>
                <a:ea typeface="Akkurat-Bold"/>
                <a:cs typeface="Arial" panose="020B0604020202020204" pitchFamily="34" charset="0"/>
                <a:sym typeface="Akkurat-Bold"/>
              </a:rPr>
            </a:br>
            <a:br>
              <a:rPr lang="de-DE" sz="1600" b="1" dirty="0">
                <a:solidFill>
                  <a:schemeClr val="tx2"/>
                </a:solidFill>
                <a:uFill>
                  <a:solidFill>
                    <a:srgbClr val="84B819"/>
                  </a:solidFill>
                </a:uFill>
                <a:latin typeface="+mn-lt"/>
                <a:ea typeface="Akkurat-Bold"/>
                <a:cs typeface="Arial" panose="020B0604020202020204" pitchFamily="34" charset="0"/>
                <a:sym typeface="Akkurat-Bold"/>
              </a:rPr>
            </a:br>
            <a:r>
              <a:rPr lang="de-DE" sz="2600" dirty="0">
                <a:solidFill>
                  <a:schemeClr val="tx1">
                    <a:lumMod val="85000"/>
                  </a:schemeClr>
                </a:solidFill>
              </a:rPr>
              <a:t>ICRC 2025 Plot </a:t>
            </a:r>
            <a:r>
              <a:rPr lang="de-DE" sz="2600" dirty="0" err="1">
                <a:solidFill>
                  <a:schemeClr val="tx1">
                    <a:lumMod val="85000"/>
                  </a:schemeClr>
                </a:solidFill>
              </a:rPr>
              <a:t>Approval</a:t>
            </a:r>
            <a:br>
              <a:rPr lang="de-DE" sz="2600" dirty="0">
                <a:solidFill>
                  <a:schemeClr val="tx1">
                    <a:lumMod val="85000"/>
                  </a:schemeClr>
                </a:solidFill>
              </a:rPr>
            </a:br>
            <a:r>
              <a:rPr lang="de-DE" sz="2600" dirty="0">
                <a:solidFill>
                  <a:schemeClr val="tx1">
                    <a:lumMod val="85000"/>
                  </a:schemeClr>
                </a:solidFill>
              </a:rPr>
              <a:t>May 30, 2025</a:t>
            </a:r>
            <a:br>
              <a:rPr lang="en-DE" sz="3200">
                <a:solidFill>
                  <a:schemeClr val="tx2">
                    <a:lumMod val="90000"/>
                  </a:schemeClr>
                </a:solidFill>
              </a:rPr>
            </a:br>
            <a:endParaRPr lang="de-DE" sz="3200" b="1" dirty="0">
              <a:solidFill>
                <a:schemeClr val="tx2"/>
              </a:solidFill>
              <a:uFill>
                <a:solidFill>
                  <a:srgbClr val="84B819"/>
                </a:solidFill>
              </a:uFill>
              <a:latin typeface="+mn-lt"/>
              <a:ea typeface="Akkurat-Bold"/>
              <a:cs typeface="Arial" panose="020B0604020202020204" pitchFamily="34" charset="0"/>
              <a:sym typeface="Akkurat-Bold"/>
            </a:endParaRPr>
          </a:p>
        </p:txBody>
      </p:sp>
      <p:sp>
        <p:nvSpPr>
          <p:cNvPr id="12" name="Freeform: Shape 11">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fik 6">
            <a:extLst>
              <a:ext uri="{FF2B5EF4-FFF2-40B4-BE49-F238E27FC236}">
                <a16:creationId xmlns:a16="http://schemas.microsoft.com/office/drawing/2014/main" id="{3DE7D6CE-5AAC-3CF6-CCD9-A64A79920E9E}"/>
              </a:ext>
            </a:extLst>
          </p:cNvPr>
          <p:cNvPicPr>
            <a:picLocks noChangeAspect="1"/>
          </p:cNvPicPr>
          <p:nvPr/>
        </p:nvPicPr>
        <p:blipFill rotWithShape="1">
          <a:blip r:embed="rId3"/>
          <a:srcRect t="5208" r="-1" b="27710"/>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6" name="Textfeld 5">
            <a:extLst>
              <a:ext uri="{FF2B5EF4-FFF2-40B4-BE49-F238E27FC236}">
                <a16:creationId xmlns:a16="http://schemas.microsoft.com/office/drawing/2014/main" id="{26AC9AA2-A630-3F8B-77FC-9577B3625308}"/>
              </a:ext>
            </a:extLst>
          </p:cNvPr>
          <p:cNvSpPr txBox="1"/>
          <p:nvPr/>
        </p:nvSpPr>
        <p:spPr>
          <a:xfrm>
            <a:off x="0" y="6642546"/>
            <a:ext cx="729234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Calibri" panose="020F0502020204030204"/>
                <a:ea typeface="+mn-ea"/>
                <a:cs typeface="+mn-cs"/>
              </a:rPr>
              <a:t>Source: NASA</a:t>
            </a:r>
          </a:p>
        </p:txBody>
      </p:sp>
      <p:pic>
        <p:nvPicPr>
          <p:cNvPr id="4" name="Picture 3">
            <a:extLst>
              <a:ext uri="{FF2B5EF4-FFF2-40B4-BE49-F238E27FC236}">
                <a16:creationId xmlns:a16="http://schemas.microsoft.com/office/drawing/2014/main" id="{251A5766-9843-872C-7BEA-6F4CDD7BB8B5}"/>
              </a:ext>
            </a:extLst>
          </p:cNvPr>
          <p:cNvPicPr>
            <a:picLocks noChangeAspect="1"/>
          </p:cNvPicPr>
          <p:nvPr/>
        </p:nvPicPr>
        <p:blipFill>
          <a:blip r:embed="rId4"/>
          <a:stretch>
            <a:fillRect/>
          </a:stretch>
        </p:blipFill>
        <p:spPr>
          <a:xfrm>
            <a:off x="9667462" y="110534"/>
            <a:ext cx="937332" cy="280670"/>
          </a:xfrm>
          <a:prstGeom prst="rect">
            <a:avLst/>
          </a:prstGeom>
          <a:noFill/>
        </p:spPr>
      </p:pic>
      <p:pic>
        <p:nvPicPr>
          <p:cNvPr id="8" name="Picture 7" descr="A black and white logo&#10;&#10;Description automatically generated">
            <a:extLst>
              <a:ext uri="{FF2B5EF4-FFF2-40B4-BE49-F238E27FC236}">
                <a16:creationId xmlns:a16="http://schemas.microsoft.com/office/drawing/2014/main" id="{8659823C-E4F7-7F38-0F72-A0F4EF08C3B2}"/>
              </a:ext>
            </a:extLst>
          </p:cNvPr>
          <p:cNvPicPr>
            <a:picLocks noChangeAspect="1"/>
          </p:cNvPicPr>
          <p:nvPr/>
        </p:nvPicPr>
        <p:blipFill>
          <a:blip r:embed="rId5"/>
          <a:stretch>
            <a:fillRect/>
          </a:stretch>
        </p:blipFill>
        <p:spPr>
          <a:xfrm>
            <a:off x="9039168" y="100693"/>
            <a:ext cx="490013" cy="300351"/>
          </a:xfrm>
          <a:prstGeom prst="rect">
            <a:avLst/>
          </a:prstGeom>
        </p:spPr>
      </p:pic>
      <p:pic>
        <p:nvPicPr>
          <p:cNvPr id="11" name="Picture 10">
            <a:extLst>
              <a:ext uri="{FF2B5EF4-FFF2-40B4-BE49-F238E27FC236}">
                <a16:creationId xmlns:a16="http://schemas.microsoft.com/office/drawing/2014/main" id="{BC0E6EA8-BC62-32CC-BF59-92E3C0072434}"/>
              </a:ext>
            </a:extLst>
          </p:cNvPr>
          <p:cNvPicPr>
            <a:picLocks noChangeAspect="1"/>
          </p:cNvPicPr>
          <p:nvPr/>
        </p:nvPicPr>
        <p:blipFill>
          <a:blip r:embed="rId6"/>
          <a:stretch>
            <a:fillRect/>
          </a:stretch>
        </p:blipFill>
        <p:spPr>
          <a:xfrm>
            <a:off x="7148795" y="-45239"/>
            <a:ext cx="1929631" cy="592214"/>
          </a:xfrm>
          <a:prstGeom prst="rect">
            <a:avLst/>
          </a:prstGeom>
        </p:spPr>
      </p:pic>
      <p:sp>
        <p:nvSpPr>
          <p:cNvPr id="5" name="TextBox 4">
            <a:extLst>
              <a:ext uri="{FF2B5EF4-FFF2-40B4-BE49-F238E27FC236}">
                <a16:creationId xmlns:a16="http://schemas.microsoft.com/office/drawing/2014/main" id="{6661A046-4F4B-A9F5-7883-20DCFF6322AC}"/>
              </a:ext>
            </a:extLst>
          </p:cNvPr>
          <p:cNvSpPr txBox="1"/>
          <p:nvPr/>
        </p:nvSpPr>
        <p:spPr>
          <a:xfrm>
            <a:off x="9018967" y="5433868"/>
            <a:ext cx="3052887" cy="1323439"/>
          </a:xfrm>
          <a:prstGeom prst="rect">
            <a:avLst/>
          </a:prstGeom>
          <a:noFill/>
        </p:spPr>
        <p:txBody>
          <a:bodyPr wrap="none" rtlCol="0">
            <a:spAutoFit/>
          </a:bodyPr>
          <a:lstStyle/>
          <a:p>
            <a:pPr algn="r"/>
            <a:r>
              <a:rPr lang="en-DE" sz="1600" dirty="0">
                <a:solidFill>
                  <a:schemeClr val="tx1">
                    <a:lumMod val="85000"/>
                  </a:schemeClr>
                </a:solidFill>
              </a:rPr>
              <a:t>WG reviewer: </a:t>
            </a:r>
            <a:r>
              <a:rPr lang="en-DE" sz="1600">
                <a:solidFill>
                  <a:schemeClr val="tx1">
                    <a:lumMod val="85000"/>
                  </a:schemeClr>
                </a:solidFill>
              </a:rPr>
              <a:t>Dennis Soldin</a:t>
            </a:r>
            <a:endParaRPr lang="de-DE" sz="1600" dirty="0">
              <a:solidFill>
                <a:schemeClr val="tx1">
                  <a:lumMod val="85000"/>
                </a:schemeClr>
              </a:solidFill>
            </a:endParaRPr>
          </a:p>
          <a:p>
            <a:pPr algn="r"/>
            <a:r>
              <a:rPr lang="de-DE" sz="1600" dirty="0">
                <a:solidFill>
                  <a:schemeClr val="tx1">
                    <a:lumMod val="85000"/>
                  </a:schemeClr>
                </a:solidFill>
              </a:rPr>
              <a:t>Coll. </a:t>
            </a:r>
            <a:r>
              <a:rPr lang="de-DE" sz="1600" dirty="0" err="1">
                <a:solidFill>
                  <a:schemeClr val="tx1">
                    <a:lumMod val="85000"/>
                  </a:schemeClr>
                </a:solidFill>
              </a:rPr>
              <a:t>reviewer</a:t>
            </a:r>
            <a:r>
              <a:rPr lang="de-DE" sz="1600" dirty="0">
                <a:solidFill>
                  <a:schemeClr val="tx1">
                    <a:lumMod val="85000"/>
                  </a:schemeClr>
                </a:solidFill>
              </a:rPr>
              <a:t>: Anatoli </a:t>
            </a:r>
            <a:r>
              <a:rPr lang="de-DE" sz="1600" dirty="0" err="1">
                <a:solidFill>
                  <a:schemeClr val="tx1">
                    <a:lumMod val="85000"/>
                  </a:schemeClr>
                </a:solidFill>
              </a:rPr>
              <a:t>Fedynitch</a:t>
            </a:r>
            <a:endParaRPr lang="en-DE" sz="1600" dirty="0">
              <a:solidFill>
                <a:schemeClr val="tx1">
                  <a:lumMod val="85000"/>
                </a:schemeClr>
              </a:solidFill>
            </a:endParaRPr>
          </a:p>
          <a:p>
            <a:pPr algn="r"/>
            <a:r>
              <a:rPr lang="en-DE" sz="1600" dirty="0">
                <a:solidFill>
                  <a:schemeClr val="tx1">
                    <a:lumMod val="85000"/>
                  </a:schemeClr>
                </a:solidFill>
              </a:rPr>
              <a:t>Technical reviewer: Karolin Hymon</a:t>
            </a:r>
          </a:p>
          <a:p>
            <a:pPr algn="r"/>
            <a:r>
              <a:rPr lang="en-DE" sz="1600" dirty="0">
                <a:solidFill>
                  <a:schemeClr val="tx1">
                    <a:lumMod val="85000"/>
                  </a:schemeClr>
                </a:solidFill>
              </a:rPr>
              <a:t>Wiki: </a:t>
            </a:r>
            <a:r>
              <a:rPr lang="en-GB" sz="1600" dirty="0">
                <a:solidFill>
                  <a:schemeClr val="tx1">
                    <a:lumMod val="85000"/>
                  </a:schemeClr>
                </a:solidFill>
                <a:hlinkClick r:id="rId7">
                  <a:extLst>
                    <a:ext uri="{A12FA001-AC4F-418D-AE19-62706E023703}">
                      <ahyp:hlinkClr xmlns:ahyp="http://schemas.microsoft.com/office/drawing/2018/hyperlinkcolor" val="tx"/>
                    </a:ext>
                  </a:extLst>
                </a:hlinkClick>
              </a:rPr>
              <a:t>prompt wiki</a:t>
            </a:r>
            <a:endParaRPr lang="en-GB" sz="1600" dirty="0">
              <a:solidFill>
                <a:schemeClr val="tx1">
                  <a:lumMod val="85000"/>
                </a:schemeClr>
              </a:solidFill>
            </a:endParaRPr>
          </a:p>
          <a:p>
            <a:pPr algn="r"/>
            <a:r>
              <a:rPr lang="en-DE" sz="1600" dirty="0">
                <a:solidFill>
                  <a:schemeClr val="tx1">
                    <a:lumMod val="85000"/>
                  </a:schemeClr>
                </a:solidFill>
              </a:rPr>
              <a:t>Last update</a:t>
            </a:r>
            <a:r>
              <a:rPr lang="en-DE" sz="1600">
                <a:solidFill>
                  <a:schemeClr val="tx1">
                    <a:lumMod val="85000"/>
                  </a:schemeClr>
                </a:solidFill>
              </a:rPr>
              <a:t>: </a:t>
            </a:r>
            <a:r>
              <a:rPr lang="en-GB" sz="1600" dirty="0">
                <a:solidFill>
                  <a:schemeClr val="tx1">
                    <a:lumMod val="85000"/>
                  </a:schemeClr>
                </a:solidFill>
                <a:hlinkClick r:id="rId8">
                  <a:extLst>
                    <a:ext uri="{A12FA001-AC4F-418D-AE19-62706E023703}">
                      <ahyp:hlinkClr xmlns:ahyp="http://schemas.microsoft.com/office/drawing/2018/hyperlinkcolor" val="tx"/>
                    </a:ext>
                  </a:extLst>
                </a:hlinkClick>
              </a:rPr>
              <a:t>Uppsala May 14</a:t>
            </a:r>
            <a:endParaRPr lang="en-DE" sz="1600" dirty="0">
              <a:solidFill>
                <a:schemeClr val="tx1">
                  <a:lumMod val="85000"/>
                </a:schemeClr>
              </a:solidFill>
            </a:endParaRPr>
          </a:p>
        </p:txBody>
      </p:sp>
      <p:sp>
        <p:nvSpPr>
          <p:cNvPr id="3" name="TextBox 2">
            <a:extLst>
              <a:ext uri="{FF2B5EF4-FFF2-40B4-BE49-F238E27FC236}">
                <a16:creationId xmlns:a16="http://schemas.microsoft.com/office/drawing/2014/main" id="{953155A8-FB7C-AF0A-F4C1-6D45DD05C7A8}"/>
              </a:ext>
            </a:extLst>
          </p:cNvPr>
          <p:cNvSpPr txBox="1"/>
          <p:nvPr/>
        </p:nvSpPr>
        <p:spPr>
          <a:xfrm>
            <a:off x="5913783" y="6435261"/>
            <a:ext cx="1914178" cy="369332"/>
          </a:xfrm>
          <a:prstGeom prst="rect">
            <a:avLst/>
          </a:prstGeom>
          <a:noFill/>
        </p:spPr>
        <p:txBody>
          <a:bodyPr wrap="none" rtlCol="0">
            <a:spAutoFit/>
          </a:bodyPr>
          <a:lstStyle/>
          <a:p>
            <a:r>
              <a:rPr lang="en-US" dirty="0">
                <a:solidFill>
                  <a:schemeClr val="tx1">
                    <a:lumMod val="85000"/>
                  </a:schemeClr>
                </a:solidFill>
              </a:rPr>
              <a:t>Plot approval: </a:t>
            </a:r>
            <a:r>
              <a:rPr lang="en-US" dirty="0">
                <a:solidFill>
                  <a:schemeClr val="tx1">
                    <a:lumMod val="85000"/>
                  </a:schemeClr>
                </a:solidFill>
                <a:hlinkClick r:id="rId9">
                  <a:extLst>
                    <a:ext uri="{A12FA001-AC4F-418D-AE19-62706E023703}">
                      <ahyp:hlinkClr xmlns:ahyp="http://schemas.microsoft.com/office/drawing/2018/hyperlinkcolor" val="tx"/>
                    </a:ext>
                  </a:extLst>
                </a:hlinkClick>
              </a:rPr>
              <a:t>wiki</a:t>
            </a:r>
            <a:endParaRPr lang="en-US" dirty="0">
              <a:solidFill>
                <a:schemeClr val="tx1">
                  <a:lumMod val="85000"/>
                </a:schemeClr>
              </a:solidFill>
            </a:endParaRPr>
          </a:p>
        </p:txBody>
      </p:sp>
    </p:spTree>
    <p:extLst>
      <p:ext uri="{BB962C8B-B14F-4D97-AF65-F5344CB8AC3E}">
        <p14:creationId xmlns:p14="http://schemas.microsoft.com/office/powerpoint/2010/main" val="181268914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2ABC-E7D3-C45C-CA17-0604499B4109}"/>
              </a:ext>
            </a:extLst>
          </p:cNvPr>
          <p:cNvSpPr>
            <a:spLocks noGrp="1"/>
          </p:cNvSpPr>
          <p:nvPr>
            <p:ph type="title"/>
          </p:nvPr>
        </p:nvSpPr>
        <p:spPr/>
        <p:txBody>
          <a:bodyPr/>
          <a:lstStyle/>
          <a:p>
            <a:r>
              <a:rPr lang="en-US" dirty="0"/>
              <a:t>Robustness High Energy Muons – Starting at 20 TeV</a:t>
            </a:r>
          </a:p>
        </p:txBody>
      </p:sp>
      <p:sp>
        <p:nvSpPr>
          <p:cNvPr id="4" name="Date Placeholder 3">
            <a:extLst>
              <a:ext uri="{FF2B5EF4-FFF2-40B4-BE49-F238E27FC236}">
                <a16:creationId xmlns:a16="http://schemas.microsoft.com/office/drawing/2014/main" id="{38D46971-DE21-05B8-25F1-C8BFDE1D52F3}"/>
              </a:ext>
            </a:extLst>
          </p:cNvPr>
          <p:cNvSpPr>
            <a:spLocks noGrp="1"/>
          </p:cNvSpPr>
          <p:nvPr>
            <p:ph type="dt" sz="half" idx="10"/>
          </p:nvPr>
        </p:nvSpPr>
        <p:spPr/>
        <p:txBody>
          <a:bodyPr/>
          <a:lstStyle/>
          <a:p>
            <a:r>
              <a:rPr lang="de-DE"/>
              <a:t>pascal.gutjahr@tu-dortmund.de</a:t>
            </a:r>
            <a:endParaRPr lang="en-US"/>
          </a:p>
        </p:txBody>
      </p:sp>
      <p:sp>
        <p:nvSpPr>
          <p:cNvPr id="5" name="Slide Number Placeholder 4">
            <a:extLst>
              <a:ext uri="{FF2B5EF4-FFF2-40B4-BE49-F238E27FC236}">
                <a16:creationId xmlns:a16="http://schemas.microsoft.com/office/drawing/2014/main" id="{047F38C9-9B46-B941-99F6-2473E2CC0510}"/>
              </a:ext>
            </a:extLst>
          </p:cNvPr>
          <p:cNvSpPr>
            <a:spLocks noGrp="1"/>
          </p:cNvSpPr>
          <p:nvPr>
            <p:ph type="sldNum" sz="quarter" idx="12"/>
          </p:nvPr>
        </p:nvSpPr>
        <p:spPr/>
        <p:txBody>
          <a:bodyPr/>
          <a:lstStyle/>
          <a:p>
            <a:fld id="{CD8304E6-5469-594D-85BC-E468E92D2243}" type="slidenum">
              <a:rPr lang="en-US" smtClean="0"/>
              <a:t>10</a:t>
            </a:fld>
            <a:endParaRPr lang="en-US"/>
          </a:p>
        </p:txBody>
      </p:sp>
      <p:pic>
        <p:nvPicPr>
          <p:cNvPr id="8" name="Picture 2" descr="Logo Cosmic Interacting Matters">
            <a:extLst>
              <a:ext uri="{FF2B5EF4-FFF2-40B4-BE49-F238E27FC236}">
                <a16:creationId xmlns:a16="http://schemas.microsoft.com/office/drawing/2014/main" id="{593BDE2D-91DA-2D77-2CAC-25743CEF87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4601" y="116205"/>
            <a:ext cx="507274" cy="31043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F2DB361-45CC-58F3-6049-72666B3A5753}"/>
              </a:ext>
            </a:extLst>
          </p:cNvPr>
          <p:cNvPicPr>
            <a:picLocks noChangeAspect="1"/>
          </p:cNvPicPr>
          <p:nvPr/>
        </p:nvPicPr>
        <p:blipFill>
          <a:blip r:embed="rId3"/>
          <a:stretch>
            <a:fillRect/>
          </a:stretch>
        </p:blipFill>
        <p:spPr>
          <a:xfrm>
            <a:off x="0" y="1107440"/>
            <a:ext cx="5922867" cy="4327208"/>
          </a:xfrm>
          <a:prstGeom prst="rect">
            <a:avLst/>
          </a:prstGeom>
        </p:spPr>
      </p:pic>
      <p:pic>
        <p:nvPicPr>
          <p:cNvPr id="6" name="Picture 5">
            <a:extLst>
              <a:ext uri="{FF2B5EF4-FFF2-40B4-BE49-F238E27FC236}">
                <a16:creationId xmlns:a16="http://schemas.microsoft.com/office/drawing/2014/main" id="{90A37D96-0AF7-3318-C337-8C93E815D99F}"/>
              </a:ext>
            </a:extLst>
          </p:cNvPr>
          <p:cNvPicPr>
            <a:picLocks noChangeAspect="1"/>
          </p:cNvPicPr>
          <p:nvPr/>
        </p:nvPicPr>
        <p:blipFill>
          <a:blip r:embed="rId4"/>
          <a:stretch>
            <a:fillRect/>
          </a:stretch>
        </p:blipFill>
        <p:spPr>
          <a:xfrm>
            <a:off x="6123623" y="1348338"/>
            <a:ext cx="5922867" cy="4327208"/>
          </a:xfrm>
          <a:prstGeom prst="rect">
            <a:avLst/>
          </a:prstGeom>
        </p:spPr>
      </p:pic>
    </p:spTree>
    <p:extLst>
      <p:ext uri="{BB962C8B-B14F-4D97-AF65-F5344CB8AC3E}">
        <p14:creationId xmlns:p14="http://schemas.microsoft.com/office/powerpoint/2010/main" val="984726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9BE1E-4571-4AE7-F62A-B2E21D914B08}"/>
              </a:ext>
            </a:extLst>
          </p:cNvPr>
          <p:cNvSpPr>
            <a:spLocks noGrp="1"/>
          </p:cNvSpPr>
          <p:nvPr>
            <p:ph type="title"/>
          </p:nvPr>
        </p:nvSpPr>
        <p:spPr/>
        <p:txBody>
          <a:bodyPr/>
          <a:lstStyle/>
          <a:p>
            <a:r>
              <a:rPr lang="en-US" dirty="0"/>
              <a:t>Unfolding Muon Flux</a:t>
            </a:r>
          </a:p>
        </p:txBody>
      </p:sp>
      <p:sp>
        <p:nvSpPr>
          <p:cNvPr id="4" name="Date Placeholder 3">
            <a:extLst>
              <a:ext uri="{FF2B5EF4-FFF2-40B4-BE49-F238E27FC236}">
                <a16:creationId xmlns:a16="http://schemas.microsoft.com/office/drawing/2014/main" id="{061511EB-52BD-F7A6-06AB-0FC8BAC0D8DF}"/>
              </a:ext>
            </a:extLst>
          </p:cNvPr>
          <p:cNvSpPr>
            <a:spLocks noGrp="1"/>
          </p:cNvSpPr>
          <p:nvPr>
            <p:ph type="dt" sz="half" idx="10"/>
          </p:nvPr>
        </p:nvSpPr>
        <p:spPr/>
        <p:txBody>
          <a:bodyPr/>
          <a:lstStyle/>
          <a:p>
            <a:r>
              <a:rPr lang="de-DE"/>
              <a:t>pascal.gutjahr@tu-dortmund.de</a:t>
            </a:r>
            <a:endParaRPr lang="en-US"/>
          </a:p>
        </p:txBody>
      </p:sp>
      <p:sp>
        <p:nvSpPr>
          <p:cNvPr id="5" name="Slide Number Placeholder 4">
            <a:extLst>
              <a:ext uri="{FF2B5EF4-FFF2-40B4-BE49-F238E27FC236}">
                <a16:creationId xmlns:a16="http://schemas.microsoft.com/office/drawing/2014/main" id="{98081078-04EF-C46A-8EDE-ED2F1D527D2C}"/>
              </a:ext>
            </a:extLst>
          </p:cNvPr>
          <p:cNvSpPr>
            <a:spLocks noGrp="1"/>
          </p:cNvSpPr>
          <p:nvPr>
            <p:ph type="sldNum" sz="quarter" idx="12"/>
          </p:nvPr>
        </p:nvSpPr>
        <p:spPr/>
        <p:txBody>
          <a:bodyPr/>
          <a:lstStyle/>
          <a:p>
            <a:fld id="{CD8304E6-5469-594D-85BC-E468E92D2243}" type="slidenum">
              <a:rPr lang="en-US" smtClean="0"/>
              <a:t>11</a:t>
            </a:fld>
            <a:endParaRPr lang="en-US"/>
          </a:p>
        </p:txBody>
      </p:sp>
      <p:pic>
        <p:nvPicPr>
          <p:cNvPr id="8" name="Picture 2" descr="Logo Cosmic Interacting Matters">
            <a:extLst>
              <a:ext uri="{FF2B5EF4-FFF2-40B4-BE49-F238E27FC236}">
                <a16:creationId xmlns:a16="http://schemas.microsoft.com/office/drawing/2014/main" id="{2867F730-D151-5718-0F43-D2C24FB581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4601" y="116205"/>
            <a:ext cx="507274" cy="31043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B742E0B-4EDB-8972-CC34-89B21C79ABBE}"/>
              </a:ext>
            </a:extLst>
          </p:cNvPr>
          <p:cNvSpPr txBox="1"/>
          <p:nvPr/>
        </p:nvSpPr>
        <p:spPr>
          <a:xfrm>
            <a:off x="617517" y="2327564"/>
            <a:ext cx="3085396" cy="923330"/>
          </a:xfrm>
          <a:prstGeom prst="rect">
            <a:avLst/>
          </a:prstGeom>
          <a:noFill/>
        </p:spPr>
        <p:txBody>
          <a:bodyPr wrap="none" rtlCol="0">
            <a:spAutoFit/>
          </a:bodyPr>
          <a:lstStyle/>
          <a:p>
            <a:pPr marL="285750" indent="-285750">
              <a:buFont typeface="Arial" panose="020B0604020202020204" pitchFamily="34" charset="0"/>
              <a:buChar char="•"/>
            </a:pPr>
            <a:r>
              <a:rPr lang="en-US" dirty="0"/>
              <a:t>Both stopping muons</a:t>
            </a:r>
            <a:br>
              <a:rPr lang="en-US" dirty="0"/>
            </a:br>
            <a:r>
              <a:rPr lang="en-US" dirty="0"/>
              <a:t>and high energy muons</a:t>
            </a:r>
            <a:br>
              <a:rPr lang="en-US" dirty="0"/>
            </a:br>
            <a:r>
              <a:rPr lang="en-US" dirty="0"/>
              <a:t>show </a:t>
            </a:r>
            <a:r>
              <a:rPr lang="en-US" dirty="0" err="1"/>
              <a:t>burnsample</a:t>
            </a:r>
            <a:r>
              <a:rPr lang="en-US" dirty="0"/>
              <a:t> unfolding</a:t>
            </a:r>
          </a:p>
        </p:txBody>
      </p:sp>
      <p:pic>
        <p:nvPicPr>
          <p:cNvPr id="10" name="Picture 9">
            <a:extLst>
              <a:ext uri="{FF2B5EF4-FFF2-40B4-BE49-F238E27FC236}">
                <a16:creationId xmlns:a16="http://schemas.microsoft.com/office/drawing/2014/main" id="{CAE69356-F769-8381-F654-89BC73F02D01}"/>
              </a:ext>
            </a:extLst>
          </p:cNvPr>
          <p:cNvPicPr>
            <a:picLocks noChangeAspect="1"/>
          </p:cNvPicPr>
          <p:nvPr/>
        </p:nvPicPr>
        <p:blipFill>
          <a:blip r:embed="rId3"/>
          <a:stretch>
            <a:fillRect/>
          </a:stretch>
        </p:blipFill>
        <p:spPr>
          <a:xfrm>
            <a:off x="4140051" y="675556"/>
            <a:ext cx="7906439" cy="5776393"/>
          </a:xfrm>
          <a:prstGeom prst="rect">
            <a:avLst/>
          </a:prstGeom>
        </p:spPr>
      </p:pic>
    </p:spTree>
    <p:extLst>
      <p:ext uri="{BB962C8B-B14F-4D97-AF65-F5344CB8AC3E}">
        <p14:creationId xmlns:p14="http://schemas.microsoft.com/office/powerpoint/2010/main" val="1283963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D849-1FEB-5903-4395-052C07AB9E23}"/>
              </a:ext>
            </a:extLst>
          </p:cNvPr>
          <p:cNvSpPr>
            <a:spLocks noGrp="1"/>
          </p:cNvSpPr>
          <p:nvPr>
            <p:ph type="ctrTitle"/>
          </p:nvPr>
        </p:nvSpPr>
        <p:spPr/>
        <p:txBody>
          <a:bodyPr/>
          <a:lstStyle/>
          <a:p>
            <a:r>
              <a:rPr lang="en-US" dirty="0"/>
              <a:t>Thank you for your comments</a:t>
            </a:r>
          </a:p>
        </p:txBody>
      </p:sp>
      <p:sp>
        <p:nvSpPr>
          <p:cNvPr id="3" name="Subtitle 2">
            <a:extLst>
              <a:ext uri="{FF2B5EF4-FFF2-40B4-BE49-F238E27FC236}">
                <a16:creationId xmlns:a16="http://schemas.microsoft.com/office/drawing/2014/main" id="{E3AC179B-2D01-AA4B-0136-9BC1C2E5909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B4FFA89-4502-558A-752B-C9EDF0433F07}"/>
              </a:ext>
            </a:extLst>
          </p:cNvPr>
          <p:cNvSpPr>
            <a:spLocks noGrp="1"/>
          </p:cNvSpPr>
          <p:nvPr>
            <p:ph type="dt" sz="half" idx="10"/>
          </p:nvPr>
        </p:nvSpPr>
        <p:spPr/>
        <p:txBody>
          <a:bodyPr/>
          <a:lstStyle/>
          <a:p>
            <a:r>
              <a:rPr lang="de-DE"/>
              <a:t>pascal.gutjahr@tu-dortmund.de</a:t>
            </a:r>
            <a:endParaRPr lang="en-US"/>
          </a:p>
        </p:txBody>
      </p:sp>
      <p:sp>
        <p:nvSpPr>
          <p:cNvPr id="5" name="Slide Number Placeholder 4">
            <a:extLst>
              <a:ext uri="{FF2B5EF4-FFF2-40B4-BE49-F238E27FC236}">
                <a16:creationId xmlns:a16="http://schemas.microsoft.com/office/drawing/2014/main" id="{7CD57FD0-9CC2-B800-FE22-E09ADEA8BF65}"/>
              </a:ext>
            </a:extLst>
          </p:cNvPr>
          <p:cNvSpPr>
            <a:spLocks noGrp="1"/>
          </p:cNvSpPr>
          <p:nvPr>
            <p:ph type="sldNum" sz="quarter" idx="12"/>
          </p:nvPr>
        </p:nvSpPr>
        <p:spPr/>
        <p:txBody>
          <a:bodyPr/>
          <a:lstStyle/>
          <a:p>
            <a:fld id="{CD8304E6-5469-594D-85BC-E468E92D2243}" type="slidenum">
              <a:rPr lang="en-US" smtClean="0"/>
              <a:t>12</a:t>
            </a:fld>
            <a:endParaRPr lang="en-US"/>
          </a:p>
        </p:txBody>
      </p:sp>
      <p:pic>
        <p:nvPicPr>
          <p:cNvPr id="6" name="Picture 2" descr="Logo Cosmic Interacting Matters">
            <a:extLst>
              <a:ext uri="{FF2B5EF4-FFF2-40B4-BE49-F238E27FC236}">
                <a16:creationId xmlns:a16="http://schemas.microsoft.com/office/drawing/2014/main" id="{48C0E020-2CA2-CDF2-BB60-92C8C5007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4601" y="116205"/>
            <a:ext cx="507274" cy="310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068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9038D-75A3-D7B7-6F9B-EB7E1B449B03}"/>
              </a:ext>
            </a:extLst>
          </p:cNvPr>
          <p:cNvSpPr>
            <a:spLocks noGrp="1"/>
          </p:cNvSpPr>
          <p:nvPr>
            <p:ph type="title"/>
          </p:nvPr>
        </p:nvSpPr>
        <p:spPr/>
        <p:txBody>
          <a:bodyPr/>
          <a:lstStyle/>
          <a:p>
            <a:r>
              <a:rPr lang="en-US" dirty="0"/>
              <a:t>Data-MC: Stopping Muons</a:t>
            </a:r>
          </a:p>
        </p:txBody>
      </p:sp>
      <p:pic>
        <p:nvPicPr>
          <p:cNvPr id="7" name="Content Placeholder 6">
            <a:extLst>
              <a:ext uri="{FF2B5EF4-FFF2-40B4-BE49-F238E27FC236}">
                <a16:creationId xmlns:a16="http://schemas.microsoft.com/office/drawing/2014/main" id="{C7BA7124-BB16-912C-D9C7-7305EAECEAFB}"/>
              </a:ext>
            </a:extLst>
          </p:cNvPr>
          <p:cNvPicPr>
            <a:picLocks noGrp="1" noChangeAspect="1"/>
          </p:cNvPicPr>
          <p:nvPr>
            <p:ph idx="1"/>
          </p:nvPr>
        </p:nvPicPr>
        <p:blipFill>
          <a:blip r:embed="rId2"/>
          <a:stretch>
            <a:fillRect/>
          </a:stretch>
        </p:blipFill>
        <p:spPr>
          <a:xfrm>
            <a:off x="0" y="1354365"/>
            <a:ext cx="5946318" cy="4325798"/>
          </a:xfrm>
        </p:spPr>
      </p:pic>
      <p:sp>
        <p:nvSpPr>
          <p:cNvPr id="4" name="Date Placeholder 3">
            <a:extLst>
              <a:ext uri="{FF2B5EF4-FFF2-40B4-BE49-F238E27FC236}">
                <a16:creationId xmlns:a16="http://schemas.microsoft.com/office/drawing/2014/main" id="{32338BE2-A61D-CE52-9C71-5B7C64C46B22}"/>
              </a:ext>
            </a:extLst>
          </p:cNvPr>
          <p:cNvSpPr>
            <a:spLocks noGrp="1"/>
          </p:cNvSpPr>
          <p:nvPr>
            <p:ph type="dt" sz="half" idx="10"/>
          </p:nvPr>
        </p:nvSpPr>
        <p:spPr/>
        <p:txBody>
          <a:bodyPr/>
          <a:lstStyle/>
          <a:p>
            <a:r>
              <a:rPr lang="de-DE"/>
              <a:t>pascal.gutjahr@tu-dortmund.de</a:t>
            </a:r>
            <a:endParaRPr lang="en-US"/>
          </a:p>
        </p:txBody>
      </p:sp>
      <p:sp>
        <p:nvSpPr>
          <p:cNvPr id="5" name="Slide Number Placeholder 4">
            <a:extLst>
              <a:ext uri="{FF2B5EF4-FFF2-40B4-BE49-F238E27FC236}">
                <a16:creationId xmlns:a16="http://schemas.microsoft.com/office/drawing/2014/main" id="{B1C16468-780C-42F8-1751-DA57CE88334A}"/>
              </a:ext>
            </a:extLst>
          </p:cNvPr>
          <p:cNvSpPr>
            <a:spLocks noGrp="1"/>
          </p:cNvSpPr>
          <p:nvPr>
            <p:ph type="sldNum" sz="quarter" idx="12"/>
          </p:nvPr>
        </p:nvSpPr>
        <p:spPr/>
        <p:txBody>
          <a:bodyPr/>
          <a:lstStyle/>
          <a:p>
            <a:fld id="{CD8304E6-5469-594D-85BC-E468E92D2243}" type="slidenum">
              <a:rPr lang="en-US" smtClean="0"/>
              <a:t>13</a:t>
            </a:fld>
            <a:endParaRPr lang="en-US" dirty="0"/>
          </a:p>
        </p:txBody>
      </p:sp>
      <p:pic>
        <p:nvPicPr>
          <p:cNvPr id="9" name="Picture 8">
            <a:extLst>
              <a:ext uri="{FF2B5EF4-FFF2-40B4-BE49-F238E27FC236}">
                <a16:creationId xmlns:a16="http://schemas.microsoft.com/office/drawing/2014/main" id="{B353FAF9-9108-759E-35B8-067A373392F7}"/>
              </a:ext>
            </a:extLst>
          </p:cNvPr>
          <p:cNvPicPr>
            <a:picLocks noChangeAspect="1"/>
          </p:cNvPicPr>
          <p:nvPr/>
        </p:nvPicPr>
        <p:blipFill>
          <a:blip r:embed="rId3"/>
          <a:stretch>
            <a:fillRect/>
          </a:stretch>
        </p:blipFill>
        <p:spPr>
          <a:xfrm>
            <a:off x="6272834" y="1354365"/>
            <a:ext cx="5919166" cy="4325798"/>
          </a:xfrm>
          <a:prstGeom prst="rect">
            <a:avLst/>
          </a:prstGeom>
        </p:spPr>
      </p:pic>
      <p:pic>
        <p:nvPicPr>
          <p:cNvPr id="10" name="Picture 2" descr="Logo Cosmic Interacting Matters">
            <a:extLst>
              <a:ext uri="{FF2B5EF4-FFF2-40B4-BE49-F238E27FC236}">
                <a16:creationId xmlns:a16="http://schemas.microsoft.com/office/drawing/2014/main" id="{B1CC17D2-0FD2-838B-34B2-211F2ED772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4601" y="116205"/>
            <a:ext cx="507274" cy="3104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79B134E-C7D3-A1C9-7DBE-D9284E1CAC06}"/>
              </a:ext>
            </a:extLst>
          </p:cNvPr>
          <p:cNvSpPr txBox="1"/>
          <p:nvPr/>
        </p:nvSpPr>
        <p:spPr>
          <a:xfrm>
            <a:off x="3754058" y="5946966"/>
            <a:ext cx="5478359" cy="369332"/>
          </a:xfrm>
          <a:prstGeom prst="rect">
            <a:avLst/>
          </a:prstGeom>
          <a:noFill/>
        </p:spPr>
        <p:txBody>
          <a:bodyPr wrap="none" rtlCol="0">
            <a:spAutoFit/>
          </a:bodyPr>
          <a:lstStyle/>
          <a:p>
            <a:pPr marL="285750" indent="-285750">
              <a:buFont typeface="Arial" panose="020B0604020202020204" pitchFamily="34" charset="0"/>
              <a:buChar char="•"/>
            </a:pPr>
            <a:r>
              <a:rPr lang="en-US" dirty="0"/>
              <a:t>build proxy variable for unfolding: propagation length</a:t>
            </a:r>
          </a:p>
        </p:txBody>
      </p:sp>
      <p:sp>
        <p:nvSpPr>
          <p:cNvPr id="6" name="TextBox 5">
            <a:extLst>
              <a:ext uri="{FF2B5EF4-FFF2-40B4-BE49-F238E27FC236}">
                <a16:creationId xmlns:a16="http://schemas.microsoft.com/office/drawing/2014/main" id="{DCD84A79-7899-15EE-C30D-FA40921ACAFB}"/>
              </a:ext>
            </a:extLst>
          </p:cNvPr>
          <p:cNvSpPr txBox="1"/>
          <p:nvPr/>
        </p:nvSpPr>
        <p:spPr>
          <a:xfrm>
            <a:off x="6411817" y="187287"/>
            <a:ext cx="3173818" cy="646331"/>
          </a:xfrm>
          <a:prstGeom prst="rect">
            <a:avLst/>
          </a:prstGeom>
          <a:noFill/>
        </p:spPr>
        <p:txBody>
          <a:bodyPr wrap="none" rtlCol="0">
            <a:spAutoFit/>
          </a:bodyPr>
          <a:lstStyle/>
          <a:p>
            <a:r>
              <a:rPr lang="en-US" dirty="0">
                <a:solidFill>
                  <a:srgbClr val="FF0000"/>
                </a:solidFill>
              </a:rPr>
              <a:t>Style will be updated to the one</a:t>
            </a:r>
          </a:p>
          <a:p>
            <a:r>
              <a:rPr lang="en-US" dirty="0">
                <a:solidFill>
                  <a:srgbClr val="FF0000"/>
                </a:solidFill>
              </a:rPr>
              <a:t>on the next slide by Monday</a:t>
            </a:r>
          </a:p>
        </p:txBody>
      </p:sp>
    </p:spTree>
    <p:extLst>
      <p:ext uri="{BB962C8B-B14F-4D97-AF65-F5344CB8AC3E}">
        <p14:creationId xmlns:p14="http://schemas.microsoft.com/office/powerpoint/2010/main" val="1308371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29E1-989F-14C8-F1A7-AAEC543274E3}"/>
              </a:ext>
            </a:extLst>
          </p:cNvPr>
          <p:cNvSpPr>
            <a:spLocks noGrp="1"/>
          </p:cNvSpPr>
          <p:nvPr>
            <p:ph type="title"/>
          </p:nvPr>
        </p:nvSpPr>
        <p:spPr/>
        <p:txBody>
          <a:bodyPr/>
          <a:lstStyle/>
          <a:p>
            <a:r>
              <a:rPr lang="en-US"/>
              <a:t>Unfolding Propagation Length</a:t>
            </a:r>
            <a:endParaRPr lang="en-US" dirty="0"/>
          </a:p>
        </p:txBody>
      </p:sp>
      <p:sp>
        <p:nvSpPr>
          <p:cNvPr id="4" name="Date Placeholder 3">
            <a:extLst>
              <a:ext uri="{FF2B5EF4-FFF2-40B4-BE49-F238E27FC236}">
                <a16:creationId xmlns:a16="http://schemas.microsoft.com/office/drawing/2014/main" id="{CFC5355D-858E-A1FD-9CA0-26780BC5DB04}"/>
              </a:ext>
            </a:extLst>
          </p:cNvPr>
          <p:cNvSpPr>
            <a:spLocks noGrp="1"/>
          </p:cNvSpPr>
          <p:nvPr>
            <p:ph type="dt" sz="half" idx="10"/>
          </p:nvPr>
        </p:nvSpPr>
        <p:spPr/>
        <p:txBody>
          <a:bodyPr/>
          <a:lstStyle/>
          <a:p>
            <a:r>
              <a:rPr lang="de-DE"/>
              <a:t>pascal.gutjahr@tu-dortmund.de</a:t>
            </a:r>
            <a:endParaRPr lang="en-US"/>
          </a:p>
        </p:txBody>
      </p:sp>
      <p:sp>
        <p:nvSpPr>
          <p:cNvPr id="5" name="Slide Number Placeholder 4">
            <a:extLst>
              <a:ext uri="{FF2B5EF4-FFF2-40B4-BE49-F238E27FC236}">
                <a16:creationId xmlns:a16="http://schemas.microsoft.com/office/drawing/2014/main" id="{2D5E2B99-A19A-6692-2F73-D8A712C4A9FE}"/>
              </a:ext>
            </a:extLst>
          </p:cNvPr>
          <p:cNvSpPr>
            <a:spLocks noGrp="1"/>
          </p:cNvSpPr>
          <p:nvPr>
            <p:ph type="sldNum" sz="quarter" idx="12"/>
          </p:nvPr>
        </p:nvSpPr>
        <p:spPr/>
        <p:txBody>
          <a:bodyPr/>
          <a:lstStyle/>
          <a:p>
            <a:fld id="{CD8304E6-5469-594D-85BC-E468E92D2243}" type="slidenum">
              <a:rPr lang="en-US" smtClean="0"/>
              <a:t>14</a:t>
            </a:fld>
            <a:endParaRPr lang="en-US"/>
          </a:p>
        </p:txBody>
      </p:sp>
      <p:pic>
        <p:nvPicPr>
          <p:cNvPr id="8" name="Picture 2" descr="Logo Cosmic Interacting Matters">
            <a:extLst>
              <a:ext uri="{FF2B5EF4-FFF2-40B4-BE49-F238E27FC236}">
                <a16:creationId xmlns:a16="http://schemas.microsoft.com/office/drawing/2014/main" id="{76C5113D-BB85-21AD-A72B-7BC226A2C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4601" y="116205"/>
            <a:ext cx="507274" cy="31043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EB65B17-3D32-E9C7-DEA8-45E33C42C634}"/>
              </a:ext>
            </a:extLst>
          </p:cNvPr>
          <p:cNvSpPr txBox="1"/>
          <p:nvPr/>
        </p:nvSpPr>
        <p:spPr>
          <a:xfrm>
            <a:off x="498764" y="2185060"/>
            <a:ext cx="2857064" cy="369332"/>
          </a:xfrm>
          <a:prstGeom prst="rect">
            <a:avLst/>
          </a:prstGeom>
          <a:noFill/>
        </p:spPr>
        <p:txBody>
          <a:bodyPr wrap="none" rtlCol="0">
            <a:spAutoFit/>
          </a:bodyPr>
          <a:lstStyle/>
          <a:p>
            <a:pPr marL="285750" indent="-285750">
              <a:buFont typeface="Arial" panose="020B0604020202020204" pitchFamily="34" charset="0"/>
              <a:buChar char="•"/>
            </a:pPr>
            <a:r>
              <a:rPr lang="en-US"/>
              <a:t>Unfolding on burnsample</a:t>
            </a:r>
            <a:endParaRPr lang="en-US" dirty="0"/>
          </a:p>
        </p:txBody>
      </p:sp>
      <p:pic>
        <p:nvPicPr>
          <p:cNvPr id="13" name="Content Placeholder 12">
            <a:extLst>
              <a:ext uri="{FF2B5EF4-FFF2-40B4-BE49-F238E27FC236}">
                <a16:creationId xmlns:a16="http://schemas.microsoft.com/office/drawing/2014/main" id="{4891DB3C-4CA8-C7F2-BF5C-398408E922DB}"/>
              </a:ext>
            </a:extLst>
          </p:cNvPr>
          <p:cNvPicPr>
            <a:picLocks noGrp="1" noChangeAspect="1"/>
          </p:cNvPicPr>
          <p:nvPr>
            <p:ph idx="1"/>
          </p:nvPr>
        </p:nvPicPr>
        <p:blipFill>
          <a:blip r:embed="rId3"/>
          <a:stretch>
            <a:fillRect/>
          </a:stretch>
        </p:blipFill>
        <p:spPr>
          <a:xfrm>
            <a:off x="4574948" y="1068741"/>
            <a:ext cx="7508954" cy="5326309"/>
          </a:xfrm>
        </p:spPr>
      </p:pic>
      <p:sp>
        <p:nvSpPr>
          <p:cNvPr id="3" name="TextBox 2">
            <a:extLst>
              <a:ext uri="{FF2B5EF4-FFF2-40B4-BE49-F238E27FC236}">
                <a16:creationId xmlns:a16="http://schemas.microsoft.com/office/drawing/2014/main" id="{6F021414-352A-F325-062F-68C8F8E738E7}"/>
              </a:ext>
            </a:extLst>
          </p:cNvPr>
          <p:cNvSpPr txBox="1"/>
          <p:nvPr/>
        </p:nvSpPr>
        <p:spPr>
          <a:xfrm>
            <a:off x="7623313" y="188843"/>
            <a:ext cx="2364302" cy="646331"/>
          </a:xfrm>
          <a:prstGeom prst="rect">
            <a:avLst/>
          </a:prstGeom>
          <a:noFill/>
        </p:spPr>
        <p:txBody>
          <a:bodyPr wrap="none" rtlCol="0">
            <a:spAutoFit/>
          </a:bodyPr>
          <a:lstStyle/>
          <a:p>
            <a:r>
              <a:rPr lang="en-US" dirty="0">
                <a:solidFill>
                  <a:srgbClr val="FF0000"/>
                </a:solidFill>
              </a:rPr>
              <a:t>Preliminary style will </a:t>
            </a:r>
          </a:p>
          <a:p>
            <a:r>
              <a:rPr lang="en-US" dirty="0">
                <a:solidFill>
                  <a:srgbClr val="FF0000"/>
                </a:solidFill>
              </a:rPr>
              <a:t>be updated by Monday</a:t>
            </a:r>
          </a:p>
        </p:txBody>
      </p:sp>
    </p:spTree>
    <p:extLst>
      <p:ext uri="{BB962C8B-B14F-4D97-AF65-F5344CB8AC3E}">
        <p14:creationId xmlns:p14="http://schemas.microsoft.com/office/powerpoint/2010/main" val="1121234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AD95B-485E-4385-EA53-AA0840CC5129}"/>
              </a:ext>
            </a:extLst>
          </p:cNvPr>
          <p:cNvSpPr>
            <a:spLocks noGrp="1"/>
          </p:cNvSpPr>
          <p:nvPr>
            <p:ph type="ctrTitle"/>
          </p:nvPr>
        </p:nvSpPr>
        <p:spPr/>
        <p:txBody>
          <a:bodyPr/>
          <a:lstStyle/>
          <a:p>
            <a:r>
              <a:rPr lang="en-US" dirty="0"/>
              <a:t>Backup</a:t>
            </a:r>
          </a:p>
        </p:txBody>
      </p:sp>
      <p:sp>
        <p:nvSpPr>
          <p:cNvPr id="3" name="Subtitle 2">
            <a:extLst>
              <a:ext uri="{FF2B5EF4-FFF2-40B4-BE49-F238E27FC236}">
                <a16:creationId xmlns:a16="http://schemas.microsoft.com/office/drawing/2014/main" id="{07EC8161-7922-2DF6-CE87-435407888A59}"/>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DE04F55F-9B4F-BF3B-4451-BC2E2872E5B8}"/>
              </a:ext>
            </a:extLst>
          </p:cNvPr>
          <p:cNvSpPr>
            <a:spLocks noGrp="1"/>
          </p:cNvSpPr>
          <p:nvPr>
            <p:ph type="dt" sz="half" idx="10"/>
          </p:nvPr>
        </p:nvSpPr>
        <p:spPr/>
        <p:txBody>
          <a:bodyPr/>
          <a:lstStyle/>
          <a:p>
            <a:r>
              <a:rPr lang="de-DE"/>
              <a:t>pascal.gutjahr@tu-dortmund.de</a:t>
            </a:r>
            <a:endParaRPr lang="en-US"/>
          </a:p>
        </p:txBody>
      </p:sp>
      <p:sp>
        <p:nvSpPr>
          <p:cNvPr id="5" name="Slide Number Placeholder 4">
            <a:extLst>
              <a:ext uri="{FF2B5EF4-FFF2-40B4-BE49-F238E27FC236}">
                <a16:creationId xmlns:a16="http://schemas.microsoft.com/office/drawing/2014/main" id="{E8576AD1-FCEF-B977-5989-8F8D1A3E9972}"/>
              </a:ext>
            </a:extLst>
          </p:cNvPr>
          <p:cNvSpPr>
            <a:spLocks noGrp="1"/>
          </p:cNvSpPr>
          <p:nvPr>
            <p:ph type="sldNum" sz="quarter" idx="12"/>
          </p:nvPr>
        </p:nvSpPr>
        <p:spPr/>
        <p:txBody>
          <a:bodyPr/>
          <a:lstStyle/>
          <a:p>
            <a:fld id="{CD8304E6-5469-594D-85BC-E468E92D2243}" type="slidenum">
              <a:rPr lang="en-US" smtClean="0"/>
              <a:t>15</a:t>
            </a:fld>
            <a:endParaRPr lang="en-US"/>
          </a:p>
        </p:txBody>
      </p:sp>
      <p:pic>
        <p:nvPicPr>
          <p:cNvPr id="6" name="Picture 2" descr="Logo Cosmic Interacting Matters">
            <a:extLst>
              <a:ext uri="{FF2B5EF4-FFF2-40B4-BE49-F238E27FC236}">
                <a16:creationId xmlns:a16="http://schemas.microsoft.com/office/drawing/2014/main" id="{18151712-D606-B881-128B-ACA5E5E9F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4601" y="114049"/>
            <a:ext cx="507274" cy="310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042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5376-1404-2B19-EFC1-F9A11B6BCBFF}"/>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3C8114B2-3C0E-6B5C-20A3-108837EC9726}"/>
              </a:ext>
            </a:extLst>
          </p:cNvPr>
          <p:cNvSpPr>
            <a:spLocks noGrp="1"/>
          </p:cNvSpPr>
          <p:nvPr>
            <p:ph idx="1"/>
          </p:nvPr>
        </p:nvSpPr>
        <p:spPr/>
        <p:txBody>
          <a:bodyPr/>
          <a:lstStyle/>
          <a:p>
            <a:pPr marL="0" indent="0">
              <a:buNone/>
            </a:pPr>
            <a:r>
              <a:rPr lang="en-US" dirty="0"/>
              <a:t>Atmospheric muons produced in cosmic-ray air showers are classified as conventional muons from pion and kaon decays and prompt muons from heavy hadron decays. Conventional muons dominate at lower energies, and the prompt component becomes more significant at </a:t>
            </a:r>
            <a:r>
              <a:rPr lang="en-US" dirty="0" err="1"/>
              <a:t>PeV</a:t>
            </a:r>
            <a:r>
              <a:rPr lang="en-US" dirty="0"/>
              <a:t> energies and above. Precisely measuring the atmospheric muon flux from a few GeV to several </a:t>
            </a:r>
            <a:r>
              <a:rPr lang="en-US" dirty="0" err="1"/>
              <a:t>PeV</a:t>
            </a:r>
            <a:r>
              <a:rPr lang="en-US" dirty="0"/>
              <a:t> is valuable for advancing our understanding of cosmic-ray interactions and testing hadronic interaction models. Low-energy muons that stop within the </a:t>
            </a:r>
            <a:r>
              <a:rPr lang="en-US" dirty="0" err="1"/>
              <a:t>IceCube</a:t>
            </a:r>
            <a:r>
              <a:rPr lang="en-US" dirty="0"/>
              <a:t> in-ice array provide valuable information about the energy spectrum of muons from a few 100 GeV up to 10 TeV.</a:t>
            </a:r>
          </a:p>
          <a:p>
            <a:pPr marL="0" indent="0">
              <a:buNone/>
            </a:pPr>
            <a:r>
              <a:rPr lang="en-US" dirty="0"/>
              <a:t>Machine learning techniques are employed to enhance event reconstruction and selection to provide insights into the conventional and prompt components. This contribution presents the unfolding of the energy spectrum of stopping muons in </a:t>
            </a:r>
            <a:r>
              <a:rPr lang="en-US" dirty="0" err="1"/>
              <a:t>IceCube</a:t>
            </a:r>
            <a:r>
              <a:rPr lang="en-US" dirty="0"/>
              <a:t> as well as the unfolding of high-energy muons to probe the prompt component.</a:t>
            </a:r>
          </a:p>
          <a:p>
            <a:pPr marL="0" indent="0">
              <a:buNone/>
            </a:pPr>
            <a:endParaRPr lang="en-US" dirty="0"/>
          </a:p>
          <a:p>
            <a:pPr marL="0" indent="0">
              <a:buNone/>
            </a:pPr>
            <a:endParaRPr lang="en-US" dirty="0"/>
          </a:p>
          <a:p>
            <a:pPr marL="0" indent="0">
              <a:buNone/>
            </a:pPr>
            <a:r>
              <a:rPr lang="en-US" dirty="0">
                <a:solidFill>
                  <a:srgbClr val="74B842"/>
                </a:solidFill>
              </a:rPr>
              <a:t>Presenter:</a:t>
            </a:r>
            <a:r>
              <a:rPr lang="en-US" dirty="0"/>
              <a:t> Pascal Gutjahr</a:t>
            </a:r>
          </a:p>
          <a:p>
            <a:pPr marL="0" indent="0">
              <a:buNone/>
            </a:pPr>
            <a:r>
              <a:rPr lang="en-US" dirty="0">
                <a:solidFill>
                  <a:srgbClr val="74B842"/>
                </a:solidFill>
              </a:rPr>
              <a:t>Authors:</a:t>
            </a:r>
            <a:r>
              <a:rPr lang="en-US" dirty="0"/>
              <a:t> Lucas Witthaus and Pascal Gutjahr</a:t>
            </a:r>
          </a:p>
        </p:txBody>
      </p:sp>
      <p:sp>
        <p:nvSpPr>
          <p:cNvPr id="4" name="Date Placeholder 3">
            <a:extLst>
              <a:ext uri="{FF2B5EF4-FFF2-40B4-BE49-F238E27FC236}">
                <a16:creationId xmlns:a16="http://schemas.microsoft.com/office/drawing/2014/main" id="{90CA1990-B0A0-EF10-2AA7-AB54CA5BE11B}"/>
              </a:ext>
            </a:extLst>
          </p:cNvPr>
          <p:cNvSpPr>
            <a:spLocks noGrp="1"/>
          </p:cNvSpPr>
          <p:nvPr>
            <p:ph type="dt" sz="half" idx="10"/>
          </p:nvPr>
        </p:nvSpPr>
        <p:spPr/>
        <p:txBody>
          <a:bodyPr/>
          <a:lstStyle/>
          <a:p>
            <a:r>
              <a:rPr lang="de-DE"/>
              <a:t>pascal.gutjahr@tu-dortmund.de</a:t>
            </a:r>
            <a:endParaRPr lang="en-US"/>
          </a:p>
        </p:txBody>
      </p:sp>
      <p:sp>
        <p:nvSpPr>
          <p:cNvPr id="5" name="Slide Number Placeholder 4">
            <a:extLst>
              <a:ext uri="{FF2B5EF4-FFF2-40B4-BE49-F238E27FC236}">
                <a16:creationId xmlns:a16="http://schemas.microsoft.com/office/drawing/2014/main" id="{CD2FE1EB-1376-D9B3-808A-5EB8C44EEB23}"/>
              </a:ext>
            </a:extLst>
          </p:cNvPr>
          <p:cNvSpPr>
            <a:spLocks noGrp="1"/>
          </p:cNvSpPr>
          <p:nvPr>
            <p:ph type="sldNum" sz="quarter" idx="12"/>
          </p:nvPr>
        </p:nvSpPr>
        <p:spPr/>
        <p:txBody>
          <a:bodyPr/>
          <a:lstStyle/>
          <a:p>
            <a:fld id="{CD8304E6-5469-594D-85BC-E468E92D2243}" type="slidenum">
              <a:rPr lang="en-US" smtClean="0"/>
              <a:t>2</a:t>
            </a:fld>
            <a:endParaRPr lang="en-US"/>
          </a:p>
        </p:txBody>
      </p:sp>
      <p:pic>
        <p:nvPicPr>
          <p:cNvPr id="6" name="Picture 2" descr="Logo Cosmic Interacting Matters">
            <a:extLst>
              <a:ext uri="{FF2B5EF4-FFF2-40B4-BE49-F238E27FC236}">
                <a16:creationId xmlns:a16="http://schemas.microsoft.com/office/drawing/2014/main" id="{23285D16-DBB9-2CB1-38F2-75E8073B35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4601" y="116205"/>
            <a:ext cx="507274" cy="310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533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139D2-03DE-865D-F08F-9D5861EE4F78}"/>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B6E736C-7BDE-63F4-EC25-B2927081EE1C}"/>
              </a:ext>
            </a:extLst>
          </p:cNvPr>
          <p:cNvSpPr>
            <a:spLocks noGrp="1"/>
          </p:cNvSpPr>
          <p:nvPr>
            <p:ph idx="1"/>
          </p:nvPr>
        </p:nvSpPr>
        <p:spPr/>
        <p:txBody>
          <a:bodyPr>
            <a:normAutofit fontScale="92500" lnSpcReduction="20000"/>
          </a:bodyPr>
          <a:lstStyle/>
          <a:p>
            <a:pPr marL="457200" indent="-457200">
              <a:buFont typeface="+mj-lt"/>
              <a:buAutoNum type="arabicPeriod"/>
            </a:pPr>
            <a:r>
              <a:rPr lang="en-US" dirty="0"/>
              <a:t>Introduction / Motivation</a:t>
            </a:r>
          </a:p>
          <a:p>
            <a:pPr marL="914400" lvl="1" indent="-457200">
              <a:buFont typeface="+mj-lt"/>
              <a:buAutoNum type="arabicPeriod"/>
            </a:pPr>
            <a:r>
              <a:rPr lang="en-US" dirty="0"/>
              <a:t>Hadronic Interaction Models / Muon Puzzle</a:t>
            </a:r>
          </a:p>
          <a:p>
            <a:pPr marL="914400" lvl="1" indent="-457200">
              <a:buFont typeface="+mj-lt"/>
              <a:buAutoNum type="arabicPeriod"/>
            </a:pPr>
            <a:r>
              <a:rPr lang="en-US" dirty="0"/>
              <a:t>Prompt / Conventional</a:t>
            </a:r>
          </a:p>
          <a:p>
            <a:pPr marL="457200" indent="-457200">
              <a:buFont typeface="+mj-lt"/>
              <a:buAutoNum type="arabicPeriod"/>
            </a:pPr>
            <a:r>
              <a:rPr lang="en-US" dirty="0"/>
              <a:t>Event Selection</a:t>
            </a:r>
          </a:p>
          <a:p>
            <a:pPr marL="914400" lvl="1" indent="-457200">
              <a:buFont typeface="+mj-lt"/>
              <a:buAutoNum type="arabicPeriod"/>
            </a:pPr>
            <a:r>
              <a:rPr lang="en-US" dirty="0"/>
              <a:t>Stopping Muons</a:t>
            </a:r>
          </a:p>
          <a:p>
            <a:pPr marL="914400" lvl="1" indent="-457200">
              <a:buFont typeface="+mj-lt"/>
              <a:buAutoNum type="arabicPeriod"/>
            </a:pPr>
            <a:r>
              <a:rPr lang="en-US" dirty="0"/>
              <a:t>High Energy Muons</a:t>
            </a:r>
          </a:p>
          <a:p>
            <a:pPr marL="914400" lvl="1" indent="-457200">
              <a:buFont typeface="+mj-lt"/>
              <a:buAutoNum type="arabicPeriod"/>
            </a:pPr>
            <a:r>
              <a:rPr lang="en-US" dirty="0"/>
              <a:t>Event Reconstruction (DNN based)</a:t>
            </a:r>
          </a:p>
          <a:p>
            <a:pPr marL="457200" indent="-457200">
              <a:buFont typeface="+mj-lt"/>
              <a:buAutoNum type="arabicPeriod"/>
            </a:pPr>
            <a:r>
              <a:rPr lang="en-US" dirty="0"/>
              <a:t>Unfolding</a:t>
            </a:r>
          </a:p>
          <a:p>
            <a:pPr marL="914400" lvl="1" indent="-457200">
              <a:buFont typeface="+mj-lt"/>
              <a:buAutoNum type="arabicPeriod"/>
            </a:pPr>
            <a:r>
              <a:rPr lang="en-US" dirty="0"/>
              <a:t>Method + Regularization</a:t>
            </a:r>
          </a:p>
          <a:p>
            <a:pPr marL="914400" lvl="1" indent="-457200">
              <a:buFont typeface="+mj-lt"/>
              <a:buAutoNum type="arabicPeriod"/>
            </a:pPr>
            <a:r>
              <a:rPr lang="en-US" dirty="0"/>
              <a:t>Acceptance Correction</a:t>
            </a:r>
          </a:p>
          <a:p>
            <a:pPr marL="914400" lvl="1" indent="-457200">
              <a:buFont typeface="+mj-lt"/>
              <a:buAutoNum type="arabicPeriod"/>
            </a:pPr>
            <a:r>
              <a:rPr lang="en-US" dirty="0"/>
              <a:t>Systematics</a:t>
            </a:r>
          </a:p>
          <a:p>
            <a:pPr marL="457200" indent="-457200">
              <a:buFont typeface="+mj-lt"/>
              <a:buAutoNum type="arabicPeriod"/>
            </a:pPr>
            <a:r>
              <a:rPr lang="en-US" dirty="0"/>
              <a:t>Results</a:t>
            </a:r>
          </a:p>
          <a:p>
            <a:pPr marL="914400" lvl="1" indent="-457200">
              <a:buFont typeface="+mj-lt"/>
              <a:buAutoNum type="arabicPeriod"/>
            </a:pPr>
            <a:r>
              <a:rPr lang="en-US" dirty="0"/>
              <a:t>Proxy Variable Correlations (Depth + Energy + Zenith)</a:t>
            </a:r>
          </a:p>
          <a:p>
            <a:pPr marL="914400" lvl="1" indent="-457200">
              <a:buFont typeface="+mj-lt"/>
              <a:buAutoNum type="arabicPeriod"/>
            </a:pPr>
            <a:r>
              <a:rPr lang="en-US" dirty="0"/>
              <a:t>Data-MC (Depth + Energy + Zenith)</a:t>
            </a:r>
          </a:p>
          <a:p>
            <a:pPr marL="914400" lvl="1" indent="-457200">
              <a:buFont typeface="+mj-lt"/>
              <a:buAutoNum type="arabicPeriod"/>
            </a:pPr>
            <a:r>
              <a:rPr lang="en-US" dirty="0"/>
              <a:t>Unfolded Propagation Length (MC + </a:t>
            </a:r>
            <a:r>
              <a:rPr lang="en-US" dirty="0" err="1"/>
              <a:t>Burnsample</a:t>
            </a:r>
            <a:r>
              <a:rPr lang="en-US" dirty="0"/>
              <a:t>)</a:t>
            </a:r>
          </a:p>
          <a:p>
            <a:pPr marL="914400" lvl="1" indent="-457200">
              <a:buFont typeface="+mj-lt"/>
              <a:buAutoNum type="arabicPeriod"/>
            </a:pPr>
            <a:r>
              <a:rPr lang="en-US" dirty="0"/>
              <a:t>Unfolded Muon Flux at Surface (MC + </a:t>
            </a:r>
            <a:r>
              <a:rPr lang="en-US" dirty="0" err="1"/>
              <a:t>Burnsample</a:t>
            </a:r>
            <a:r>
              <a:rPr lang="en-US" dirty="0"/>
              <a:t>) – Stopping and High Energy</a:t>
            </a:r>
          </a:p>
          <a:p>
            <a:pPr marL="914400" lvl="1" indent="-457200">
              <a:buFont typeface="+mj-lt"/>
              <a:buAutoNum type="arabicPeriod"/>
            </a:pPr>
            <a:r>
              <a:rPr lang="en-US" dirty="0"/>
              <a:t>Robustness Tests (vary spectral index)</a:t>
            </a:r>
          </a:p>
          <a:p>
            <a:pPr marL="914400" lvl="1" indent="-457200">
              <a:buFont typeface="+mj-lt"/>
              <a:buAutoNum type="arabicPeriod"/>
            </a:pPr>
            <a:endParaRPr lang="en-US" dirty="0"/>
          </a:p>
          <a:p>
            <a:pPr marL="457200" indent="-457200">
              <a:buFont typeface="+mj-lt"/>
              <a:buAutoNum type="arabicPeriod"/>
            </a:pPr>
            <a:r>
              <a:rPr lang="en-US" dirty="0"/>
              <a:t>Conclusion &amp; Outlook</a:t>
            </a:r>
          </a:p>
        </p:txBody>
      </p:sp>
      <p:sp>
        <p:nvSpPr>
          <p:cNvPr id="4" name="Date Placeholder 3">
            <a:extLst>
              <a:ext uri="{FF2B5EF4-FFF2-40B4-BE49-F238E27FC236}">
                <a16:creationId xmlns:a16="http://schemas.microsoft.com/office/drawing/2014/main" id="{22AAD134-E797-A9FF-92A7-A151907A653C}"/>
              </a:ext>
            </a:extLst>
          </p:cNvPr>
          <p:cNvSpPr>
            <a:spLocks noGrp="1"/>
          </p:cNvSpPr>
          <p:nvPr>
            <p:ph type="dt" sz="half" idx="10"/>
          </p:nvPr>
        </p:nvSpPr>
        <p:spPr/>
        <p:txBody>
          <a:bodyPr/>
          <a:lstStyle/>
          <a:p>
            <a:r>
              <a:rPr lang="de-DE"/>
              <a:t>pascal.gutjahr@tu-dortmund.de</a:t>
            </a:r>
            <a:endParaRPr lang="en-US"/>
          </a:p>
        </p:txBody>
      </p:sp>
      <p:sp>
        <p:nvSpPr>
          <p:cNvPr id="5" name="Slide Number Placeholder 4">
            <a:extLst>
              <a:ext uri="{FF2B5EF4-FFF2-40B4-BE49-F238E27FC236}">
                <a16:creationId xmlns:a16="http://schemas.microsoft.com/office/drawing/2014/main" id="{3FAEF1FE-1EFE-AE7C-392B-2F111C07A8B4}"/>
              </a:ext>
            </a:extLst>
          </p:cNvPr>
          <p:cNvSpPr>
            <a:spLocks noGrp="1"/>
          </p:cNvSpPr>
          <p:nvPr>
            <p:ph type="sldNum" sz="quarter" idx="12"/>
          </p:nvPr>
        </p:nvSpPr>
        <p:spPr/>
        <p:txBody>
          <a:bodyPr/>
          <a:lstStyle/>
          <a:p>
            <a:fld id="{CD8304E6-5469-594D-85BC-E468E92D2243}" type="slidenum">
              <a:rPr lang="en-US" smtClean="0"/>
              <a:t>3</a:t>
            </a:fld>
            <a:endParaRPr lang="en-US"/>
          </a:p>
        </p:txBody>
      </p:sp>
      <p:pic>
        <p:nvPicPr>
          <p:cNvPr id="6" name="Picture 2" descr="Logo Cosmic Interacting Matters">
            <a:extLst>
              <a:ext uri="{FF2B5EF4-FFF2-40B4-BE49-F238E27FC236}">
                <a16:creationId xmlns:a16="http://schemas.microsoft.com/office/drawing/2014/main" id="{FA778C17-5D51-1848-0613-934FF63937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4601" y="116205"/>
            <a:ext cx="507274" cy="310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9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AD895-0A3C-0705-C7B8-8EF443E558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EB7909-7F71-DE5A-5635-470668F7FB3B}"/>
              </a:ext>
            </a:extLst>
          </p:cNvPr>
          <p:cNvSpPr>
            <a:spLocks noGrp="1"/>
          </p:cNvSpPr>
          <p:nvPr>
            <p:ph type="title"/>
          </p:nvPr>
        </p:nvSpPr>
        <p:spPr/>
        <p:txBody>
          <a:bodyPr/>
          <a:lstStyle/>
          <a:p>
            <a:r>
              <a:rPr lang="en-US" dirty="0"/>
              <a:t>Data-MC: High Energy Muons</a:t>
            </a:r>
          </a:p>
        </p:txBody>
      </p:sp>
      <p:sp>
        <p:nvSpPr>
          <p:cNvPr id="4" name="Date Placeholder 3">
            <a:extLst>
              <a:ext uri="{FF2B5EF4-FFF2-40B4-BE49-F238E27FC236}">
                <a16:creationId xmlns:a16="http://schemas.microsoft.com/office/drawing/2014/main" id="{6DA770BF-64CA-1F1C-7101-6447FDDE0DF7}"/>
              </a:ext>
            </a:extLst>
          </p:cNvPr>
          <p:cNvSpPr>
            <a:spLocks noGrp="1"/>
          </p:cNvSpPr>
          <p:nvPr>
            <p:ph type="dt" sz="half" idx="10"/>
          </p:nvPr>
        </p:nvSpPr>
        <p:spPr/>
        <p:txBody>
          <a:bodyPr/>
          <a:lstStyle/>
          <a:p>
            <a:r>
              <a:rPr lang="de-DE"/>
              <a:t>pascal.gutjahr@tu-dortmund.de</a:t>
            </a:r>
            <a:endParaRPr lang="en-US"/>
          </a:p>
        </p:txBody>
      </p:sp>
      <p:sp>
        <p:nvSpPr>
          <p:cNvPr id="5" name="Slide Number Placeholder 4">
            <a:extLst>
              <a:ext uri="{FF2B5EF4-FFF2-40B4-BE49-F238E27FC236}">
                <a16:creationId xmlns:a16="http://schemas.microsoft.com/office/drawing/2014/main" id="{A1A198E5-417E-258D-7C15-9DE8C4F98C04}"/>
              </a:ext>
            </a:extLst>
          </p:cNvPr>
          <p:cNvSpPr>
            <a:spLocks noGrp="1"/>
          </p:cNvSpPr>
          <p:nvPr>
            <p:ph type="sldNum" sz="quarter" idx="12"/>
          </p:nvPr>
        </p:nvSpPr>
        <p:spPr/>
        <p:txBody>
          <a:bodyPr/>
          <a:lstStyle/>
          <a:p>
            <a:fld id="{CD8304E6-5469-594D-85BC-E468E92D2243}" type="slidenum">
              <a:rPr lang="en-US" smtClean="0"/>
              <a:t>4</a:t>
            </a:fld>
            <a:endParaRPr lang="en-US"/>
          </a:p>
        </p:txBody>
      </p:sp>
      <p:pic>
        <p:nvPicPr>
          <p:cNvPr id="8" name="Picture 2" descr="Logo Cosmic Interacting Matters">
            <a:extLst>
              <a:ext uri="{FF2B5EF4-FFF2-40B4-BE49-F238E27FC236}">
                <a16:creationId xmlns:a16="http://schemas.microsoft.com/office/drawing/2014/main" id="{892AFB32-4A41-2192-C009-78B823E90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4601" y="116205"/>
            <a:ext cx="507274" cy="3104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AE8087C-E552-6DD9-0E6E-A78BEDED4E4B}"/>
              </a:ext>
            </a:extLst>
          </p:cNvPr>
          <p:cNvSpPr txBox="1"/>
          <p:nvPr/>
        </p:nvSpPr>
        <p:spPr>
          <a:xfrm>
            <a:off x="556591" y="2166730"/>
            <a:ext cx="3052182" cy="369332"/>
          </a:xfrm>
          <a:prstGeom prst="rect">
            <a:avLst/>
          </a:prstGeom>
          <a:noFill/>
        </p:spPr>
        <p:txBody>
          <a:bodyPr wrap="none" rtlCol="0">
            <a:spAutoFit/>
          </a:bodyPr>
          <a:lstStyle/>
          <a:p>
            <a:pPr marL="285750" indent="-285750">
              <a:buFont typeface="Arial" panose="020B0604020202020204" pitchFamily="34" charset="0"/>
              <a:buChar char="•"/>
            </a:pPr>
            <a:r>
              <a:rPr lang="en-US" dirty="0"/>
              <a:t>proxy variable for unfolding</a:t>
            </a:r>
          </a:p>
        </p:txBody>
      </p:sp>
      <p:sp>
        <p:nvSpPr>
          <p:cNvPr id="9" name="Content Placeholder 8">
            <a:extLst>
              <a:ext uri="{FF2B5EF4-FFF2-40B4-BE49-F238E27FC236}">
                <a16:creationId xmlns:a16="http://schemas.microsoft.com/office/drawing/2014/main" id="{1A8FB2D6-1FA4-156A-82E5-C3D98E1498CB}"/>
              </a:ext>
            </a:extLst>
          </p:cNvPr>
          <p:cNvSpPr>
            <a:spLocks noGrp="1"/>
          </p:cNvSpPr>
          <p:nvPr>
            <p:ph idx="1"/>
          </p:nvPr>
        </p:nvSpPr>
        <p:spPr/>
        <p:txBody>
          <a:bodyPr/>
          <a:lstStyle/>
          <a:p>
            <a:endParaRPr lang="en-US" dirty="0"/>
          </a:p>
        </p:txBody>
      </p:sp>
      <p:pic>
        <p:nvPicPr>
          <p:cNvPr id="10" name="Picture 9">
            <a:extLst>
              <a:ext uri="{FF2B5EF4-FFF2-40B4-BE49-F238E27FC236}">
                <a16:creationId xmlns:a16="http://schemas.microsoft.com/office/drawing/2014/main" id="{71D8FA5E-C5A4-2946-012D-1102FA59AA77}"/>
              </a:ext>
            </a:extLst>
          </p:cNvPr>
          <p:cNvPicPr>
            <a:picLocks noChangeAspect="1"/>
          </p:cNvPicPr>
          <p:nvPr/>
        </p:nvPicPr>
        <p:blipFill>
          <a:blip r:embed="rId3"/>
          <a:stretch>
            <a:fillRect/>
          </a:stretch>
        </p:blipFill>
        <p:spPr>
          <a:xfrm>
            <a:off x="4681329" y="1014852"/>
            <a:ext cx="7383271" cy="5285563"/>
          </a:xfrm>
          <a:prstGeom prst="rect">
            <a:avLst/>
          </a:prstGeom>
        </p:spPr>
      </p:pic>
    </p:spTree>
    <p:extLst>
      <p:ext uri="{BB962C8B-B14F-4D97-AF65-F5344CB8AC3E}">
        <p14:creationId xmlns:p14="http://schemas.microsoft.com/office/powerpoint/2010/main" val="3317757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C10B-DECE-C229-0130-360E66D355B8}"/>
              </a:ext>
            </a:extLst>
          </p:cNvPr>
          <p:cNvSpPr>
            <a:spLocks noGrp="1"/>
          </p:cNvSpPr>
          <p:nvPr>
            <p:ph type="title"/>
          </p:nvPr>
        </p:nvSpPr>
        <p:spPr/>
        <p:txBody>
          <a:bodyPr/>
          <a:lstStyle/>
          <a:p>
            <a:r>
              <a:rPr lang="en-US" dirty="0"/>
              <a:t>Reconstructions: Stopping Muons</a:t>
            </a:r>
          </a:p>
        </p:txBody>
      </p:sp>
      <p:sp>
        <p:nvSpPr>
          <p:cNvPr id="4" name="Date Placeholder 3">
            <a:extLst>
              <a:ext uri="{FF2B5EF4-FFF2-40B4-BE49-F238E27FC236}">
                <a16:creationId xmlns:a16="http://schemas.microsoft.com/office/drawing/2014/main" id="{0E266D7F-B620-A5CA-C820-68D9661CB275}"/>
              </a:ext>
            </a:extLst>
          </p:cNvPr>
          <p:cNvSpPr>
            <a:spLocks noGrp="1"/>
          </p:cNvSpPr>
          <p:nvPr>
            <p:ph type="dt" sz="half" idx="10"/>
          </p:nvPr>
        </p:nvSpPr>
        <p:spPr/>
        <p:txBody>
          <a:bodyPr/>
          <a:lstStyle/>
          <a:p>
            <a:r>
              <a:rPr lang="de-DE"/>
              <a:t>pascal.gutjahr@tu-dortmund.de</a:t>
            </a:r>
            <a:endParaRPr lang="en-US"/>
          </a:p>
        </p:txBody>
      </p:sp>
      <p:sp>
        <p:nvSpPr>
          <p:cNvPr id="5" name="Slide Number Placeholder 4">
            <a:extLst>
              <a:ext uri="{FF2B5EF4-FFF2-40B4-BE49-F238E27FC236}">
                <a16:creationId xmlns:a16="http://schemas.microsoft.com/office/drawing/2014/main" id="{DBFB39D5-6790-4B48-8AEF-636168691446}"/>
              </a:ext>
            </a:extLst>
          </p:cNvPr>
          <p:cNvSpPr>
            <a:spLocks noGrp="1"/>
          </p:cNvSpPr>
          <p:nvPr>
            <p:ph type="sldNum" sz="quarter" idx="12"/>
          </p:nvPr>
        </p:nvSpPr>
        <p:spPr/>
        <p:txBody>
          <a:bodyPr/>
          <a:lstStyle/>
          <a:p>
            <a:fld id="{CD8304E6-5469-594D-85BC-E468E92D2243}" type="slidenum">
              <a:rPr lang="en-US" smtClean="0"/>
              <a:t>5</a:t>
            </a:fld>
            <a:endParaRPr lang="en-US"/>
          </a:p>
        </p:txBody>
      </p:sp>
      <p:pic>
        <p:nvPicPr>
          <p:cNvPr id="12" name="Picture 2" descr="Logo Cosmic Interacting Matters">
            <a:extLst>
              <a:ext uri="{FF2B5EF4-FFF2-40B4-BE49-F238E27FC236}">
                <a16:creationId xmlns:a16="http://schemas.microsoft.com/office/drawing/2014/main" id="{CE3D8231-A2A5-6C8B-E5EE-564EF2BEE7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4601" y="116205"/>
            <a:ext cx="507274" cy="31043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B619A19-A407-B029-47A9-F4152DA392DC}"/>
              </a:ext>
            </a:extLst>
          </p:cNvPr>
          <p:cNvSpPr txBox="1"/>
          <p:nvPr/>
        </p:nvSpPr>
        <p:spPr>
          <a:xfrm>
            <a:off x="3581400" y="5978581"/>
            <a:ext cx="7104702" cy="646331"/>
          </a:xfrm>
          <a:prstGeom prst="rect">
            <a:avLst/>
          </a:prstGeom>
          <a:noFill/>
        </p:spPr>
        <p:txBody>
          <a:bodyPr wrap="none" rtlCol="0">
            <a:spAutoFit/>
          </a:bodyPr>
          <a:lstStyle/>
          <a:p>
            <a:pPr marL="285750" indent="-285750">
              <a:buFont typeface="Arial" panose="020B0604020202020204" pitchFamily="34" charset="0"/>
              <a:buChar char="•"/>
            </a:pPr>
            <a:r>
              <a:rPr lang="en-US" dirty="0"/>
              <a:t>DNN reconstruction of zenith angle and stopping depth</a:t>
            </a:r>
          </a:p>
          <a:p>
            <a:pPr marL="285750" indent="-285750">
              <a:buFont typeface="Arial" panose="020B0604020202020204" pitchFamily="34" charset="0"/>
              <a:buChar char="•"/>
            </a:pPr>
            <a:r>
              <a:rPr lang="en-US" dirty="0"/>
              <a:t>Used to calculate the propagation length </a:t>
            </a:r>
            <a:r>
              <a:rPr lang="en-US" dirty="0">
                <a:sym typeface="Wingdings" pitchFamily="2" charset="2"/>
              </a:rPr>
              <a:t> proxy variable in unfolding</a:t>
            </a:r>
            <a:endParaRPr lang="en-US" dirty="0"/>
          </a:p>
        </p:txBody>
      </p:sp>
      <p:pic>
        <p:nvPicPr>
          <p:cNvPr id="16" name="Picture 15" descr="A diagram of a sea wave&#10;&#10;AI-generated content may be incorrect.">
            <a:extLst>
              <a:ext uri="{FF2B5EF4-FFF2-40B4-BE49-F238E27FC236}">
                <a16:creationId xmlns:a16="http://schemas.microsoft.com/office/drawing/2014/main" id="{D54C77C6-20A0-15E4-C279-464D8C36577A}"/>
              </a:ext>
            </a:extLst>
          </p:cNvPr>
          <p:cNvPicPr>
            <a:picLocks noChangeAspect="1"/>
          </p:cNvPicPr>
          <p:nvPr/>
        </p:nvPicPr>
        <p:blipFill>
          <a:blip r:embed="rId3"/>
          <a:stretch>
            <a:fillRect/>
          </a:stretch>
        </p:blipFill>
        <p:spPr>
          <a:xfrm>
            <a:off x="6129290" y="1356360"/>
            <a:ext cx="6062710" cy="4436298"/>
          </a:xfrm>
          <a:prstGeom prst="rect">
            <a:avLst/>
          </a:prstGeom>
        </p:spPr>
      </p:pic>
      <p:pic>
        <p:nvPicPr>
          <p:cNvPr id="20" name="Content Placeholder 19" descr="A graph of a graph of a number of objects&#10;&#10;AI-generated content may be incorrect.">
            <a:extLst>
              <a:ext uri="{FF2B5EF4-FFF2-40B4-BE49-F238E27FC236}">
                <a16:creationId xmlns:a16="http://schemas.microsoft.com/office/drawing/2014/main" id="{D1F1BEFA-5791-BD7F-082E-C1EB1263267C}"/>
              </a:ext>
            </a:extLst>
          </p:cNvPr>
          <p:cNvPicPr>
            <a:picLocks noGrp="1" noChangeAspect="1"/>
          </p:cNvPicPr>
          <p:nvPr>
            <p:ph idx="1"/>
          </p:nvPr>
        </p:nvPicPr>
        <p:blipFill>
          <a:blip r:embed="rId4"/>
          <a:stretch>
            <a:fillRect/>
          </a:stretch>
        </p:blipFill>
        <p:spPr>
          <a:xfrm>
            <a:off x="0" y="1356360"/>
            <a:ext cx="6062710" cy="4436299"/>
          </a:xfrm>
        </p:spPr>
      </p:pic>
    </p:spTree>
    <p:extLst>
      <p:ext uri="{BB962C8B-B14F-4D97-AF65-F5344CB8AC3E}">
        <p14:creationId xmlns:p14="http://schemas.microsoft.com/office/powerpoint/2010/main" val="78977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48E49-E921-B79E-4A15-F1A6DD14A42E}"/>
              </a:ext>
            </a:extLst>
          </p:cNvPr>
          <p:cNvSpPr>
            <a:spLocks noGrp="1"/>
          </p:cNvSpPr>
          <p:nvPr>
            <p:ph type="title"/>
          </p:nvPr>
        </p:nvSpPr>
        <p:spPr/>
        <p:txBody>
          <a:bodyPr/>
          <a:lstStyle/>
          <a:p>
            <a:r>
              <a:rPr lang="en-US" dirty="0"/>
              <a:t>Proxy Variable: Stopping Muons</a:t>
            </a:r>
          </a:p>
        </p:txBody>
      </p:sp>
      <p:sp>
        <p:nvSpPr>
          <p:cNvPr id="4" name="Date Placeholder 3">
            <a:extLst>
              <a:ext uri="{FF2B5EF4-FFF2-40B4-BE49-F238E27FC236}">
                <a16:creationId xmlns:a16="http://schemas.microsoft.com/office/drawing/2014/main" id="{1396AE28-C0F7-52D1-2B8B-D1AAF6AD07F1}"/>
              </a:ext>
            </a:extLst>
          </p:cNvPr>
          <p:cNvSpPr>
            <a:spLocks noGrp="1"/>
          </p:cNvSpPr>
          <p:nvPr>
            <p:ph type="dt" sz="half" idx="10"/>
          </p:nvPr>
        </p:nvSpPr>
        <p:spPr/>
        <p:txBody>
          <a:bodyPr/>
          <a:lstStyle/>
          <a:p>
            <a:r>
              <a:rPr lang="de-DE"/>
              <a:t>pascal.gutjahr@tu-dortmund.de</a:t>
            </a:r>
            <a:endParaRPr lang="en-US"/>
          </a:p>
        </p:txBody>
      </p:sp>
      <p:sp>
        <p:nvSpPr>
          <p:cNvPr id="5" name="Slide Number Placeholder 4">
            <a:extLst>
              <a:ext uri="{FF2B5EF4-FFF2-40B4-BE49-F238E27FC236}">
                <a16:creationId xmlns:a16="http://schemas.microsoft.com/office/drawing/2014/main" id="{46CA07DD-5B69-06ED-35D2-9552EF0331A3}"/>
              </a:ext>
            </a:extLst>
          </p:cNvPr>
          <p:cNvSpPr>
            <a:spLocks noGrp="1"/>
          </p:cNvSpPr>
          <p:nvPr>
            <p:ph type="sldNum" sz="quarter" idx="12"/>
          </p:nvPr>
        </p:nvSpPr>
        <p:spPr/>
        <p:txBody>
          <a:bodyPr/>
          <a:lstStyle/>
          <a:p>
            <a:fld id="{CD8304E6-5469-594D-85BC-E468E92D2243}" type="slidenum">
              <a:rPr lang="en-US" smtClean="0"/>
              <a:t>6</a:t>
            </a:fld>
            <a:endParaRPr lang="en-US"/>
          </a:p>
        </p:txBody>
      </p:sp>
      <p:pic>
        <p:nvPicPr>
          <p:cNvPr id="10" name="Picture 2" descr="Logo Cosmic Interacting Matters">
            <a:extLst>
              <a:ext uri="{FF2B5EF4-FFF2-40B4-BE49-F238E27FC236}">
                <a16:creationId xmlns:a16="http://schemas.microsoft.com/office/drawing/2014/main" id="{C0E09115-237E-C01B-ED9C-33DC716B61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4601" y="116205"/>
            <a:ext cx="507274" cy="31043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712A708-92A6-539B-2638-8AE6DF347D4C}"/>
              </a:ext>
            </a:extLst>
          </p:cNvPr>
          <p:cNvSpPr txBox="1"/>
          <p:nvPr/>
        </p:nvSpPr>
        <p:spPr>
          <a:xfrm>
            <a:off x="3799002" y="6202973"/>
            <a:ext cx="5966633" cy="369332"/>
          </a:xfrm>
          <a:prstGeom prst="rect">
            <a:avLst/>
          </a:prstGeom>
          <a:noFill/>
        </p:spPr>
        <p:txBody>
          <a:bodyPr wrap="none" rtlCol="0">
            <a:spAutoFit/>
          </a:bodyPr>
          <a:lstStyle/>
          <a:p>
            <a:pPr marL="285750" indent="-285750">
              <a:buFont typeface="Arial" panose="020B0604020202020204" pitchFamily="34" charset="0"/>
              <a:buChar char="•"/>
            </a:pPr>
            <a:r>
              <a:rPr lang="en-US" dirty="0"/>
              <a:t>Correlation between proxy and target variable in unfolding</a:t>
            </a:r>
          </a:p>
        </p:txBody>
      </p:sp>
      <p:sp>
        <p:nvSpPr>
          <p:cNvPr id="12" name="TextBox 11">
            <a:extLst>
              <a:ext uri="{FF2B5EF4-FFF2-40B4-BE49-F238E27FC236}">
                <a16:creationId xmlns:a16="http://schemas.microsoft.com/office/drawing/2014/main" id="{77E9007E-D9B6-AB28-0743-DB94EBC774A9}"/>
              </a:ext>
            </a:extLst>
          </p:cNvPr>
          <p:cNvSpPr txBox="1"/>
          <p:nvPr/>
        </p:nvSpPr>
        <p:spPr>
          <a:xfrm>
            <a:off x="1941922" y="1018791"/>
            <a:ext cx="1968039" cy="369332"/>
          </a:xfrm>
          <a:prstGeom prst="rect">
            <a:avLst/>
          </a:prstGeom>
          <a:noFill/>
        </p:spPr>
        <p:txBody>
          <a:bodyPr wrap="none" rtlCol="0">
            <a:spAutoFit/>
          </a:bodyPr>
          <a:lstStyle/>
          <a:p>
            <a:r>
              <a:rPr lang="en-US" dirty="0"/>
              <a:t>Propagation length</a:t>
            </a:r>
          </a:p>
        </p:txBody>
      </p:sp>
      <p:sp>
        <p:nvSpPr>
          <p:cNvPr id="13" name="TextBox 12">
            <a:extLst>
              <a:ext uri="{FF2B5EF4-FFF2-40B4-BE49-F238E27FC236}">
                <a16:creationId xmlns:a16="http://schemas.microsoft.com/office/drawing/2014/main" id="{60B5AEE7-5F29-6869-C0EB-F9613BF1EF0C}"/>
              </a:ext>
            </a:extLst>
          </p:cNvPr>
          <p:cNvSpPr txBox="1"/>
          <p:nvPr/>
        </p:nvSpPr>
        <p:spPr>
          <a:xfrm>
            <a:off x="7778742" y="1018791"/>
            <a:ext cx="2415918" cy="369332"/>
          </a:xfrm>
          <a:prstGeom prst="rect">
            <a:avLst/>
          </a:prstGeom>
          <a:noFill/>
        </p:spPr>
        <p:txBody>
          <a:bodyPr wrap="none" rtlCol="0">
            <a:spAutoFit/>
          </a:bodyPr>
          <a:lstStyle/>
          <a:p>
            <a:r>
              <a:rPr lang="en-US" dirty="0"/>
              <a:t>Muon energy at surface</a:t>
            </a:r>
          </a:p>
        </p:txBody>
      </p:sp>
      <p:pic>
        <p:nvPicPr>
          <p:cNvPr id="14" name="Picture 13" descr="A diagram of a number of different colored lines&#10;&#10;AI-generated content may be incorrect.">
            <a:extLst>
              <a:ext uri="{FF2B5EF4-FFF2-40B4-BE49-F238E27FC236}">
                <a16:creationId xmlns:a16="http://schemas.microsoft.com/office/drawing/2014/main" id="{823FE422-F05A-880D-9006-0AB188A35DDB}"/>
              </a:ext>
            </a:extLst>
          </p:cNvPr>
          <p:cNvPicPr>
            <a:picLocks noChangeAspect="1"/>
          </p:cNvPicPr>
          <p:nvPr/>
        </p:nvPicPr>
        <p:blipFill>
          <a:blip r:embed="rId3"/>
          <a:stretch>
            <a:fillRect/>
          </a:stretch>
        </p:blipFill>
        <p:spPr>
          <a:xfrm>
            <a:off x="0" y="1388123"/>
            <a:ext cx="6096000" cy="4603386"/>
          </a:xfrm>
          <a:prstGeom prst="rect">
            <a:avLst/>
          </a:prstGeom>
        </p:spPr>
      </p:pic>
      <p:pic>
        <p:nvPicPr>
          <p:cNvPr id="16" name="Picture 15" descr="A diagram of a number of different colored squares&#10;&#10;AI-generated content may be incorrect.">
            <a:extLst>
              <a:ext uri="{FF2B5EF4-FFF2-40B4-BE49-F238E27FC236}">
                <a16:creationId xmlns:a16="http://schemas.microsoft.com/office/drawing/2014/main" id="{AF236BCB-45C2-8DA3-1966-52D5806B0A99}"/>
              </a:ext>
            </a:extLst>
          </p:cNvPr>
          <p:cNvPicPr>
            <a:picLocks noChangeAspect="1"/>
          </p:cNvPicPr>
          <p:nvPr/>
        </p:nvPicPr>
        <p:blipFill>
          <a:blip r:embed="rId4"/>
          <a:stretch>
            <a:fillRect/>
          </a:stretch>
        </p:blipFill>
        <p:spPr>
          <a:xfrm>
            <a:off x="6096000" y="1388123"/>
            <a:ext cx="5966634" cy="4531620"/>
          </a:xfrm>
          <a:prstGeom prst="rect">
            <a:avLst/>
          </a:prstGeom>
        </p:spPr>
      </p:pic>
    </p:spTree>
    <p:extLst>
      <p:ext uri="{BB962C8B-B14F-4D97-AF65-F5344CB8AC3E}">
        <p14:creationId xmlns:p14="http://schemas.microsoft.com/office/powerpoint/2010/main" val="3078042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BBD68-0C94-56C9-E435-61AB0526B065}"/>
              </a:ext>
            </a:extLst>
          </p:cNvPr>
          <p:cNvSpPr>
            <a:spLocks noGrp="1"/>
          </p:cNvSpPr>
          <p:nvPr>
            <p:ph type="title"/>
          </p:nvPr>
        </p:nvSpPr>
        <p:spPr/>
        <p:txBody>
          <a:bodyPr/>
          <a:lstStyle/>
          <a:p>
            <a:r>
              <a:rPr lang="en-US" dirty="0"/>
              <a:t>Reconstruction: High Energy Muons</a:t>
            </a:r>
          </a:p>
        </p:txBody>
      </p:sp>
      <p:sp>
        <p:nvSpPr>
          <p:cNvPr id="4" name="Date Placeholder 3">
            <a:extLst>
              <a:ext uri="{FF2B5EF4-FFF2-40B4-BE49-F238E27FC236}">
                <a16:creationId xmlns:a16="http://schemas.microsoft.com/office/drawing/2014/main" id="{701C8CF2-EBB7-2457-C22C-995C354B98D5}"/>
              </a:ext>
            </a:extLst>
          </p:cNvPr>
          <p:cNvSpPr>
            <a:spLocks noGrp="1"/>
          </p:cNvSpPr>
          <p:nvPr>
            <p:ph type="dt" sz="half" idx="10"/>
          </p:nvPr>
        </p:nvSpPr>
        <p:spPr/>
        <p:txBody>
          <a:bodyPr/>
          <a:lstStyle/>
          <a:p>
            <a:r>
              <a:rPr lang="de-DE"/>
              <a:t>pascal.gutjahr@tu-dortmund.de</a:t>
            </a:r>
            <a:endParaRPr lang="en-US"/>
          </a:p>
        </p:txBody>
      </p:sp>
      <p:sp>
        <p:nvSpPr>
          <p:cNvPr id="5" name="Slide Number Placeholder 4">
            <a:extLst>
              <a:ext uri="{FF2B5EF4-FFF2-40B4-BE49-F238E27FC236}">
                <a16:creationId xmlns:a16="http://schemas.microsoft.com/office/drawing/2014/main" id="{251A5080-D934-4867-448A-F2495CDA2CAF}"/>
              </a:ext>
            </a:extLst>
          </p:cNvPr>
          <p:cNvSpPr>
            <a:spLocks noGrp="1"/>
          </p:cNvSpPr>
          <p:nvPr>
            <p:ph type="sldNum" sz="quarter" idx="12"/>
          </p:nvPr>
        </p:nvSpPr>
        <p:spPr/>
        <p:txBody>
          <a:bodyPr/>
          <a:lstStyle/>
          <a:p>
            <a:fld id="{CD8304E6-5469-594D-85BC-E468E92D2243}" type="slidenum">
              <a:rPr lang="en-US" smtClean="0"/>
              <a:t>7</a:t>
            </a:fld>
            <a:endParaRPr lang="en-US"/>
          </a:p>
        </p:txBody>
      </p:sp>
      <p:pic>
        <p:nvPicPr>
          <p:cNvPr id="7" name="Picture 2" descr="Logo Cosmic Interacting Matters">
            <a:extLst>
              <a:ext uri="{FF2B5EF4-FFF2-40B4-BE49-F238E27FC236}">
                <a16:creationId xmlns:a16="http://schemas.microsoft.com/office/drawing/2014/main" id="{281CDF16-FD15-EB08-B82C-BDCDB499D5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4601" y="116205"/>
            <a:ext cx="507274" cy="31043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5ECD4A1-0352-F34E-241D-1B1BEDE62F93}"/>
              </a:ext>
            </a:extLst>
          </p:cNvPr>
          <p:cNvSpPr txBox="1"/>
          <p:nvPr/>
        </p:nvSpPr>
        <p:spPr>
          <a:xfrm>
            <a:off x="245097" y="1919198"/>
            <a:ext cx="4617546" cy="923330"/>
          </a:xfrm>
          <a:prstGeom prst="rect">
            <a:avLst/>
          </a:prstGeom>
          <a:noFill/>
        </p:spPr>
        <p:txBody>
          <a:bodyPr wrap="none" rtlCol="0">
            <a:spAutoFit/>
          </a:bodyPr>
          <a:lstStyle/>
          <a:p>
            <a:pPr marL="285750" indent="-285750">
              <a:buFont typeface="Arial" panose="020B0604020202020204" pitchFamily="34" charset="0"/>
              <a:buChar char="•"/>
            </a:pPr>
            <a:r>
              <a:rPr lang="en-US" dirty="0"/>
              <a:t>DNN reconstruction of leading muon energy</a:t>
            </a:r>
            <a:br>
              <a:rPr lang="en-US" dirty="0"/>
            </a:br>
            <a:r>
              <a:rPr lang="en-US" dirty="0"/>
              <a:t>at detector entry</a:t>
            </a:r>
          </a:p>
          <a:p>
            <a:pPr marL="285750" indent="-285750">
              <a:buFont typeface="Arial" panose="020B0604020202020204" pitchFamily="34" charset="0"/>
              <a:buChar char="•"/>
            </a:pPr>
            <a:r>
              <a:rPr lang="en-US" dirty="0"/>
              <a:t>proxy variable in unfolding</a:t>
            </a:r>
          </a:p>
        </p:txBody>
      </p:sp>
      <p:pic>
        <p:nvPicPr>
          <p:cNvPr id="3" name="Picture 2">
            <a:extLst>
              <a:ext uri="{FF2B5EF4-FFF2-40B4-BE49-F238E27FC236}">
                <a16:creationId xmlns:a16="http://schemas.microsoft.com/office/drawing/2014/main" id="{D3974511-9846-908A-405E-99461A07DF32}"/>
              </a:ext>
            </a:extLst>
          </p:cNvPr>
          <p:cNvPicPr>
            <a:picLocks noChangeAspect="1"/>
          </p:cNvPicPr>
          <p:nvPr/>
        </p:nvPicPr>
        <p:blipFill>
          <a:blip r:embed="rId3"/>
          <a:stretch>
            <a:fillRect/>
          </a:stretch>
        </p:blipFill>
        <p:spPr>
          <a:xfrm>
            <a:off x="5810435" y="946603"/>
            <a:ext cx="6236055" cy="4556021"/>
          </a:xfrm>
          <a:prstGeom prst="rect">
            <a:avLst/>
          </a:prstGeom>
        </p:spPr>
      </p:pic>
    </p:spTree>
    <p:extLst>
      <p:ext uri="{BB962C8B-B14F-4D97-AF65-F5344CB8AC3E}">
        <p14:creationId xmlns:p14="http://schemas.microsoft.com/office/powerpoint/2010/main" val="435571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BBCFA-B2DC-92DD-CD74-AB70797163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63C36F-EA81-58AC-DEAF-BCA3B611E412}"/>
              </a:ext>
            </a:extLst>
          </p:cNvPr>
          <p:cNvSpPr>
            <a:spLocks noGrp="1"/>
          </p:cNvSpPr>
          <p:nvPr>
            <p:ph type="title"/>
          </p:nvPr>
        </p:nvSpPr>
        <p:spPr/>
        <p:txBody>
          <a:bodyPr/>
          <a:lstStyle/>
          <a:p>
            <a:r>
              <a:rPr lang="en-US" dirty="0"/>
              <a:t>Proxy Variable: High Energy Muons</a:t>
            </a:r>
          </a:p>
        </p:txBody>
      </p:sp>
      <p:sp>
        <p:nvSpPr>
          <p:cNvPr id="4" name="Date Placeholder 3">
            <a:extLst>
              <a:ext uri="{FF2B5EF4-FFF2-40B4-BE49-F238E27FC236}">
                <a16:creationId xmlns:a16="http://schemas.microsoft.com/office/drawing/2014/main" id="{65062E2B-51E9-C7A1-C364-0257CEFEC2A6}"/>
              </a:ext>
            </a:extLst>
          </p:cNvPr>
          <p:cNvSpPr>
            <a:spLocks noGrp="1"/>
          </p:cNvSpPr>
          <p:nvPr>
            <p:ph type="dt" sz="half" idx="10"/>
          </p:nvPr>
        </p:nvSpPr>
        <p:spPr/>
        <p:txBody>
          <a:bodyPr/>
          <a:lstStyle/>
          <a:p>
            <a:r>
              <a:rPr lang="de-DE"/>
              <a:t>pascal.gutjahr@tu-dortmund.de</a:t>
            </a:r>
            <a:endParaRPr lang="en-US"/>
          </a:p>
        </p:txBody>
      </p:sp>
      <p:sp>
        <p:nvSpPr>
          <p:cNvPr id="5" name="Slide Number Placeholder 4">
            <a:extLst>
              <a:ext uri="{FF2B5EF4-FFF2-40B4-BE49-F238E27FC236}">
                <a16:creationId xmlns:a16="http://schemas.microsoft.com/office/drawing/2014/main" id="{B7807FE8-0EFC-A7E2-1EC1-849144708A1B}"/>
              </a:ext>
            </a:extLst>
          </p:cNvPr>
          <p:cNvSpPr>
            <a:spLocks noGrp="1"/>
          </p:cNvSpPr>
          <p:nvPr>
            <p:ph type="sldNum" sz="quarter" idx="12"/>
          </p:nvPr>
        </p:nvSpPr>
        <p:spPr/>
        <p:txBody>
          <a:bodyPr/>
          <a:lstStyle/>
          <a:p>
            <a:fld id="{CD8304E6-5469-594D-85BC-E468E92D2243}" type="slidenum">
              <a:rPr lang="en-US" smtClean="0"/>
              <a:t>8</a:t>
            </a:fld>
            <a:endParaRPr lang="en-US"/>
          </a:p>
        </p:txBody>
      </p:sp>
      <p:pic>
        <p:nvPicPr>
          <p:cNvPr id="7" name="Picture 2" descr="Logo Cosmic Interacting Matters">
            <a:extLst>
              <a:ext uri="{FF2B5EF4-FFF2-40B4-BE49-F238E27FC236}">
                <a16:creationId xmlns:a16="http://schemas.microsoft.com/office/drawing/2014/main" id="{1F134DFF-8DF7-6CFD-A452-24E7B575E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4601" y="116205"/>
            <a:ext cx="507274" cy="31043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49C8CAF-027C-F79C-40E8-FDFCEDC6E7B8}"/>
              </a:ext>
            </a:extLst>
          </p:cNvPr>
          <p:cNvSpPr txBox="1"/>
          <p:nvPr/>
        </p:nvSpPr>
        <p:spPr>
          <a:xfrm>
            <a:off x="145510" y="2139885"/>
            <a:ext cx="4052648" cy="923330"/>
          </a:xfrm>
          <a:prstGeom prst="rect">
            <a:avLst/>
          </a:prstGeom>
          <a:noFill/>
        </p:spPr>
        <p:txBody>
          <a:bodyPr wrap="none" rtlCol="0">
            <a:spAutoFit/>
          </a:bodyPr>
          <a:lstStyle/>
          <a:p>
            <a:pPr marL="285750" indent="-285750">
              <a:buFont typeface="Arial" panose="020B0604020202020204" pitchFamily="34" charset="0"/>
              <a:buChar char="•"/>
            </a:pPr>
            <a:r>
              <a:rPr lang="en-US" dirty="0"/>
              <a:t>Correlation between proxy and target </a:t>
            </a:r>
            <a:br>
              <a:rPr lang="en-US" dirty="0"/>
            </a:br>
            <a:r>
              <a:rPr lang="en-US" dirty="0"/>
              <a:t>variable in unfolding</a:t>
            </a:r>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72248614-5C63-B1FA-C18D-498A2C3F45D1}"/>
              </a:ext>
            </a:extLst>
          </p:cNvPr>
          <p:cNvPicPr>
            <a:picLocks noChangeAspect="1"/>
          </p:cNvPicPr>
          <p:nvPr/>
        </p:nvPicPr>
        <p:blipFill>
          <a:blip r:embed="rId3"/>
          <a:stretch>
            <a:fillRect/>
          </a:stretch>
        </p:blipFill>
        <p:spPr>
          <a:xfrm>
            <a:off x="5860158" y="1088160"/>
            <a:ext cx="6331842" cy="4867652"/>
          </a:xfrm>
          <a:prstGeom prst="rect">
            <a:avLst/>
          </a:prstGeom>
        </p:spPr>
      </p:pic>
    </p:spTree>
    <p:extLst>
      <p:ext uri="{BB962C8B-B14F-4D97-AF65-F5344CB8AC3E}">
        <p14:creationId xmlns:p14="http://schemas.microsoft.com/office/powerpoint/2010/main" val="3254137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ECC9-CB89-BF58-4103-547C058736CB}"/>
              </a:ext>
            </a:extLst>
          </p:cNvPr>
          <p:cNvSpPr>
            <a:spLocks noGrp="1"/>
          </p:cNvSpPr>
          <p:nvPr>
            <p:ph type="title"/>
          </p:nvPr>
        </p:nvSpPr>
        <p:spPr/>
        <p:txBody>
          <a:bodyPr/>
          <a:lstStyle/>
          <a:p>
            <a:r>
              <a:rPr lang="en-US" dirty="0"/>
              <a:t>Robustness Stopping Muons </a:t>
            </a:r>
          </a:p>
        </p:txBody>
      </p:sp>
      <p:sp>
        <p:nvSpPr>
          <p:cNvPr id="4" name="Date Placeholder 3">
            <a:extLst>
              <a:ext uri="{FF2B5EF4-FFF2-40B4-BE49-F238E27FC236}">
                <a16:creationId xmlns:a16="http://schemas.microsoft.com/office/drawing/2014/main" id="{62FDDA71-9ACA-AE5C-4E4D-11BCBF8B66E4}"/>
              </a:ext>
            </a:extLst>
          </p:cNvPr>
          <p:cNvSpPr>
            <a:spLocks noGrp="1"/>
          </p:cNvSpPr>
          <p:nvPr>
            <p:ph type="dt" sz="half" idx="10"/>
          </p:nvPr>
        </p:nvSpPr>
        <p:spPr/>
        <p:txBody>
          <a:bodyPr/>
          <a:lstStyle/>
          <a:p>
            <a:r>
              <a:rPr lang="de-DE"/>
              <a:t>pascal.gutjahr@tu-dortmund.de</a:t>
            </a:r>
            <a:endParaRPr lang="en-US"/>
          </a:p>
        </p:txBody>
      </p:sp>
      <p:sp>
        <p:nvSpPr>
          <p:cNvPr id="5" name="Slide Number Placeholder 4">
            <a:extLst>
              <a:ext uri="{FF2B5EF4-FFF2-40B4-BE49-F238E27FC236}">
                <a16:creationId xmlns:a16="http://schemas.microsoft.com/office/drawing/2014/main" id="{BE09BDE2-186B-1D05-8B06-0CDB4EB018D5}"/>
              </a:ext>
            </a:extLst>
          </p:cNvPr>
          <p:cNvSpPr>
            <a:spLocks noGrp="1"/>
          </p:cNvSpPr>
          <p:nvPr>
            <p:ph type="sldNum" sz="quarter" idx="12"/>
          </p:nvPr>
        </p:nvSpPr>
        <p:spPr/>
        <p:txBody>
          <a:bodyPr/>
          <a:lstStyle/>
          <a:p>
            <a:fld id="{CD8304E6-5469-594D-85BC-E468E92D2243}" type="slidenum">
              <a:rPr lang="en-US" smtClean="0"/>
              <a:t>9</a:t>
            </a:fld>
            <a:endParaRPr lang="en-US"/>
          </a:p>
        </p:txBody>
      </p:sp>
      <p:pic>
        <p:nvPicPr>
          <p:cNvPr id="10" name="Picture 2" descr="Logo Cosmic Interacting Matters">
            <a:extLst>
              <a:ext uri="{FF2B5EF4-FFF2-40B4-BE49-F238E27FC236}">
                <a16:creationId xmlns:a16="http://schemas.microsoft.com/office/drawing/2014/main" id="{E7EAB1F7-6FB3-B650-C66A-706205A149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4601" y="116205"/>
            <a:ext cx="507274" cy="3104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graph of a number of numbers&#10;&#10;AI-generated content may be incorrect.">
            <a:extLst>
              <a:ext uri="{FF2B5EF4-FFF2-40B4-BE49-F238E27FC236}">
                <a16:creationId xmlns:a16="http://schemas.microsoft.com/office/drawing/2014/main" id="{598209DE-6C18-9518-0FF7-13F3157D1EC9}"/>
              </a:ext>
            </a:extLst>
          </p:cNvPr>
          <p:cNvPicPr>
            <a:picLocks noChangeAspect="1"/>
          </p:cNvPicPr>
          <p:nvPr/>
        </p:nvPicPr>
        <p:blipFill>
          <a:blip r:embed="rId3"/>
          <a:stretch>
            <a:fillRect/>
          </a:stretch>
        </p:blipFill>
        <p:spPr>
          <a:xfrm>
            <a:off x="0" y="1107440"/>
            <a:ext cx="5695720" cy="4145737"/>
          </a:xfrm>
          <a:prstGeom prst="rect">
            <a:avLst/>
          </a:prstGeom>
        </p:spPr>
      </p:pic>
      <p:pic>
        <p:nvPicPr>
          <p:cNvPr id="13" name="Picture 12" descr="A graph of energy and energy&#10;&#10;AI-generated content may be incorrect.">
            <a:extLst>
              <a:ext uri="{FF2B5EF4-FFF2-40B4-BE49-F238E27FC236}">
                <a16:creationId xmlns:a16="http://schemas.microsoft.com/office/drawing/2014/main" id="{A6FC8FFD-C3D0-75B3-C6DA-A68709F1B915}"/>
              </a:ext>
            </a:extLst>
          </p:cNvPr>
          <p:cNvPicPr>
            <a:picLocks noChangeAspect="1"/>
          </p:cNvPicPr>
          <p:nvPr/>
        </p:nvPicPr>
        <p:blipFill>
          <a:blip r:embed="rId4"/>
          <a:stretch>
            <a:fillRect/>
          </a:stretch>
        </p:blipFill>
        <p:spPr>
          <a:xfrm>
            <a:off x="6402818" y="1107440"/>
            <a:ext cx="5643672" cy="4145737"/>
          </a:xfrm>
          <a:prstGeom prst="rect">
            <a:avLst/>
          </a:prstGeom>
        </p:spPr>
      </p:pic>
    </p:spTree>
    <p:extLst>
      <p:ext uri="{BB962C8B-B14F-4D97-AF65-F5344CB8AC3E}">
        <p14:creationId xmlns:p14="http://schemas.microsoft.com/office/powerpoint/2010/main" val="2739812763"/>
      </p:ext>
    </p:extLst>
  </p:cSld>
  <p:clrMapOvr>
    <a:masterClrMapping/>
  </p:clrMapOvr>
</p:sld>
</file>

<file path=ppt/theme/theme1.xml><?xml version="1.0" encoding="utf-8"?>
<a:theme xmlns:a="http://schemas.openxmlformats.org/drawingml/2006/main" name="Office">
  <a:themeElements>
    <a:clrScheme name="TU Green">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4B842"/>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25114</TotalTime>
  <Words>582</Words>
  <Application>Microsoft Macintosh PowerPoint</Application>
  <PresentationFormat>Widescreen</PresentationFormat>
  <Paragraphs>92</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vt:lpstr>
      <vt:lpstr>Unfolding the Atmospheric Muon Flux with IceCube: Investigating Stopping Muons and High-Energy Prompt Contributions    Pascal Gutjahr    ICRC 2025 Plot Approval May 30, 2025 </vt:lpstr>
      <vt:lpstr>Abstract</vt:lpstr>
      <vt:lpstr>Outline</vt:lpstr>
      <vt:lpstr>Data-MC: High Energy Muons</vt:lpstr>
      <vt:lpstr>Reconstructions: Stopping Muons</vt:lpstr>
      <vt:lpstr>Proxy Variable: Stopping Muons</vt:lpstr>
      <vt:lpstr>Reconstruction: High Energy Muons</vt:lpstr>
      <vt:lpstr>Proxy Variable: High Energy Muons</vt:lpstr>
      <vt:lpstr>Robustness Stopping Muons </vt:lpstr>
      <vt:lpstr>Robustness High Energy Muons – Starting at 20 TeV</vt:lpstr>
      <vt:lpstr>Unfolding Muon Flux</vt:lpstr>
      <vt:lpstr>Thank you for your comments</vt:lpstr>
      <vt:lpstr>Data-MC: Stopping Muons</vt:lpstr>
      <vt:lpstr>Unfolding Propagation Length</vt:lpstr>
      <vt:lpstr>Backup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Updates on prompt atmospheric muon analysis  Ludwig Neste and Pascal Gutjahr</dc:title>
  <dc:creator>Pascal Gutjahr</dc:creator>
  <cp:lastModifiedBy>Pascal Gutjahr</cp:lastModifiedBy>
  <cp:revision>588</cp:revision>
  <cp:lastPrinted>2024-03-17T23:23:36Z</cp:lastPrinted>
  <dcterms:created xsi:type="dcterms:W3CDTF">2023-09-19T10:10:31Z</dcterms:created>
  <dcterms:modified xsi:type="dcterms:W3CDTF">2025-05-30T15:35:41Z</dcterms:modified>
</cp:coreProperties>
</file>