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489" r:id="rId3"/>
    <p:sldId id="488" r:id="rId4"/>
    <p:sldId id="490" r:id="rId5"/>
    <p:sldId id="491" r:id="rId6"/>
    <p:sldId id="494" r:id="rId7"/>
    <p:sldId id="49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A5A5A5"/>
    <a:srgbClr val="000000"/>
    <a:srgbClr val="74B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0"/>
    <p:restoredTop sz="96512"/>
  </p:normalViewPr>
  <p:slideViewPr>
    <p:cSldViewPr snapToGrid="0">
      <p:cViewPr varScale="1">
        <p:scale>
          <a:sx n="106" d="100"/>
          <a:sy n="106" d="100"/>
        </p:scale>
        <p:origin x="184" y="584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6/15/25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s.icecube.wisc.edu/event/275/contributions/10919/attachments/8387/11090/pgutjahr_Uppsala_2025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user-web.icecube.wisc.edu/~pgutjahr/PromptMuon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Relationship Id="rId9" Type="http://schemas.openxmlformats.org/officeDocument/2006/relationships/hyperlink" Target="https://wiki.icecube.wisc.edu/index.php/Atmospheric_muon_flux_unfolding_plot_approval_ICRC2025#Proposed_Plo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96" y="2047716"/>
            <a:ext cx="5043359" cy="3395992"/>
          </a:xfrm>
        </p:spPr>
        <p:txBody>
          <a:bodyPr anchor="b">
            <a:normAutofit fontScale="90000"/>
          </a:bodyPr>
          <a:lstStyle/>
          <a:p>
            <a:pPr marL="35488" marR="35488" algn="r" defTabSz="863399">
              <a:buClr>
                <a:srgbClr val="719F33"/>
              </a:buClr>
              <a:defRPr sz="1800">
                <a:uFillTx/>
              </a:defRPr>
            </a:pPr>
            <a:r>
              <a:rPr lang="de-DE" sz="44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Update Plots</a:t>
            </a:r>
            <a:br>
              <a:rPr lang="de-DE" sz="44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44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- Data-MC </a:t>
            </a:r>
            <a:br>
              <a:rPr lang="de-DE" sz="44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44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mis</a:t>
            </a:r>
            <a:r>
              <a:rPr lang="de-DE" sz="44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-match </a:t>
            </a:r>
            <a:r>
              <a:rPr lang="de-DE" sz="44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fixed</a:t>
            </a:r>
            <a:r>
              <a:rPr lang="de-DE" sz="44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 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b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b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2600" dirty="0">
                <a:solidFill>
                  <a:schemeClr val="tx1">
                    <a:lumMod val="85000"/>
                  </a:schemeClr>
                </a:solidFill>
              </a:rPr>
              <a:t>ICRC 2025 Plot </a:t>
            </a:r>
            <a:r>
              <a:rPr lang="de-DE" sz="2600" dirty="0" err="1">
                <a:solidFill>
                  <a:schemeClr val="tx1">
                    <a:lumMod val="85000"/>
                  </a:schemeClr>
                </a:solidFill>
              </a:rPr>
              <a:t>Approval</a:t>
            </a:r>
            <a:br>
              <a:rPr lang="de-DE" sz="2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de-DE" sz="2600" dirty="0">
                <a:solidFill>
                  <a:schemeClr val="tx1">
                    <a:lumMod val="85000"/>
                  </a:schemeClr>
                </a:solidFill>
              </a:rPr>
              <a:t>June 15, 2025</a:t>
            </a:r>
            <a:br>
              <a:rPr lang="en-DE" sz="3200">
                <a:solidFill>
                  <a:schemeClr val="tx2">
                    <a:lumMod val="90000"/>
                  </a:schemeClr>
                </a:solidFill>
              </a:rPr>
            </a:b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1A046-4F4B-A9F5-7883-20DCFF6322AC}"/>
              </a:ext>
            </a:extLst>
          </p:cNvPr>
          <p:cNvSpPr txBox="1"/>
          <p:nvPr/>
        </p:nvSpPr>
        <p:spPr>
          <a:xfrm>
            <a:off x="9018967" y="5433868"/>
            <a:ext cx="3052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600" dirty="0">
                <a:solidFill>
                  <a:schemeClr val="tx1">
                    <a:lumMod val="85000"/>
                  </a:schemeClr>
                </a:solidFill>
              </a:rPr>
              <a:t>WG reviewer: </a:t>
            </a:r>
            <a:r>
              <a:rPr lang="en-DE" sz="1600">
                <a:solidFill>
                  <a:schemeClr val="tx1">
                    <a:lumMod val="85000"/>
                  </a:schemeClr>
                </a:solidFill>
              </a:rPr>
              <a:t>Dennis Soldin</a:t>
            </a:r>
            <a:endParaRPr lang="de-DE" sz="1600" dirty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r>
              <a:rPr lang="de-DE" sz="1600" dirty="0">
                <a:solidFill>
                  <a:schemeClr val="tx1">
                    <a:lumMod val="85000"/>
                  </a:schemeClr>
                </a:solidFill>
              </a:rPr>
              <a:t>Coll. </a:t>
            </a:r>
            <a:r>
              <a:rPr lang="de-DE" sz="1600" dirty="0" err="1">
                <a:solidFill>
                  <a:schemeClr val="tx1">
                    <a:lumMod val="85000"/>
                  </a:schemeClr>
                </a:solidFill>
              </a:rPr>
              <a:t>reviewer</a:t>
            </a:r>
            <a:r>
              <a:rPr lang="de-DE" sz="1600" dirty="0">
                <a:solidFill>
                  <a:schemeClr val="tx1">
                    <a:lumMod val="85000"/>
                  </a:schemeClr>
                </a:solidFill>
              </a:rPr>
              <a:t>: Anatoli </a:t>
            </a:r>
            <a:r>
              <a:rPr lang="de-DE" sz="1600" dirty="0" err="1">
                <a:solidFill>
                  <a:schemeClr val="tx1">
                    <a:lumMod val="85000"/>
                  </a:schemeClr>
                </a:solidFill>
              </a:rPr>
              <a:t>Fedynitch</a:t>
            </a:r>
            <a:endParaRPr lang="en-DE" sz="1600" dirty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r>
              <a:rPr lang="en-DE" sz="1600" dirty="0">
                <a:solidFill>
                  <a:schemeClr val="tx1">
                    <a:lumMod val="85000"/>
                  </a:schemeClr>
                </a:solidFill>
              </a:rPr>
              <a:t>Technical reviewer: Karolin Hymon</a:t>
            </a:r>
          </a:p>
          <a:p>
            <a:pPr algn="r"/>
            <a:r>
              <a:rPr lang="en-DE" sz="1600" dirty="0">
                <a:solidFill>
                  <a:schemeClr val="tx1">
                    <a:lumMod val="85000"/>
                  </a:schemeClr>
                </a:solidFill>
              </a:rPr>
              <a:t>Wiki: </a:t>
            </a:r>
            <a:r>
              <a:rPr lang="en-GB" sz="1600" dirty="0">
                <a:solidFill>
                  <a:schemeClr val="tx1">
                    <a:lumMod val="8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prompt wiki</a:t>
            </a:r>
            <a:endParaRPr lang="en-GB" sz="1600" dirty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r>
              <a:rPr lang="en-DE" sz="1600" dirty="0">
                <a:solidFill>
                  <a:schemeClr val="tx1">
                    <a:lumMod val="85000"/>
                  </a:schemeClr>
                </a:solidFill>
              </a:rPr>
              <a:t>Last update</a:t>
            </a:r>
            <a:r>
              <a:rPr lang="en-DE" sz="160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GB" sz="1600" dirty="0">
                <a:solidFill>
                  <a:schemeClr val="tx1">
                    <a:lumMod val="8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Uppsala May 14</a:t>
            </a:r>
            <a:endParaRPr lang="en-DE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155A8-FB7C-AF0A-F4C1-6D45DD05C7A8}"/>
              </a:ext>
            </a:extLst>
          </p:cNvPr>
          <p:cNvSpPr txBox="1"/>
          <p:nvPr/>
        </p:nvSpPr>
        <p:spPr>
          <a:xfrm>
            <a:off x="5913783" y="6435261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Plot approval: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097B-C068-C42F-2884-56E1449C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Data-MC: Leading Muon Energy (no cut)</a:t>
            </a:r>
          </a:p>
        </p:txBody>
      </p:sp>
      <p:pic>
        <p:nvPicPr>
          <p:cNvPr id="7" name="Content Placeholder 6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D3A33247-50BE-F5EB-9761-254FF527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916" y="1108075"/>
            <a:ext cx="6938040" cy="50688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9F82-5F3C-36C4-0E90-9F7A2B0C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83B0B-EB6F-E574-B35B-F36B5A53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1D260-CE8D-FA1C-20C7-C32E002D6476}"/>
              </a:ext>
            </a:extLst>
          </p:cNvPr>
          <p:cNvSpPr txBox="1"/>
          <p:nvPr/>
        </p:nvSpPr>
        <p:spPr>
          <a:xfrm>
            <a:off x="497840" y="1981200"/>
            <a:ext cx="3056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Mis-match for all 4 primary</a:t>
            </a:r>
            <a:br>
              <a:rPr lang="en-US" dirty="0"/>
            </a:br>
            <a:r>
              <a:rPr lang="en-US" dirty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shape for GSF and</a:t>
            </a:r>
            <a:br>
              <a:rPr lang="en-US" dirty="0"/>
            </a:br>
            <a:r>
              <a:rPr lang="en-US" dirty="0"/>
              <a:t>the other 3 models</a:t>
            </a:r>
          </a:p>
        </p:txBody>
      </p:sp>
      <p:pic>
        <p:nvPicPr>
          <p:cNvPr id="3" name="Picture 2" descr="Logo Cosmic Interacting Matters">
            <a:extLst>
              <a:ext uri="{FF2B5EF4-FFF2-40B4-BE49-F238E27FC236}">
                <a16:creationId xmlns:a16="http://schemas.microsoft.com/office/drawing/2014/main" id="{A5181D34-AC62-AF79-FFA8-ADC071E1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5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AD895-0A3C-0705-C7B8-8EF443E55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909-7F71-DE5A-5635-470668F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Data-MC: Leading Muon Energy (</a:t>
            </a:r>
            <a:r>
              <a:rPr lang="en-US" dirty="0" err="1"/>
              <a:t>leadingness</a:t>
            </a:r>
            <a:r>
              <a:rPr lang="en-US" dirty="0"/>
              <a:t> cut of 0.4)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70BF-64CA-1F1C-7101-6447FDDE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198E5-417E-258D-7C15-9DE8C4F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" descr="Logo Cosmic Interacting Matters">
            <a:extLst>
              <a:ext uri="{FF2B5EF4-FFF2-40B4-BE49-F238E27FC236}">
                <a16:creationId xmlns:a16="http://schemas.microsoft.com/office/drawing/2014/main" id="{892AFB32-4A41-2192-C009-78B823E9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aph of a graph showing the energy&#10;&#10;AI-generated content may be incorrect.">
            <a:extLst>
              <a:ext uri="{FF2B5EF4-FFF2-40B4-BE49-F238E27FC236}">
                <a16:creationId xmlns:a16="http://schemas.microsoft.com/office/drawing/2014/main" id="{F9417003-CC5E-A3DC-BE4F-372AA4FE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88" y="1107440"/>
            <a:ext cx="6997943" cy="5120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D97320-054F-0572-10D4-797D67C4685D}"/>
              </a:ext>
            </a:extLst>
          </p:cNvPr>
          <p:cNvSpPr txBox="1"/>
          <p:nvPr/>
        </p:nvSpPr>
        <p:spPr>
          <a:xfrm>
            <a:off x="447040" y="1838960"/>
            <a:ext cx="25090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leadingness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leading muon energy </a:t>
            </a:r>
            <a:br>
              <a:rPr lang="en-US" dirty="0"/>
            </a:br>
            <a:r>
              <a:rPr lang="en-US" dirty="0"/>
              <a:t>divided by total </a:t>
            </a:r>
            <a:br>
              <a:rPr lang="en-US" dirty="0"/>
            </a:br>
            <a:r>
              <a:rPr lang="en-US" dirty="0"/>
              <a:t>bundle energy </a:t>
            </a:r>
            <a:br>
              <a:rPr lang="en-US" dirty="0"/>
            </a:br>
            <a:r>
              <a:rPr lang="en-US" dirty="0"/>
              <a:t>(at entry)</a:t>
            </a:r>
          </a:p>
        </p:txBody>
      </p:sp>
    </p:spTree>
    <p:extLst>
      <p:ext uri="{BB962C8B-B14F-4D97-AF65-F5344CB8AC3E}">
        <p14:creationId xmlns:p14="http://schemas.microsoft.com/office/powerpoint/2010/main" val="33177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4B55-A5B3-D473-E4C1-741A06F7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8" name="Content Placeholder 7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C1087162-27EB-B256-C1DA-469754B21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186" y="654313"/>
            <a:ext cx="7264635" cy="55493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F2A7-8C77-A549-8DBD-27668C75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5E77E-A996-8F4B-184B-0E073AE0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 descr="Logo Cosmic Interacting Matters">
            <a:extLst>
              <a:ext uri="{FF2B5EF4-FFF2-40B4-BE49-F238E27FC236}">
                <a16:creationId xmlns:a16="http://schemas.microsoft.com/office/drawing/2014/main" id="{4F16DA83-003B-CC8E-C586-5A29E2A0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4F65D-4748-DB1C-70FC-26F1A3E78D7E}"/>
              </a:ext>
            </a:extLst>
          </p:cNvPr>
          <p:cNvSpPr txBox="1"/>
          <p:nvPr/>
        </p:nvSpPr>
        <p:spPr>
          <a:xfrm>
            <a:off x="689467" y="2283555"/>
            <a:ext cx="2668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correlation than </a:t>
            </a:r>
            <a:br>
              <a:rPr lang="en-US" dirty="0"/>
            </a:br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3342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0247-2C72-273B-3E0C-E75B23C9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Reconstruction: True vs Pred</a:t>
            </a:r>
          </a:p>
        </p:txBody>
      </p:sp>
      <p:pic>
        <p:nvPicPr>
          <p:cNvPr id="8" name="Content Placeholder 7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A6622C4D-61A5-485C-6758-B205C750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89" y="1013789"/>
            <a:ext cx="7301222" cy="5342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22-3203-A08E-F658-F95850F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739C4-D998-0B4F-6AA3-9D15794A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9AB17-09E2-29EE-5C7F-C596AC2CCFD3}"/>
              </a:ext>
            </a:extLst>
          </p:cNvPr>
          <p:cNvSpPr txBox="1"/>
          <p:nvPr/>
        </p:nvSpPr>
        <p:spPr>
          <a:xfrm>
            <a:off x="3729789" y="6308209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label will be fixed</a:t>
            </a:r>
          </a:p>
        </p:txBody>
      </p:sp>
      <p:pic>
        <p:nvPicPr>
          <p:cNvPr id="10" name="Picture 2" descr="Logo Cosmic Interacting Matters">
            <a:extLst>
              <a:ext uri="{FF2B5EF4-FFF2-40B4-BE49-F238E27FC236}">
                <a16:creationId xmlns:a16="http://schemas.microsoft.com/office/drawing/2014/main" id="{74E91ED7-0D5D-0DB4-0018-9DF15261A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2326AD-DE20-657D-8574-E0DE994BBBDB}"/>
              </a:ext>
            </a:extLst>
          </p:cNvPr>
          <p:cNvSpPr txBox="1"/>
          <p:nvPr/>
        </p:nvSpPr>
        <p:spPr>
          <a:xfrm>
            <a:off x="519358" y="2254217"/>
            <a:ext cx="32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resolution than before</a:t>
            </a:r>
          </a:p>
        </p:txBody>
      </p:sp>
    </p:spTree>
    <p:extLst>
      <p:ext uri="{BB962C8B-B14F-4D97-AF65-F5344CB8AC3E}">
        <p14:creationId xmlns:p14="http://schemas.microsoft.com/office/powerpoint/2010/main" val="217499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C725-C534-779F-05E8-C0A53885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Tests</a:t>
            </a:r>
          </a:p>
        </p:txBody>
      </p:sp>
      <p:pic>
        <p:nvPicPr>
          <p:cNvPr id="7" name="Content Placeholder 6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68B1636D-F05D-0313-DCD3-18B5B0607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" y="1740400"/>
            <a:ext cx="5646298" cy="4131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5DAE-2975-C174-F720-765869C0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B33C2-8E50-4536-D8C3-62E92A1A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graph of a graph of a number of different numbers&#10;&#10;AI-generated content may be incorrect.">
            <a:extLst>
              <a:ext uri="{FF2B5EF4-FFF2-40B4-BE49-F238E27FC236}">
                <a16:creationId xmlns:a16="http://schemas.microsoft.com/office/drawing/2014/main" id="{41F22818-8D9D-44F2-8D57-2BBCD62B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9146"/>
            <a:ext cx="5784274" cy="4232556"/>
          </a:xfrm>
          <a:prstGeom prst="rect">
            <a:avLst/>
          </a:prstGeom>
        </p:spPr>
      </p:pic>
      <p:pic>
        <p:nvPicPr>
          <p:cNvPr id="10" name="Picture 2" descr="Logo Cosmic Interacting Matters">
            <a:extLst>
              <a:ext uri="{FF2B5EF4-FFF2-40B4-BE49-F238E27FC236}">
                <a16:creationId xmlns:a16="http://schemas.microsoft.com/office/drawing/2014/main" id="{52F36452-CB7F-FB0E-F9C7-5BB4D1F9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224D7A-B9B9-5FAC-F2F2-3C4AB48471C0}"/>
              </a:ext>
            </a:extLst>
          </p:cNvPr>
          <p:cNvSpPr txBox="1"/>
          <p:nvPr/>
        </p:nvSpPr>
        <p:spPr>
          <a:xfrm>
            <a:off x="5144111" y="1271358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robust</a:t>
            </a:r>
          </a:p>
        </p:txBody>
      </p:sp>
    </p:spTree>
    <p:extLst>
      <p:ext uri="{BB962C8B-B14F-4D97-AF65-F5344CB8AC3E}">
        <p14:creationId xmlns:p14="http://schemas.microsoft.com/office/powerpoint/2010/main" val="336142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92C9-2DA8-A8E3-D333-DD7D06B2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 Unfolding</a:t>
            </a:r>
          </a:p>
        </p:txBody>
      </p:sp>
      <p:pic>
        <p:nvPicPr>
          <p:cNvPr id="7" name="Content Placeholder 6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5EFF0CAD-0418-F706-7E4C-6A2EDA96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0" y="1637708"/>
            <a:ext cx="5723891" cy="41883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C216-DB5F-E03F-348F-F6221E22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2C991-7F8B-1103-E25E-0B6F3DA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 descr="Logo Cosmic Interacting Matters">
            <a:extLst>
              <a:ext uri="{FF2B5EF4-FFF2-40B4-BE49-F238E27FC236}">
                <a16:creationId xmlns:a16="http://schemas.microsoft.com/office/drawing/2014/main" id="{6F8E82E4-EA34-AA12-3F56-842868C8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F6D1C-8916-B5E6-F83E-8F541DA756C8}"/>
              </a:ext>
            </a:extLst>
          </p:cNvPr>
          <p:cNvSpPr txBox="1"/>
          <p:nvPr/>
        </p:nvSpPr>
        <p:spPr>
          <a:xfrm>
            <a:off x="5367533" y="112756"/>
            <a:ext cx="3243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unfolding result is within</a:t>
            </a:r>
            <a:br>
              <a:rPr lang="en-US" dirty="0"/>
            </a:br>
            <a:r>
              <a:rPr lang="en-US" dirty="0"/>
              <a:t>the uncertainties the same as</a:t>
            </a:r>
            <a:br>
              <a:rPr lang="en-US" dirty="0"/>
            </a:br>
            <a:r>
              <a:rPr lang="en-US" dirty="0"/>
              <a:t>before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16CDC-C3B5-9919-E0B4-852C7807C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51" y="1637708"/>
            <a:ext cx="5723892" cy="4188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B1D570-FB3C-F98B-2CBA-273F02D434C5}"/>
              </a:ext>
            </a:extLst>
          </p:cNvPr>
          <p:cNvSpPr txBox="1"/>
          <p:nvPr/>
        </p:nvSpPr>
        <p:spPr>
          <a:xfrm>
            <a:off x="3260558" y="5906549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4B842"/>
                </a:solidFill>
              </a:rPr>
              <a:t>New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EB761-1D51-F72C-B719-FA5AB8C8A973}"/>
              </a:ext>
            </a:extLst>
          </p:cNvPr>
          <p:cNvSpPr txBox="1"/>
          <p:nvPr/>
        </p:nvSpPr>
        <p:spPr>
          <a:xfrm>
            <a:off x="7953627" y="590654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4B842"/>
                </a:solidFill>
              </a:rPr>
              <a:t>Old result</a:t>
            </a:r>
          </a:p>
        </p:txBody>
      </p:sp>
    </p:spTree>
    <p:extLst>
      <p:ext uri="{BB962C8B-B14F-4D97-AF65-F5344CB8AC3E}">
        <p14:creationId xmlns:p14="http://schemas.microsoft.com/office/powerpoint/2010/main" val="248274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25181</TotalTime>
  <Words>205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Update Plots - Data-MC  mis-match fixed    Pascal Gutjahr    ICRC 2025 Plot Approval June 15, 2025 </vt:lpstr>
      <vt:lpstr>Data-MC: Leading Muon Energy (no cut)</vt:lpstr>
      <vt:lpstr>Data-MC: Leading Muon Energy (leadingness cut of 0.4)</vt:lpstr>
      <vt:lpstr>Correlation</vt:lpstr>
      <vt:lpstr>Reconstruction: True vs Pred</vt:lpstr>
      <vt:lpstr>Robustness Tests</vt:lpstr>
      <vt:lpstr>Muon Flux Unfolding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594</cp:revision>
  <cp:lastPrinted>2024-03-17T23:23:36Z</cp:lastPrinted>
  <dcterms:created xsi:type="dcterms:W3CDTF">2023-09-19T10:10:31Z</dcterms:created>
  <dcterms:modified xsi:type="dcterms:W3CDTF">2025-06-15T20:58:14Z</dcterms:modified>
</cp:coreProperties>
</file>