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24" d="100"/>
          <a:sy n="124" d="100"/>
        </p:scale>
        <p:origin x="640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BE2C5-402D-6782-7BAA-39EF0274F6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18F3-F5DC-4AC7-9C6E-6688B38D83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3EFAA-FC21-8945-D13D-7C0D451FF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0BFDC8-7EA6-77BC-53D4-D39AE15BD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209FBF-6A69-8598-6757-5A7FD8E5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947053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18799-9BE7-AF6B-160E-96B557CF1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679BA5-D4C2-3DEE-135F-0332730A0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0D0594-9585-F8FB-1D12-3EE814302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7090C-6339-0618-3CA7-1557898B85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8B3C9D-FC93-4E47-B47B-04683F38F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58299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FA5A5F4-4339-B481-D3D9-5B379C679D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7DF787-1968-E91A-7B05-B52325301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C2F34D-E8C8-615F-8F11-0AE78E004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95DC3B-6188-3975-3DA3-FF9342E0F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74486-8CCD-D898-0B68-16638FE3B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8899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DB018-B466-B3D5-9DFC-8ABDE1E2B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961A0-10B2-FCBD-7911-AE573BF827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FDFFD6-14C4-2393-1F2D-7EE4E4A2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B4A303-C50E-791A-6EB1-30439ED45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0BD0B-20C3-6D03-B5B1-F0F83B06A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83827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1B12E-5FC0-428F-C5C1-19F7D3C4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80F1E-9D67-FCA3-7F9D-6F8B83C09E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79542-13EF-ABE7-453B-30AB3CEE1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B72FA-A56C-6557-7211-63DB2977A4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BCC2C-0774-2501-AB7B-AD693E29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68547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1BDF-DCB2-CC21-4B81-A779A877B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5F19-119D-675D-C0E6-67943468A5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DF28EB-3B8D-D575-23EC-A1410FD7A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1998A-F9EA-D263-C367-7D657BD51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6CC032-35C5-A0C5-E07E-04A13D8E3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6053EA-8954-8F7F-A676-0E0254E7D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62538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390AD-4D94-A9C1-A743-DF4CA4165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C40373-8A54-082E-DF5D-E21FFD8D06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E5DB15-1464-645E-BCD0-042FBD1C6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5296B3-1568-4603-1EB7-02BCAA3592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957EC-AEE4-9EBC-EBF8-29A9D57C89F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4D939C-E9A4-97B2-BF77-34AFB694A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0CC9572-A14D-3B4A-0E8A-ADDD7719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425C3C-8895-B018-3C41-7D99B3B0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16333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38262-9690-FC30-19B6-9E3F2F40F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86BA87-B848-EA3E-3BA8-0CF57F24F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E9247-4B76-E050-F736-268EF3ED9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F78B2D-81A6-832A-F2C0-8A5F58381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93859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12AB20-C458-463A-6A00-6AABAA4C7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CA0685-AF49-F170-A8D2-FF4834FFA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D95AF-2D86-B5C7-220E-AD25FEC2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35769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28A5-617C-BCB8-F4F4-644F6BCCF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28F6A-96FD-2E47-6555-E9DD404D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915249-0AC6-558D-5BE3-75BE49971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58E263-5B41-A61F-21F3-DA46D9469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6D57B6-4BE8-6D99-AF82-D5F7D3DBD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72786-FACA-28E3-DF96-48B76F29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12464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DEB70-AF13-799F-7408-603153A2C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1569AC-2B20-E61B-5587-6596D024B6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40867B-1070-924D-9773-78925522D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99C32D-2D9C-0944-4D09-DA6A622F0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8D4B2E-8995-33D7-87A4-C39E3DEEC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6BD327-8167-17FD-A5E5-38F5DE27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292975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FEB9C-9EF3-1812-5F76-3F9FE593C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946F9-FE27-8F5F-7225-1736D9A84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0EA78-F15C-E145-3178-82FABE3E2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C9C2CE-EF76-3B45-BA96-D61D9961D87F}" type="datetimeFigureOut">
              <a:rPr lang="en-DE" smtClean="0"/>
              <a:t>27.01.23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F19C3-0F67-12F3-D94B-4D91F1B5A1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E452B2-D16C-7D81-006E-CB60542DFA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758ABB-8130-294D-A6E5-FB3B2C6B1A7E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632393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2.emf"/><Relationship Id="rId7" Type="http://schemas.openxmlformats.org/officeDocument/2006/relationships/hyperlink" Target="mailto:Pascal.gutjahr@tu-dortmund.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6" Type="http://schemas.openxmlformats.org/officeDocument/2006/relationships/hyperlink" Target="mailto:Jean-marco.alameddine@tu-dortmund.de" TargetMode="External"/><Relationship Id="rId5" Type="http://schemas.openxmlformats.org/officeDocument/2006/relationships/hyperlink" Target="mailto:Ludwig.neste@tu-dortmund.de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BDEE3-7611-D81E-6E9F-6D1A88B62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8596"/>
          </a:xfrm>
        </p:spPr>
        <p:txBody>
          <a:bodyPr>
            <a:normAutofit/>
          </a:bodyPr>
          <a:lstStyle/>
          <a:p>
            <a:r>
              <a:rPr lang="en-DE" sz="3600" dirty="0"/>
              <a:t>CORSIKA EHIST Simulation for Prompt Muon Analysis</a:t>
            </a:r>
          </a:p>
        </p:txBody>
      </p:sp>
      <p:pic>
        <p:nvPicPr>
          <p:cNvPr id="6" name="Content Placeholder 5" descr="Text&#10;&#10;Description automatically generated with medium confidence">
            <a:extLst>
              <a:ext uri="{FF2B5EF4-FFF2-40B4-BE49-F238E27FC236}">
                <a16:creationId xmlns:a16="http://schemas.microsoft.com/office/drawing/2014/main" id="{BF3D8ACD-1993-AF59-A98D-D0ACEF2DF677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0" y="34378"/>
            <a:ext cx="1965780" cy="39162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19FAE-F0CC-2D35-980D-429599D83F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00" y="1213066"/>
            <a:ext cx="6838817" cy="536311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DE" dirty="0">
                <a:solidFill>
                  <a:schemeClr val="accent6"/>
                </a:solidFill>
              </a:rPr>
              <a:t>Why:</a:t>
            </a:r>
          </a:p>
          <a:p>
            <a:r>
              <a:rPr lang="en-DE" dirty="0"/>
              <a:t>Scale amount of prompt particles </a:t>
            </a:r>
            <a:r>
              <a:rPr lang="en-DE" dirty="0">
                <a:sym typeface="Wingdings" pitchFamily="2" charset="2"/>
              </a:rPr>
              <a:t></a:t>
            </a:r>
            <a:r>
              <a:rPr lang="en-DE" dirty="0"/>
              <a:t> parents are necessary</a:t>
            </a:r>
          </a:p>
          <a:p>
            <a:pPr lvl="1"/>
            <a:r>
              <a:rPr lang="en-DE" dirty="0"/>
              <a:t>Fit of prompt flux normalization</a:t>
            </a:r>
          </a:p>
          <a:p>
            <a:pPr lvl="1"/>
            <a:r>
              <a:rPr lang="en-DE" dirty="0"/>
              <a:t>Get handle on hadronic interaction models</a:t>
            </a:r>
          </a:p>
          <a:p>
            <a:pPr lvl="1"/>
            <a:r>
              <a:rPr lang="en-DE" dirty="0"/>
              <a:t>Scaling saves time and resources instead of doing multiple simulations with different interaction models </a:t>
            </a:r>
          </a:p>
          <a:p>
            <a:r>
              <a:rPr lang="en-DE" dirty="0"/>
              <a:t>Parent/grandparent information relevant for further studies regarding the shower development</a:t>
            </a:r>
          </a:p>
          <a:p>
            <a:pPr marL="0" indent="0">
              <a:buNone/>
            </a:pPr>
            <a:r>
              <a:rPr lang="en-DE" dirty="0">
                <a:solidFill>
                  <a:schemeClr val="accent6"/>
                </a:solidFill>
              </a:rPr>
              <a:t>How:</a:t>
            </a:r>
          </a:p>
          <a:p>
            <a:r>
              <a:rPr lang="en-DE" dirty="0"/>
              <a:t>Latest CORSIKA 77420 </a:t>
            </a:r>
            <a:r>
              <a:rPr lang="en-DE"/>
              <a:t>with EHIST and SIBYLL 2.3d</a:t>
            </a:r>
            <a:endParaRPr lang="en-DE" dirty="0"/>
          </a:p>
          <a:p>
            <a:r>
              <a:rPr lang="en-DE" dirty="0"/>
              <a:t>Update CORSIKA reader to work with EHIST</a:t>
            </a:r>
          </a:p>
          <a:p>
            <a:r>
              <a:rPr lang="en-DE" dirty="0"/>
              <a:t>Adopt I3MCTree</a:t>
            </a:r>
          </a:p>
          <a:p>
            <a:pPr marL="0" indent="0">
              <a:buNone/>
            </a:pPr>
            <a:r>
              <a:rPr lang="en-DE" dirty="0">
                <a:solidFill>
                  <a:schemeClr val="accent6"/>
                </a:solidFill>
              </a:rPr>
              <a:t>What:</a:t>
            </a:r>
          </a:p>
          <a:p>
            <a:r>
              <a:rPr lang="en-DE" dirty="0"/>
              <a:t>Start test simulations with 5 TB (now)</a:t>
            </a:r>
          </a:p>
          <a:p>
            <a:r>
              <a:rPr lang="en-DE" dirty="0"/>
              <a:t>Full energy spectrum up to 5x10</a:t>
            </a:r>
            <a:r>
              <a:rPr lang="en-DE" baseline="30000" dirty="0"/>
              <a:t>19</a:t>
            </a:r>
            <a:r>
              <a:rPr lang="en-DE" dirty="0"/>
              <a:t> eV </a:t>
            </a:r>
            <a:br>
              <a:rPr lang="en-DE" dirty="0"/>
            </a:br>
            <a:r>
              <a:rPr lang="en-DE" dirty="0"/>
              <a:t>(focus on high energy)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9F5CCAD-D5B7-6530-C926-ECDF90CC4A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1870" y="2918430"/>
            <a:ext cx="4089115" cy="305707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9299D3-1B2E-6F00-1872-BBB425E435AE}"/>
                  </a:ext>
                </a:extLst>
              </p:cNvPr>
              <p:cNvSpPr txBox="1"/>
              <p:nvPr/>
            </p:nvSpPr>
            <p:spPr>
              <a:xfrm>
                <a:off x="6686488" y="1233987"/>
                <a:ext cx="4122505" cy="3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tot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conv</m:t>
                          </m:r>
                        </m:sub>
                      </m:sSub>
                      <m:r>
                        <a:rPr lang="de-DE" sz="1600" b="0" i="1" smtClean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uFill>
                            <a:solidFill>
                              <a:srgbClr val="000000"/>
                            </a:solidFill>
                          </a:uFill>
                          <a:latin typeface="Cambria Math" panose="02040503050406030204" pitchFamily="18" charset="0"/>
                        </a:rPr>
                        <m:t>+ </m:t>
                      </m:r>
                      <m:sSub>
                        <m:sSubPr>
                          <m:ctrlPr>
                            <a:rPr lang="de-DE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1600" b="0" i="1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de-DE" sz="1600" b="0" i="0" smtClean="0">
                              <a:solidFill>
                                <a:schemeClr val="tx1">
                                  <a:lumMod val="75000"/>
                                  <a:lumOff val="25000"/>
                                </a:schemeClr>
                              </a:solidFill>
                              <a:uFill>
                                <a:solidFill>
                                  <a:srgbClr val="000000"/>
                                </a:solidFill>
                              </a:uFill>
                              <a:latin typeface="Cambria Math" panose="02040503050406030204" pitchFamily="18" charset="0"/>
                            </a:rPr>
                            <m:t>prompt</m:t>
                          </m:r>
                        </m:sub>
                      </m:sSub>
                    </m:oMath>
                  </m:oMathPara>
                </a14:m>
                <a:endParaRPr lang="en-DE" sz="1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A9299D3-1B2E-6F00-1872-BBB425E43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6488" y="1233987"/>
                <a:ext cx="4122505" cy="360483"/>
              </a:xfrm>
              <a:prstGeom prst="rect">
                <a:avLst/>
              </a:prstGeom>
              <a:blipFill>
                <a:blip r:embed="rId4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feld 17">
            <a:extLst>
              <a:ext uri="{FF2B5EF4-FFF2-40B4-BE49-F238E27FC236}">
                <a16:creationId xmlns:a16="http://schemas.microsoft.com/office/drawing/2014/main" id="{F730DA7D-32B1-F0CE-8515-58D10CD0E5A1}"/>
              </a:ext>
            </a:extLst>
          </p:cNvPr>
          <p:cNvSpPr txBox="1"/>
          <p:nvPr/>
        </p:nvSpPr>
        <p:spPr>
          <a:xfrm>
            <a:off x="7496479" y="1926214"/>
            <a:ext cx="2048839" cy="318036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0639" marR="40639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rPr>
              <a:t>𝝿, 𝞙 ∝ E</a:t>
            </a:r>
            <a:r>
              <a:rPr kumimoji="0" lang="en-US" sz="14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rPr>
              <a:t>-3.7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>
                <a:solidFill>
                  <a:srgbClr val="000000"/>
                </a:solidFill>
              </a:uFill>
              <a:latin typeface="+mn-lt"/>
              <a:ea typeface="+mn-ea"/>
              <a:cs typeface="+mn-cs"/>
              <a:sym typeface="Times New Roman"/>
            </a:endParaRPr>
          </a:p>
        </p:txBody>
      </p:sp>
      <p:sp>
        <p:nvSpPr>
          <p:cNvPr id="13" name="Textfeld 19">
            <a:extLst>
              <a:ext uri="{FF2B5EF4-FFF2-40B4-BE49-F238E27FC236}">
                <a16:creationId xmlns:a16="http://schemas.microsoft.com/office/drawing/2014/main" id="{5B3653EC-E80F-4AEE-801E-1D75B3629CE8}"/>
              </a:ext>
            </a:extLst>
          </p:cNvPr>
          <p:cNvSpPr txBox="1"/>
          <p:nvPr/>
        </p:nvSpPr>
        <p:spPr>
          <a:xfrm>
            <a:off x="8995906" y="1863380"/>
            <a:ext cx="3055079" cy="964367"/>
          </a:xfrm>
          <a:prstGeom prst="rect">
            <a:avLst/>
          </a:prstGeom>
          <a:noFill/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40639" marR="40639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Helvetica" pitchFamily="2" charset="0"/>
              </a:rPr>
              <a:t>p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" pitchFamily="2" charset="0"/>
                <a:sym typeface="Times New Roman"/>
              </a:rPr>
              <a:t>rompt</a:t>
            </a: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rPr>
              <a:t> ∝ E</a:t>
            </a:r>
            <a:r>
              <a:rPr kumimoji="0" lang="en-US" sz="1400" b="0" i="0" u="none" strike="noStrike" cap="none" spc="0" normalizeH="0" baseline="3000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+mn-lt"/>
                <a:ea typeface="+mn-ea"/>
                <a:cs typeface="+mn-cs"/>
                <a:sym typeface="Times New Roman"/>
              </a:rPr>
              <a:t>-2.7</a:t>
            </a:r>
          </a:p>
          <a:p>
            <a:pPr marL="40639" marR="40639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" pitchFamily="2" charset="0"/>
                <a:sym typeface="Times New Roman"/>
              </a:rPr>
              <a:t>(all particles with a </a:t>
            </a:r>
          </a:p>
          <a:p>
            <a:pPr marL="40639" marR="40639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" pitchFamily="2" charset="0"/>
                <a:sym typeface="Times New Roman"/>
              </a:rPr>
              <a:t>decay length lower </a:t>
            </a:r>
          </a:p>
          <a:p>
            <a:pPr marL="40639" marR="40639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>
                  <a:solidFill>
                    <a:srgbClr val="000000"/>
                  </a:solidFill>
                </a:uFill>
                <a:latin typeface="Helvetica" pitchFamily="2" charset="0"/>
                <a:sym typeface="Times New Roman"/>
              </a:rPr>
              <a:t>than 0.123 cm)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3CCBB18-6618-D12C-A839-BB3549BDCC01}"/>
              </a:ext>
            </a:extLst>
          </p:cNvPr>
          <p:cNvCxnSpPr/>
          <p:nvPr/>
        </p:nvCxnSpPr>
        <p:spPr>
          <a:xfrm flipV="1">
            <a:off x="8041010" y="1594470"/>
            <a:ext cx="277402" cy="2689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456A449-FE1B-8012-81AB-9AB7B4641C8E}"/>
              </a:ext>
            </a:extLst>
          </p:cNvPr>
          <p:cNvCxnSpPr>
            <a:cxnSpLocks/>
          </p:cNvCxnSpPr>
          <p:nvPr/>
        </p:nvCxnSpPr>
        <p:spPr>
          <a:xfrm flipH="1" flipV="1">
            <a:off x="9425001" y="1617308"/>
            <a:ext cx="120317" cy="3089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DFA136-CD16-5616-A9CA-AA8F751B18F6}"/>
              </a:ext>
            </a:extLst>
          </p:cNvPr>
          <p:cNvSpPr txBox="1"/>
          <p:nvPr/>
        </p:nvSpPr>
        <p:spPr>
          <a:xfrm>
            <a:off x="7961871" y="6191456"/>
            <a:ext cx="408911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hlinkClick r:id="rId5"/>
              </a:rPr>
              <a:t>L</a:t>
            </a:r>
            <a:r>
              <a:rPr lang="en-DE" sz="1100" dirty="0">
                <a:hlinkClick r:id="rId5"/>
              </a:rPr>
              <a:t>udwig.neste@tu-dortmund.de</a:t>
            </a:r>
            <a:endParaRPr lang="en-DE" sz="1100" dirty="0"/>
          </a:p>
          <a:p>
            <a:pPr algn="r"/>
            <a:r>
              <a:rPr lang="en-GB" sz="1100" dirty="0">
                <a:hlinkClick r:id="rId6"/>
              </a:rPr>
              <a:t>J</a:t>
            </a:r>
            <a:r>
              <a:rPr lang="en-DE" sz="1100" dirty="0">
                <a:hlinkClick r:id="rId6"/>
              </a:rPr>
              <a:t>ean-marco.alameddine@tu-dortmund.de</a:t>
            </a:r>
            <a:endParaRPr lang="en-DE" sz="1100" dirty="0"/>
          </a:p>
          <a:p>
            <a:pPr algn="r"/>
            <a:r>
              <a:rPr lang="en-GB" sz="1100" dirty="0">
                <a:hlinkClick r:id="rId7"/>
              </a:rPr>
              <a:t>P</a:t>
            </a:r>
            <a:r>
              <a:rPr lang="en-DE" sz="1100" dirty="0">
                <a:hlinkClick r:id="rId7"/>
              </a:rPr>
              <a:t>ascal.gutjahr@tu-dortmund.de</a:t>
            </a:r>
            <a:endParaRPr lang="en-DE" sz="1100" dirty="0"/>
          </a:p>
          <a:p>
            <a:pPr algn="r"/>
            <a:endParaRPr lang="en-DE" sz="1100" dirty="0"/>
          </a:p>
        </p:txBody>
      </p:sp>
      <p:pic>
        <p:nvPicPr>
          <p:cNvPr id="22" name="Picture 21" descr="Text&#10;&#10;Description automatically generated">
            <a:extLst>
              <a:ext uri="{FF2B5EF4-FFF2-40B4-BE49-F238E27FC236}">
                <a16:creationId xmlns:a16="http://schemas.microsoft.com/office/drawing/2014/main" id="{69CD30BF-76F4-F896-0341-BB70A56AB33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97950" y="5838608"/>
            <a:ext cx="4478758" cy="90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552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148</Words>
  <Application>Microsoft Macintosh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Helvetica</vt:lpstr>
      <vt:lpstr>Office Theme</vt:lpstr>
      <vt:lpstr>CORSIKA EHIST Simulation for Prompt Muon Analysis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Gutjahr</dc:creator>
  <cp:lastModifiedBy>Pascal Gutjahr</cp:lastModifiedBy>
  <cp:revision>12</cp:revision>
  <cp:lastPrinted>2023-01-27T15:02:56Z</cp:lastPrinted>
  <dcterms:created xsi:type="dcterms:W3CDTF">2023-01-27T12:01:12Z</dcterms:created>
  <dcterms:modified xsi:type="dcterms:W3CDTF">2023-01-27T15:40:50Z</dcterms:modified>
</cp:coreProperties>
</file>