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422" r:id="rId2"/>
    <p:sldId id="363" r:id="rId3"/>
    <p:sldId id="423" r:id="rId4"/>
    <p:sldId id="424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A5A5A5"/>
    <a:srgbClr val="000000"/>
    <a:srgbClr val="74B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83"/>
    <p:restoredTop sz="91473"/>
  </p:normalViewPr>
  <p:slideViewPr>
    <p:cSldViewPr snapToGrid="0">
      <p:cViewPr varScale="1">
        <p:scale>
          <a:sx n="123" d="100"/>
          <a:sy n="123" d="100"/>
        </p:scale>
        <p:origin x="576" y="192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16.12.24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AD2A-2A23-69A8-B9E3-9F764A9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DE" dirty="0"/>
              <a:t>ICRC: Measuring the Prompt Component of the Atmospheric Muon Flux using IceCube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88053-02EE-5FBA-B45E-0C597D083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DE" b="1" dirty="0"/>
              <a:t>Motivation</a:t>
            </a:r>
          </a:p>
          <a:p>
            <a:r>
              <a:rPr lang="en-DE" dirty="0"/>
              <a:t>fine-tune hadronic interaction models </a:t>
            </a:r>
          </a:p>
          <a:p>
            <a:r>
              <a:rPr lang="en-DE" dirty="0"/>
              <a:t>muon puzzle </a:t>
            </a:r>
          </a:p>
          <a:p>
            <a:pPr marL="0" indent="0">
              <a:buNone/>
            </a:pPr>
            <a:r>
              <a:rPr lang="en-DE" b="1" dirty="0"/>
              <a:t>Analysis goals</a:t>
            </a:r>
          </a:p>
          <a:p>
            <a:r>
              <a:rPr lang="en-DE" dirty="0"/>
              <a:t>measure normalization of prompt muon flux </a:t>
            </a:r>
          </a:p>
          <a:p>
            <a:r>
              <a:rPr lang="en-DE" dirty="0"/>
              <a:t>unfold atmospheric muon flux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666B-2CAD-28F5-AEF0-43FA5EA92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3D7DD-AEB8-6C9D-9EA1-782A92DE8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120BF-DE21-AEE8-C5E5-08E05DF7CE19}"/>
              </a:ext>
            </a:extLst>
          </p:cNvPr>
          <p:cNvSpPr txBox="1"/>
          <p:nvPr/>
        </p:nvSpPr>
        <p:spPr>
          <a:xfrm>
            <a:off x="8610600" y="1300196"/>
            <a:ext cx="30006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sz="1200" dirty="0">
                <a:solidFill>
                  <a:srgbClr val="74B942"/>
                </a:solidFill>
              </a:rPr>
              <a:t>Uncertainties at E &gt; 10 PeV</a:t>
            </a:r>
          </a:p>
        </p:txBody>
      </p:sp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E05E49F2-F4CC-20A3-D515-3CDFBD2A3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222" y="1770441"/>
            <a:ext cx="3386267" cy="218468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91BC636-FB20-E680-8DD3-E0CB64A1915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0110947" y="1577195"/>
            <a:ext cx="567939" cy="848896"/>
          </a:xfrm>
          <a:prstGeom prst="straightConnector1">
            <a:avLst/>
          </a:prstGeom>
          <a:ln w="19050">
            <a:solidFill>
              <a:srgbClr val="74B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50E3E40-D097-8C84-5783-4FC749AB8FD7}"/>
              </a:ext>
            </a:extLst>
          </p:cNvPr>
          <p:cNvSpPr/>
          <p:nvPr/>
        </p:nvSpPr>
        <p:spPr>
          <a:xfrm rot="20689624">
            <a:off x="10242524" y="2347145"/>
            <a:ext cx="1652509" cy="974012"/>
          </a:xfrm>
          <a:prstGeom prst="ellipse">
            <a:avLst/>
          </a:prstGeom>
          <a:noFill/>
          <a:ln w="19050">
            <a:solidFill>
              <a:srgbClr val="74B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D4CC48-2D49-8E2E-18A2-01F5935B5121}"/>
              </a:ext>
            </a:extLst>
          </p:cNvPr>
          <p:cNvSpPr txBox="1"/>
          <p:nvPr/>
        </p:nvSpPr>
        <p:spPr>
          <a:xfrm>
            <a:off x="8965023" y="3525197"/>
            <a:ext cx="6944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accent3"/>
                </a:solidFill>
              </a:rPr>
              <a:t>2006.05012 </a:t>
            </a:r>
            <a:endParaRPr lang="en-DE" sz="800" dirty="0">
              <a:solidFill>
                <a:schemeClr val="accent3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9EE304-B5F3-F956-736B-3B1E46D21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209" y="4099518"/>
            <a:ext cx="5559752" cy="21846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B3127FB-2738-5990-437F-72C7AFA67794}"/>
              </a:ext>
            </a:extLst>
          </p:cNvPr>
          <p:cNvSpPr txBox="1"/>
          <p:nvPr/>
        </p:nvSpPr>
        <p:spPr>
          <a:xfrm>
            <a:off x="7597574" y="4275916"/>
            <a:ext cx="6719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accent3"/>
                </a:solidFill>
              </a:rPr>
              <a:t>2108.08341</a:t>
            </a:r>
            <a:endParaRPr lang="en-DE" sz="800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704A5C-803F-D20A-A989-D198F759EA6A}"/>
              </a:ext>
            </a:extLst>
          </p:cNvPr>
          <p:cNvSpPr txBox="1"/>
          <p:nvPr/>
        </p:nvSpPr>
        <p:spPr>
          <a:xfrm>
            <a:off x="6674909" y="6394542"/>
            <a:ext cx="4580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DE" sz="1200" dirty="0">
                <a:solidFill>
                  <a:srgbClr val="74B942"/>
                </a:solidFill>
              </a:rPr>
              <a:t>More muons measured than simulated for E &gt; 40 PeV ~ cms 8 TeV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A53B289-A57E-89F2-0522-5A499701D167}"/>
              </a:ext>
            </a:extLst>
          </p:cNvPr>
          <p:cNvSpPr/>
          <p:nvPr/>
        </p:nvSpPr>
        <p:spPr>
          <a:xfrm rot="20689624">
            <a:off x="7737366" y="4519874"/>
            <a:ext cx="1442622" cy="974012"/>
          </a:xfrm>
          <a:prstGeom prst="ellipse">
            <a:avLst/>
          </a:prstGeom>
          <a:noFill/>
          <a:ln w="19050">
            <a:solidFill>
              <a:srgbClr val="74B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DEA02E-FD0B-008A-CBA3-C85DBF225CB8}"/>
              </a:ext>
            </a:extLst>
          </p:cNvPr>
          <p:cNvSpPr/>
          <p:nvPr/>
        </p:nvSpPr>
        <p:spPr>
          <a:xfrm rot="20689624">
            <a:off x="10591547" y="4781333"/>
            <a:ext cx="1524506" cy="704015"/>
          </a:xfrm>
          <a:prstGeom prst="ellipse">
            <a:avLst/>
          </a:prstGeom>
          <a:noFill/>
          <a:ln w="19050">
            <a:solidFill>
              <a:srgbClr val="74B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5AB79A-8100-6F9E-4C87-B5ED334FF3E9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8660222" y="5548543"/>
            <a:ext cx="304801" cy="845999"/>
          </a:xfrm>
          <a:prstGeom prst="straightConnector1">
            <a:avLst/>
          </a:prstGeom>
          <a:ln w="19050">
            <a:solidFill>
              <a:srgbClr val="74B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EA4EE0-08CF-F911-D432-2FFB2E40BC3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965023" y="5592701"/>
            <a:ext cx="1878249" cy="801841"/>
          </a:xfrm>
          <a:prstGeom prst="straightConnector1">
            <a:avLst/>
          </a:prstGeom>
          <a:ln w="19050">
            <a:solidFill>
              <a:srgbClr val="74B9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Content Placeholder 5">
            <a:extLst>
              <a:ext uri="{FF2B5EF4-FFF2-40B4-BE49-F238E27FC236}">
                <a16:creationId xmlns:a16="http://schemas.microsoft.com/office/drawing/2014/main" id="{125561F8-0687-E988-115D-568D631FC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26" y="3747248"/>
            <a:ext cx="5559751" cy="254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8F91326-C709-4A2F-97FC-9139F11E96F6}"/>
              </a:ext>
            </a:extLst>
          </p:cNvPr>
          <p:cNvSpPr/>
          <p:nvPr/>
        </p:nvSpPr>
        <p:spPr>
          <a:xfrm>
            <a:off x="7701280" y="457200"/>
            <a:ext cx="2987040" cy="62642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800" b="1" dirty="0">
                <a:solidFill>
                  <a:schemeClr val="tx2"/>
                </a:solidFill>
              </a:rPr>
              <a:t>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7EA389-A74E-E2CD-8F1D-2E1BD7A89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28022-E28B-ED56-301A-ED4911B3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E4A146-5944-62F7-202B-23064972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3E82310-C223-EECD-CA48-81169C5042DF}"/>
              </a:ext>
            </a:extLst>
          </p:cNvPr>
          <p:cNvSpPr/>
          <p:nvPr/>
        </p:nvSpPr>
        <p:spPr>
          <a:xfrm>
            <a:off x="178982" y="1549764"/>
            <a:ext cx="2030818" cy="6804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Simulation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BA3C1B2-EDCC-E1D1-8E04-750480DAF233}"/>
              </a:ext>
            </a:extLst>
          </p:cNvPr>
          <p:cNvSpPr/>
          <p:nvPr/>
        </p:nvSpPr>
        <p:spPr>
          <a:xfrm>
            <a:off x="4957489" y="1549764"/>
            <a:ext cx="2030818" cy="6804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Selection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602EB3D-6B2B-22AC-97F6-FC90916CD625}"/>
              </a:ext>
            </a:extLst>
          </p:cNvPr>
          <p:cNvSpPr/>
          <p:nvPr/>
        </p:nvSpPr>
        <p:spPr>
          <a:xfrm>
            <a:off x="2565991" y="1549764"/>
            <a:ext cx="2030818" cy="6804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Reconstruction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C99DF1-0BC8-7FDF-4B4C-25FE1B29F95D}"/>
              </a:ext>
            </a:extLst>
          </p:cNvPr>
          <p:cNvSpPr/>
          <p:nvPr/>
        </p:nvSpPr>
        <p:spPr>
          <a:xfrm>
            <a:off x="8146980" y="1549764"/>
            <a:ext cx="2030818" cy="6804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Forward fit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BD3770-5317-CF56-FDF8-BE23A4785625}"/>
              </a:ext>
            </a:extLst>
          </p:cNvPr>
          <p:cNvSpPr/>
          <p:nvPr/>
        </p:nvSpPr>
        <p:spPr>
          <a:xfrm>
            <a:off x="8146980" y="4347881"/>
            <a:ext cx="2030818" cy="68048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Unfolding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074E346-3E31-BB3B-3390-B397A20CF655}"/>
              </a:ext>
            </a:extLst>
          </p:cNvPr>
          <p:cNvSpPr/>
          <p:nvPr/>
        </p:nvSpPr>
        <p:spPr>
          <a:xfrm>
            <a:off x="4953000" y="2602374"/>
            <a:ext cx="2030818" cy="1529406"/>
          </a:xfrm>
          <a:prstGeom prst="roundRect">
            <a:avLst/>
          </a:prstGeom>
          <a:solidFill>
            <a:srgbClr val="74B842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400" b="1" dirty="0">
                <a:solidFill>
                  <a:schemeClr val="tx2"/>
                </a:solidFill>
              </a:rPr>
              <a:t>Level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L2 muon 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500 TeV bundle energy cut at surface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Add labels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A166FCEF-8244-FE98-836E-C4B81B460143}"/>
              </a:ext>
            </a:extLst>
          </p:cNvPr>
          <p:cNvSpPr/>
          <p:nvPr/>
        </p:nvSpPr>
        <p:spPr>
          <a:xfrm>
            <a:off x="4953000" y="4503906"/>
            <a:ext cx="2030818" cy="924806"/>
          </a:xfrm>
          <a:prstGeom prst="roundRect">
            <a:avLst/>
          </a:prstGeom>
          <a:solidFill>
            <a:srgbClr val="74B842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400" b="1" dirty="0">
                <a:solidFill>
                  <a:schemeClr val="tx2"/>
                </a:solidFill>
              </a:rPr>
              <a:t>Level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Add DNN reconstructions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CD93336-7C13-C41A-00A5-CEDC5F43A64D}"/>
              </a:ext>
            </a:extLst>
          </p:cNvPr>
          <p:cNvSpPr/>
          <p:nvPr/>
        </p:nvSpPr>
        <p:spPr>
          <a:xfrm>
            <a:off x="2565991" y="2617743"/>
            <a:ext cx="2030818" cy="1100818"/>
          </a:xfrm>
          <a:prstGeom prst="roundRect">
            <a:avLst/>
          </a:prstGeom>
          <a:solidFill>
            <a:srgbClr val="74B842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400" b="1" dirty="0">
                <a:solidFill>
                  <a:schemeClr val="tx2"/>
                </a:solidFill>
              </a:rPr>
              <a:t>DNN reconstructions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Muon energies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Muon direction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Track geometry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BB562DA-AC7E-10AF-718A-53DD14B904B5}"/>
              </a:ext>
            </a:extLst>
          </p:cNvPr>
          <p:cNvSpPr/>
          <p:nvPr/>
        </p:nvSpPr>
        <p:spPr>
          <a:xfrm>
            <a:off x="4953000" y="5800838"/>
            <a:ext cx="2030818" cy="924806"/>
          </a:xfrm>
          <a:prstGeom prst="roundRect">
            <a:avLst/>
          </a:prstGeom>
          <a:solidFill>
            <a:srgbClr val="74B842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400" b="1" dirty="0">
                <a:solidFill>
                  <a:schemeClr val="tx2"/>
                </a:solidFill>
              </a:rPr>
              <a:t>Level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Data-MC quality cuts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41436F-DC0A-A646-93A8-65878200C5AB}"/>
              </a:ext>
            </a:extLst>
          </p:cNvPr>
          <p:cNvSpPr/>
          <p:nvPr/>
        </p:nvSpPr>
        <p:spPr>
          <a:xfrm>
            <a:off x="8146980" y="2595411"/>
            <a:ext cx="2030818" cy="833590"/>
          </a:xfrm>
          <a:prstGeom prst="roundRect">
            <a:avLst/>
          </a:prstGeom>
          <a:solidFill>
            <a:srgbClr val="74B842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400" b="1" dirty="0">
                <a:solidFill>
                  <a:schemeClr val="tx2"/>
                </a:solidFill>
              </a:rPr>
              <a:t>Fit prompt normalization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Poisson LLH fit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09EB371-DA8A-F8CF-5056-09F5CD7AD5C5}"/>
              </a:ext>
            </a:extLst>
          </p:cNvPr>
          <p:cNvSpPr/>
          <p:nvPr/>
        </p:nvSpPr>
        <p:spPr>
          <a:xfrm>
            <a:off x="175172" y="4299625"/>
            <a:ext cx="2030818" cy="1336897"/>
          </a:xfrm>
          <a:prstGeom prst="roundRect">
            <a:avLst/>
          </a:prstGeom>
          <a:solidFill>
            <a:srgbClr val="74B842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400" b="1" dirty="0">
                <a:solidFill>
                  <a:schemeClr val="tx2"/>
                </a:solidFill>
              </a:rPr>
              <a:t>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Tag prompt / conv 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MCEq comparisons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F3CDC27-856A-C82B-EA49-0DA271DA4ACA}"/>
              </a:ext>
            </a:extLst>
          </p:cNvPr>
          <p:cNvSpPr/>
          <p:nvPr/>
        </p:nvSpPr>
        <p:spPr>
          <a:xfrm>
            <a:off x="176442" y="2596488"/>
            <a:ext cx="2030818" cy="1336897"/>
          </a:xfrm>
          <a:prstGeom prst="roundRect">
            <a:avLst/>
          </a:prstGeom>
          <a:solidFill>
            <a:srgbClr val="74B842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400" b="1" dirty="0">
                <a:solidFill>
                  <a:schemeClr val="tx2"/>
                </a:solidFill>
              </a:rPr>
              <a:t>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CORSIKA 77500 E</a:t>
            </a:r>
            <a:r>
              <a:rPr lang="en-GB" sz="1400" dirty="0">
                <a:solidFill>
                  <a:schemeClr val="tx2"/>
                </a:solidFill>
              </a:rPr>
              <a:t>h</a:t>
            </a:r>
            <a:r>
              <a:rPr lang="en-DE" sz="1400" dirty="0">
                <a:solidFill>
                  <a:schemeClr val="tx2"/>
                </a:solidFill>
              </a:rPr>
              <a:t>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SIBYLL 2.3d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10 TeV – 100 EeV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8C03472-CBA9-0CA6-3BEF-14F3E1C79477}"/>
              </a:ext>
            </a:extLst>
          </p:cNvPr>
          <p:cNvSpPr/>
          <p:nvPr/>
        </p:nvSpPr>
        <p:spPr>
          <a:xfrm>
            <a:off x="8146980" y="5428712"/>
            <a:ext cx="2030818" cy="680484"/>
          </a:xfrm>
          <a:prstGeom prst="roundRect">
            <a:avLst/>
          </a:prstGeom>
          <a:solidFill>
            <a:srgbClr val="74B842">
              <a:alpha val="3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DE" sz="1400" b="1" dirty="0">
                <a:solidFill>
                  <a:schemeClr val="tx2"/>
                </a:solidFill>
              </a:rPr>
              <a:t>Muon spectrum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sz="1400" dirty="0">
                <a:solidFill>
                  <a:schemeClr val="tx2"/>
                </a:solidFill>
              </a:rPr>
              <a:t>Unfold muon flux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8EE54E-5A61-7A6F-4368-53B51A3E234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209800" y="1890006"/>
            <a:ext cx="356191" cy="0"/>
          </a:xfrm>
          <a:prstGeom prst="straightConnector1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DBD5A1-EB9D-CBCA-9B18-09BBDA3BE8C8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596809" y="1890006"/>
            <a:ext cx="360680" cy="0"/>
          </a:xfrm>
          <a:prstGeom prst="straightConnector1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C6F077-37DC-1847-0CE2-57ADC80985D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988307" y="1890006"/>
            <a:ext cx="1158673" cy="0"/>
          </a:xfrm>
          <a:prstGeom prst="straightConnector1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036A63-A0ED-5471-F296-952D740A3E5D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988307" y="1890006"/>
            <a:ext cx="1158673" cy="2798117"/>
          </a:xfrm>
          <a:prstGeom prst="straightConnector1">
            <a:avLst/>
          </a:prstGeom>
          <a:ln>
            <a:solidFill>
              <a:srgbClr val="74B84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E2CEB2-B2F1-E6E2-8FC0-BBEDF5F9C019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flipH="1">
            <a:off x="1191851" y="2230248"/>
            <a:ext cx="2540" cy="366240"/>
          </a:xfrm>
          <a:prstGeom prst="line">
            <a:avLst/>
          </a:prstGeom>
          <a:ln>
            <a:solidFill>
              <a:srgbClr val="74B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5910C2-8206-9607-EAE6-24D5E660B98D}"/>
              </a:ext>
            </a:extLst>
          </p:cNvPr>
          <p:cNvCxnSpPr>
            <a:cxnSpLocks/>
            <a:stCxn id="21" idx="2"/>
            <a:endCxn id="20" idx="0"/>
          </p:cNvCxnSpPr>
          <p:nvPr/>
        </p:nvCxnSpPr>
        <p:spPr>
          <a:xfrm flipH="1">
            <a:off x="1190581" y="3933385"/>
            <a:ext cx="1270" cy="366240"/>
          </a:xfrm>
          <a:prstGeom prst="line">
            <a:avLst/>
          </a:prstGeom>
          <a:ln>
            <a:solidFill>
              <a:srgbClr val="74B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33A895C-145B-CE71-D67C-CA38FC45AD0A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>
            <a:off x="3581400" y="2230248"/>
            <a:ext cx="0" cy="387495"/>
          </a:xfrm>
          <a:prstGeom prst="line">
            <a:avLst/>
          </a:prstGeom>
          <a:ln>
            <a:solidFill>
              <a:srgbClr val="74B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DF640B6-C742-5E69-A36D-05F9E79D6BAE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flipH="1">
            <a:off x="5968409" y="2230248"/>
            <a:ext cx="4489" cy="372126"/>
          </a:xfrm>
          <a:prstGeom prst="line">
            <a:avLst/>
          </a:prstGeom>
          <a:ln>
            <a:solidFill>
              <a:srgbClr val="74B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6CB7FE-9A80-DA5C-72AB-1DB58C92721F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>
            <a:off x="5968409" y="4131780"/>
            <a:ext cx="0" cy="372126"/>
          </a:xfrm>
          <a:prstGeom prst="line">
            <a:avLst/>
          </a:prstGeom>
          <a:ln>
            <a:solidFill>
              <a:srgbClr val="74B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031E72-4337-0BCD-7868-A306608E39B5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>
            <a:off x="5968409" y="5428712"/>
            <a:ext cx="0" cy="372126"/>
          </a:xfrm>
          <a:prstGeom prst="line">
            <a:avLst/>
          </a:prstGeom>
          <a:ln>
            <a:solidFill>
              <a:srgbClr val="74B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75570A-6EDC-949A-AB36-CD5456A59023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9162389" y="2230248"/>
            <a:ext cx="0" cy="365163"/>
          </a:xfrm>
          <a:prstGeom prst="line">
            <a:avLst/>
          </a:prstGeom>
          <a:ln>
            <a:solidFill>
              <a:srgbClr val="74B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9988BB3-9884-D9AA-C895-CC7ADC512CAD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9162389" y="5028365"/>
            <a:ext cx="0" cy="400347"/>
          </a:xfrm>
          <a:prstGeom prst="line">
            <a:avLst/>
          </a:prstGeom>
          <a:ln>
            <a:solidFill>
              <a:srgbClr val="74B8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6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E7138-8EF8-02E9-421D-9D8F3D9FC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Simulation, Reconstruction and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01F8B-0A4B-CA0B-70EB-1926AD301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new CORSIKA 7 extended history simulations compared to MCEq</a:t>
            </a:r>
          </a:p>
          <a:p>
            <a:r>
              <a:rPr lang="en-DE" dirty="0"/>
              <a:t>selection: muon filter, energy cut, data-MC quality cuts 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DNN reconstructions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B83FF-8431-66BC-2B37-B7BB77095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B4A3FA-013E-71FD-EA05-B56985BEB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D93561-C94E-A3D5-B3B5-2EFBEB7E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518" y="473667"/>
            <a:ext cx="3975363" cy="275217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9D7D928-BC5E-EA9A-D06F-EA3EABFCA18C}"/>
              </a:ext>
            </a:extLst>
          </p:cNvPr>
          <p:cNvSpPr/>
          <p:nvPr/>
        </p:nvSpPr>
        <p:spPr>
          <a:xfrm>
            <a:off x="9745043" y="3405229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accent6"/>
                </a:solidFill>
              </a:rPr>
              <a:t>Most energetic muon in bundle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A9F10DD-3544-E9C8-629D-DADE0370F5B2}"/>
              </a:ext>
            </a:extLst>
          </p:cNvPr>
          <p:cNvSpPr/>
          <p:nvPr/>
        </p:nvSpPr>
        <p:spPr>
          <a:xfrm>
            <a:off x="9745043" y="4191753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400" dirty="0">
                <a:solidFill>
                  <a:schemeClr val="accent6"/>
                </a:solidFill>
              </a:rPr>
              <a:t>Muon parent:</a:t>
            </a:r>
          </a:p>
          <a:p>
            <a:pPr algn="ctr"/>
            <a:r>
              <a:rPr lang="en-GB" sz="1400" dirty="0">
                <a:solidFill>
                  <a:schemeClr val="accent6"/>
                </a:solidFill>
              </a:rPr>
              <a:t>pion or kaon</a:t>
            </a:r>
            <a:endParaRPr lang="en-DE" sz="1400" dirty="0">
              <a:solidFill>
                <a:schemeClr val="accent6"/>
              </a:solidFill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407225-B88C-406E-2345-E6F6A33B4F4F}"/>
              </a:ext>
            </a:extLst>
          </p:cNvPr>
          <p:cNvSpPr/>
          <p:nvPr/>
        </p:nvSpPr>
        <p:spPr>
          <a:xfrm>
            <a:off x="10662858" y="5040670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accent6"/>
                </a:solidFill>
              </a:rPr>
              <a:t>prompt</a:t>
            </a:r>
            <a:endParaRPr lang="en-DE" sz="1400" dirty="0">
              <a:solidFill>
                <a:schemeClr val="accent6"/>
              </a:solidFill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E7ADC3-6EF5-1F77-0203-0F8DDB6372CF}"/>
              </a:ext>
            </a:extLst>
          </p:cNvPr>
          <p:cNvSpPr/>
          <p:nvPr/>
        </p:nvSpPr>
        <p:spPr>
          <a:xfrm>
            <a:off x="8798997" y="5032525"/>
            <a:ext cx="1383632" cy="47314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accent6"/>
                </a:solidFill>
              </a:rPr>
              <a:t>conventional</a:t>
            </a:r>
            <a:endParaRPr lang="en-DE" sz="1400" dirty="0">
              <a:solidFill>
                <a:schemeClr val="accent6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350A7A-AD83-3148-F99F-1DC095A33E60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436859" y="3878373"/>
            <a:ext cx="0" cy="3133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2BC43D-5DB9-B3F7-0AB0-FFCE878134C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9490813" y="4664897"/>
            <a:ext cx="946046" cy="36762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FF33AD-5CE1-2F1B-13B5-856BBD73CE8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436859" y="4664897"/>
            <a:ext cx="917815" cy="37577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072C20-C1EA-5B24-C268-49A43F80ACFA}"/>
              </a:ext>
            </a:extLst>
          </p:cNvPr>
          <p:cNvSpPr txBox="1"/>
          <p:nvPr/>
        </p:nvSpPr>
        <p:spPr>
          <a:xfrm>
            <a:off x="11013481" y="4684277"/>
            <a:ext cx="6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/>
              <a:t>no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55CA7B-CA21-A429-CE81-2090A5D7FAA4}"/>
              </a:ext>
            </a:extLst>
          </p:cNvPr>
          <p:cNvSpPr txBox="1"/>
          <p:nvPr/>
        </p:nvSpPr>
        <p:spPr>
          <a:xfrm>
            <a:off x="9490813" y="4656752"/>
            <a:ext cx="682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dirty="0"/>
              <a:t>yes</a:t>
            </a:r>
          </a:p>
        </p:txBody>
      </p:sp>
      <p:pic>
        <p:nvPicPr>
          <p:cNvPr id="16" name="Picture 1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A97915F-E35A-B27D-0A98-990399712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73" y="2107913"/>
            <a:ext cx="3449327" cy="25488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8BB4B5-38EC-0579-F412-14E91C9EE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334" y="2147076"/>
            <a:ext cx="3360381" cy="2548840"/>
          </a:xfrm>
          <a:prstGeom prst="rect">
            <a:avLst/>
          </a:prstGeom>
        </p:spPr>
      </p:pic>
      <p:pic>
        <p:nvPicPr>
          <p:cNvPr id="18" name="Content Placeholder 6">
            <a:extLst>
              <a:ext uri="{FF2B5EF4-FFF2-40B4-BE49-F238E27FC236}">
                <a16:creationId xmlns:a16="http://schemas.microsoft.com/office/drawing/2014/main" id="{46ED5B0A-B408-EEFD-B947-98CE867DC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1463" y="4705582"/>
            <a:ext cx="3801322" cy="208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12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8058E-CF11-6FBA-A7D5-FF7AB15B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Forward Fit and Unfolding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93C24-6371-4A3A-56C3-26C09FBA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B879E-A110-2230-2FFF-4C061BB3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215380-FE17-92E6-DC5B-0F7BD945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427" y="4350336"/>
            <a:ext cx="3030612" cy="23711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FAA5D6-48A8-78E9-436D-2572051BB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720" y="573281"/>
            <a:ext cx="4778401" cy="35626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85A6B5-9024-8BFC-EBCB-9496D77F2404}"/>
              </a:ext>
            </a:extLst>
          </p:cNvPr>
          <p:cNvSpPr txBox="1"/>
          <p:nvPr/>
        </p:nvSpPr>
        <p:spPr>
          <a:xfrm>
            <a:off x="9231225" y="4004229"/>
            <a:ext cx="150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proxy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A42A3E-33AC-4829-AD75-582BDD011F8C}"/>
              </a:ext>
            </a:extLst>
          </p:cNvPr>
          <p:cNvSpPr txBox="1"/>
          <p:nvPr/>
        </p:nvSpPr>
        <p:spPr>
          <a:xfrm>
            <a:off x="5749840" y="269108"/>
            <a:ext cx="299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unfolded muon flux at surface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448AD-DF31-8DE6-45F7-BE25F07000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72" y="1328197"/>
            <a:ext cx="2362407" cy="21956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CB4FA1-AA56-D748-4B2A-8A80E85148D8}"/>
              </a:ext>
            </a:extLst>
          </p:cNvPr>
          <p:cNvSpPr txBox="1"/>
          <p:nvPr/>
        </p:nvSpPr>
        <p:spPr>
          <a:xfrm>
            <a:off x="1467555" y="1055518"/>
            <a:ext cx="109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Test bias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094E7E-DDD7-BC22-6807-32D6EC3CC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09049"/>
            <a:ext cx="3736639" cy="2787652"/>
          </a:xfrm>
          <a:prstGeom prst="rect">
            <a:avLst/>
          </a:prstGeom>
        </p:spPr>
      </p:pic>
      <p:pic>
        <p:nvPicPr>
          <p:cNvPr id="13" name="Picture 12" descr="A graph of absorption and absorption&#10;&#10;Description automatically generated">
            <a:extLst>
              <a:ext uri="{FF2B5EF4-FFF2-40B4-BE49-F238E27FC236}">
                <a16:creationId xmlns:a16="http://schemas.microsoft.com/office/drawing/2014/main" id="{E71D6531-654A-8067-4CD2-6F5C80B6DD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888" y="5098892"/>
            <a:ext cx="1729206" cy="16974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F82408-41C5-942C-F65E-FB05EAB74C33}"/>
              </a:ext>
            </a:extLst>
          </p:cNvPr>
          <p:cNvSpPr txBox="1"/>
          <p:nvPr/>
        </p:nvSpPr>
        <p:spPr>
          <a:xfrm>
            <a:off x="6116281" y="4633543"/>
            <a:ext cx="1259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systematics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F83A45-1E38-B0AC-B624-ABA8CA58B501}"/>
              </a:ext>
            </a:extLst>
          </p:cNvPr>
          <p:cNvSpPr txBox="1"/>
          <p:nvPr/>
        </p:nvSpPr>
        <p:spPr>
          <a:xfrm>
            <a:off x="2503997" y="3339180"/>
            <a:ext cx="2015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trials for forward fit</a:t>
            </a:r>
          </a:p>
        </p:txBody>
      </p:sp>
    </p:spTree>
    <p:extLst>
      <p:ext uri="{BB962C8B-B14F-4D97-AF65-F5344CB8AC3E}">
        <p14:creationId xmlns:p14="http://schemas.microsoft.com/office/powerpoint/2010/main" val="402862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16693</TotalTime>
  <Words>218</Words>
  <Application>Microsoft Macintosh PowerPoint</Application>
  <PresentationFormat>Widescreen</PresentationFormat>
  <Paragraphs>74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ICRC: Measuring the Prompt Component of the Atmospheric Muon Flux using IceCube</vt:lpstr>
      <vt:lpstr>Overview</vt:lpstr>
      <vt:lpstr>Simulation, Reconstruction and Selection</vt:lpstr>
      <vt:lpstr>Forward Fit and Unfolding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414</cp:revision>
  <cp:lastPrinted>2024-03-17T23:23:36Z</cp:lastPrinted>
  <dcterms:created xsi:type="dcterms:W3CDTF">2023-09-19T10:10:31Z</dcterms:created>
  <dcterms:modified xsi:type="dcterms:W3CDTF">2024-12-16T17:45:22Z</dcterms:modified>
</cp:coreProperties>
</file>