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1"/>
    <p:restoredTop sz="96234"/>
  </p:normalViewPr>
  <p:slideViewPr>
    <p:cSldViewPr snapToGrid="0">
      <p:cViewPr varScale="1">
        <p:scale>
          <a:sx n="125" d="100"/>
          <a:sy n="125" d="100"/>
        </p:scale>
        <p:origin x="336" y="168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26.07.24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5.0892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component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of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July</a:t>
            </a:r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26, 2024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ACF2-460F-36D6-6F19-CB5F2788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Check level 2 filters – muon energy at surface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A6AE0-27F7-E757-723B-DA3B7BD2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BB033-999A-1704-8F60-BA55819D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C4E4F-17E8-EA31-BBD3-CF821908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308100"/>
            <a:ext cx="5740400" cy="424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DF102E-251B-AB19-F9AF-04057748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8100"/>
            <a:ext cx="5740400" cy="4241800"/>
          </a:xfrm>
          <a:prstGeom prst="rect">
            <a:avLst/>
          </a:pr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25B99336-43E9-BBAC-9143-96D744AE1504}"/>
              </a:ext>
            </a:extLst>
          </p:cNvPr>
          <p:cNvSpPr/>
          <p:nvPr/>
        </p:nvSpPr>
        <p:spPr>
          <a:xfrm rot="7566319">
            <a:off x="5679894" y="4450518"/>
            <a:ext cx="832211" cy="1157015"/>
          </a:xfrm>
          <a:prstGeom prst="arc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B3A31-3F9D-067C-355F-DDF4A3967EF3}"/>
              </a:ext>
            </a:extLst>
          </p:cNvPr>
          <p:cNvSpPr txBox="1"/>
          <p:nvPr/>
        </p:nvSpPr>
        <p:spPr>
          <a:xfrm>
            <a:off x="5961744" y="5489506"/>
            <a:ext cx="529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287606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57BB-F3D3-E0BD-5E66-AAF4C0E3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Check level 2 filters – cos(zenith)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5A41-36C1-43D8-AFF8-62A08FF3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107440"/>
            <a:ext cx="2743200" cy="5066347"/>
          </a:xfrm>
        </p:spPr>
        <p:txBody>
          <a:bodyPr>
            <a:normAutofit lnSpcReduction="10000"/>
          </a:bodyPr>
          <a:lstStyle/>
          <a:p>
            <a:r>
              <a:rPr lang="en-DE" dirty="0"/>
              <a:t>HighQ filter removes more horizontal events</a:t>
            </a:r>
          </a:p>
          <a:p>
            <a:r>
              <a:rPr lang="en-DE" dirty="0"/>
              <a:t>horizontal high-energetic muons at surface travel long distances through ice </a:t>
            </a:r>
            <a:r>
              <a:rPr lang="en-DE" dirty="0">
                <a:sym typeface="Wingdings" pitchFamily="2" charset="2"/>
              </a:rPr>
              <a:t> lose a lot of energy </a:t>
            </a:r>
            <a:br>
              <a:rPr lang="en-DE" dirty="0">
                <a:sym typeface="Wingdings" pitchFamily="2" charset="2"/>
              </a:rPr>
            </a:br>
            <a:r>
              <a:rPr lang="en-DE" dirty="0">
                <a:sym typeface="Wingdings" pitchFamily="2" charset="2"/>
              </a:rPr>
              <a:t> not enough energy left to pass the high-charge filter</a:t>
            </a:r>
          </a:p>
          <a:p>
            <a:r>
              <a:rPr lang="en-DE" dirty="0">
                <a:sym typeface="Wingdings" pitchFamily="2" charset="2"/>
              </a:rPr>
              <a:t>in principle, we want to keep those events, but I could check data-MC agreement for cos(zenith) for the HighQ and OnlineL2 filter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51619-702E-CEBD-2C79-3A128826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3B7ED-3449-DF0B-FE51-6C639ED3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1D39F-22B3-D990-884E-9E847F492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4" y="1006966"/>
            <a:ext cx="7419702" cy="55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1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5E18-679D-5284-6938-A016886E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Mismatch in rate on level 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EC6013-16C6-2D85-4F42-A7EF9095D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768424"/>
              </p:ext>
            </p:extLst>
          </p:nvPr>
        </p:nvGraphicFramePr>
        <p:xfrm>
          <a:off x="538480" y="1514475"/>
          <a:ext cx="115077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720">
                  <a:extLst>
                    <a:ext uri="{9D8B030D-6E8A-4147-A177-3AD203B41FA5}">
                      <a16:colId xmlns:a16="http://schemas.microsoft.com/office/drawing/2014/main" val="3341243798"/>
                    </a:ext>
                  </a:extLst>
                </a:gridCol>
                <a:gridCol w="3576320">
                  <a:extLst>
                    <a:ext uri="{9D8B030D-6E8A-4147-A177-3AD203B41FA5}">
                      <a16:colId xmlns:a16="http://schemas.microsoft.com/office/drawing/2014/main" val="4255815539"/>
                    </a:ext>
                  </a:extLst>
                </a:gridCol>
                <a:gridCol w="2595798">
                  <a:extLst>
                    <a:ext uri="{9D8B030D-6E8A-4147-A177-3AD203B41FA5}">
                      <a16:colId xmlns:a16="http://schemas.microsoft.com/office/drawing/2014/main" val="4096333203"/>
                    </a:ext>
                  </a:extLst>
                </a:gridCol>
                <a:gridCol w="2876946">
                  <a:extLst>
                    <a:ext uri="{9D8B030D-6E8A-4147-A177-3AD203B41FA5}">
                      <a16:colId xmlns:a16="http://schemas.microsoft.com/office/drawing/2014/main" val="2281763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Rates /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20904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Ehist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Ehist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0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65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Level 2 - MuonFilter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7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Primary energy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600 GeV – 100 PeV (per nucleon)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600 GeV – 50 Eev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10 TeV – 100 EeV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5358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3E144-7A1D-B91A-0F1F-B1DDC13B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9283E-32AA-CDA8-B1C9-F7C84259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086A8-E6D7-5FAD-D853-C69BC607FA1B}"/>
              </a:ext>
            </a:extLst>
          </p:cNvPr>
          <p:cNvSpPr txBox="1"/>
          <p:nvPr/>
        </p:nvSpPr>
        <p:spPr>
          <a:xfrm>
            <a:off x="1320800" y="4318000"/>
            <a:ext cx="8224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Ehist 2024 simulation has the largest rate, but low energy events are not simulated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Ehist 2024: larger cylinder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r = 700m [600m]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l = 1400m </a:t>
            </a:r>
            <a:r>
              <a:rPr lang="en-DE"/>
              <a:t>[1200m</a:t>
            </a:r>
            <a:r>
              <a:rPr lang="en-DE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Which rate is expected at level 2? (without any filter)</a:t>
            </a:r>
          </a:p>
        </p:txBody>
      </p:sp>
    </p:spTree>
    <p:extLst>
      <p:ext uri="{BB962C8B-B14F-4D97-AF65-F5344CB8AC3E}">
        <p14:creationId xmlns:p14="http://schemas.microsoft.com/office/powerpoint/2010/main" val="19521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B6A7-2B99-4544-A3C2-D52A3185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On-going to-dos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5393-8DD3-B5BA-5718-C43A8584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DE" dirty="0"/>
              <a:t> Restructure entire wiki</a:t>
            </a:r>
          </a:p>
          <a:p>
            <a:pPr lvl="1">
              <a:buFont typeface="Wingdings" pitchFamily="2" charset="2"/>
              <a:buChar char="q"/>
            </a:pPr>
            <a:r>
              <a:rPr lang="en-DE" dirty="0"/>
              <a:t> Move all plots using my former Ehist CORSIKA simulation to appendix </a:t>
            </a:r>
          </a:p>
          <a:p>
            <a:pPr lvl="1">
              <a:buFont typeface="Wingdings" pitchFamily="2" charset="2"/>
              <a:buChar char="q"/>
            </a:pPr>
            <a:r>
              <a:rPr lang="en-DE" dirty="0"/>
              <a:t> Process level 2: MC, NuGen and experimental data </a:t>
            </a:r>
          </a:p>
          <a:p>
            <a:pPr lvl="1">
              <a:buFont typeface="Wingdings" pitchFamily="2" charset="2"/>
              <a:buChar char="q"/>
            </a:pPr>
            <a:r>
              <a:rPr lang="en-DE" dirty="0"/>
              <a:t> Process level 4: MC, NuGen and experimental data </a:t>
            </a:r>
          </a:p>
          <a:p>
            <a:pPr>
              <a:buFont typeface="Wingdings" pitchFamily="2" charset="2"/>
              <a:buChar char="q"/>
            </a:pPr>
            <a:r>
              <a:rPr lang="en-DE" dirty="0"/>
              <a:t> Check rate on level 2 </a:t>
            </a:r>
          </a:p>
          <a:p>
            <a:pPr lvl="1">
              <a:buFont typeface="Wingdings" pitchFamily="2" charset="2"/>
              <a:buChar char="q"/>
            </a:pPr>
            <a:r>
              <a:rPr lang="en-DE" dirty="0"/>
              <a:t> Simulate small dataset for 500 GeV – 10 TeV</a:t>
            </a:r>
          </a:p>
          <a:p>
            <a:pPr lvl="1">
              <a:buFont typeface="Wingdings" pitchFamily="2" charset="2"/>
              <a:buChar char="q"/>
            </a:pPr>
            <a:r>
              <a:rPr lang="en-DE" dirty="0"/>
              <a:t> Check calculation of weighting (area calculation, cylinder radius, length, …)</a:t>
            </a:r>
          </a:p>
          <a:p>
            <a:pPr>
              <a:buFont typeface="Wingdings" pitchFamily="2" charset="2"/>
              <a:buChar char="q"/>
            </a:pPr>
            <a:r>
              <a:rPr lang="en-DE" dirty="0"/>
              <a:t> Check zenith distribution for OnlineL2Filter and HighQFilter </a:t>
            </a:r>
          </a:p>
          <a:p>
            <a:pPr>
              <a:buFont typeface="Wingdings" pitchFamily="2" charset="2"/>
              <a:buChar char="q"/>
            </a:pPr>
            <a:r>
              <a:rPr lang="en-DE" dirty="0"/>
              <a:t> WG review</a:t>
            </a:r>
          </a:p>
          <a:p>
            <a:pPr lvl="1">
              <a:buFont typeface="Wingdings" pitchFamily="2" charset="2"/>
              <a:buChar char="q"/>
            </a:pPr>
            <a:r>
              <a:rPr lang="en-DE" dirty="0"/>
              <a:t> Selection </a:t>
            </a:r>
            <a:r>
              <a:rPr lang="en-DE" dirty="0">
                <a:sym typeface="Wingdings" pitchFamily="2" charset="2"/>
              </a:rPr>
              <a:t> explanations / update plots</a:t>
            </a:r>
            <a:r>
              <a:rPr lang="en-DE" dirty="0"/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DE" dirty="0"/>
              <a:t> Data-MC </a:t>
            </a:r>
            <a:r>
              <a:rPr lang="en-DE" dirty="0">
                <a:sym typeface="Wingdings" pitchFamily="2" charset="2"/>
              </a:rPr>
              <a:t> show only final plots (move others to appendix) / update plots</a:t>
            </a:r>
          </a:p>
          <a:p>
            <a:pPr lvl="1">
              <a:buFont typeface="Wingdings" pitchFamily="2" charset="2"/>
              <a:buChar char="q"/>
            </a:pPr>
            <a:r>
              <a:rPr lang="en-DE" dirty="0">
                <a:sym typeface="Wingdings" pitchFamily="2" charset="2"/>
              </a:rPr>
              <a:t> Forward fit  clarifications </a:t>
            </a:r>
          </a:p>
          <a:p>
            <a:pPr>
              <a:buFont typeface="Wingdings" pitchFamily="2" charset="2"/>
              <a:buChar char="q"/>
            </a:pPr>
            <a:r>
              <a:rPr lang="en-DE" dirty="0">
                <a:sym typeface="Wingdings" pitchFamily="2" charset="2"/>
              </a:rPr>
              <a:t> Muon flux at surface comparison </a:t>
            </a:r>
          </a:p>
          <a:p>
            <a:pPr lvl="1">
              <a:buFont typeface="Wingdings" pitchFamily="2" charset="2"/>
              <a:buChar char="q"/>
            </a:pPr>
            <a:r>
              <a:rPr lang="en-DE" dirty="0">
                <a:sym typeface="Wingdings" pitchFamily="2" charset="2"/>
              </a:rPr>
              <a:t> Zenith distribution</a:t>
            </a:r>
          </a:p>
          <a:p>
            <a:pPr lvl="1">
              <a:buFont typeface="Wingdings" pitchFamily="2" charset="2"/>
              <a:buChar char="q"/>
            </a:pPr>
            <a:r>
              <a:rPr lang="en-DE" dirty="0">
                <a:sym typeface="Wingdings" pitchFamily="2" charset="2"/>
              </a:rPr>
              <a:t> Glashow resonance?</a:t>
            </a:r>
          </a:p>
          <a:p>
            <a:pPr lvl="1">
              <a:buFont typeface="Wingdings" pitchFamily="2" charset="2"/>
              <a:buChar char="q"/>
            </a:pPr>
            <a:r>
              <a:rPr lang="en-DE" dirty="0">
                <a:sym typeface="Wingdings" pitchFamily="2" charset="2"/>
              </a:rPr>
              <a:t> </a:t>
            </a:r>
            <a:r>
              <a:rPr lang="en-GB" dirty="0">
                <a:sym typeface="Wingdings" pitchFamily="2" charset="2"/>
              </a:rPr>
              <a:t>Atmospheric muons and their variations with temperature </a:t>
            </a:r>
            <a:r>
              <a:rPr lang="en-DE" dirty="0">
                <a:sym typeface="Wingdings" pitchFamily="2" charset="2"/>
              </a:rPr>
              <a:t>(</a:t>
            </a:r>
            <a:r>
              <a:rPr lang="en-GB" dirty="0">
                <a:sym typeface="Wingdings" pitchFamily="2" charset="2"/>
                <a:hlinkClick r:id="rId2"/>
              </a:rPr>
              <a:t>https://arxiv.org/pdf/2405.08926</a:t>
            </a:r>
            <a:r>
              <a:rPr lang="en-DE" dirty="0">
                <a:sym typeface="Wingdings" pitchFamily="2" charset="2"/>
              </a:rPr>
              <a:t>)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B55F6-A816-8904-5A58-7BF52E60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4150D-C68F-D2F7-2F13-AF8DAC16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4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14453</TotalTime>
  <Words>367</Words>
  <Application>Microsoft Macintosh PowerPoint</Application>
  <PresentationFormat>Widescreen</PresentationFormat>
  <Paragraphs>59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Akkurat-Bold</vt:lpstr>
      <vt:lpstr>Arial</vt:lpstr>
      <vt:lpstr>Calibri</vt:lpstr>
      <vt:lpstr>Calibri Light</vt:lpstr>
      <vt:lpstr>Wingdings</vt:lpstr>
      <vt:lpstr>Office</vt:lpstr>
      <vt:lpstr>Measuring the prompt component of the atmospheric muon flux  Pascal Gutjahr </vt:lpstr>
      <vt:lpstr>Check level 2 filters – muon energy at surface</vt:lpstr>
      <vt:lpstr>Check level 2 filters – cos(zenith)</vt:lpstr>
      <vt:lpstr>Mismatch in rate on level 2</vt:lpstr>
      <vt:lpstr>On-going to-dos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323</cp:revision>
  <cp:lastPrinted>2024-03-17T23:23:36Z</cp:lastPrinted>
  <dcterms:created xsi:type="dcterms:W3CDTF">2023-09-19T10:10:31Z</dcterms:created>
  <dcterms:modified xsi:type="dcterms:W3CDTF">2024-07-26T18:19:01Z</dcterms:modified>
</cp:coreProperties>
</file>