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76"/>
    <p:restoredTop sz="96234"/>
  </p:normalViewPr>
  <p:slideViewPr>
    <p:cSldViewPr snapToGrid="0">
      <p:cViewPr varScale="1">
        <p:scale>
          <a:sx n="88" d="100"/>
          <a:sy n="88" d="100"/>
        </p:scale>
        <p:origin x="200" y="632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30.07.24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en-US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 the prompt component of the atmospheric muon 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en-US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  <a:r>
              <a:rPr lang="en-US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30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FB9147-D8E4-D848-8E15-2C9DA0DD06B9}"/>
              </a:ext>
            </a:extLst>
          </p:cNvPr>
          <p:cNvSpPr txBox="1"/>
          <p:nvPr/>
        </p:nvSpPr>
        <p:spPr>
          <a:xfrm>
            <a:off x="6197600" y="5468223"/>
            <a:ext cx="5511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200" dirty="0">
                <a:solidFill>
                  <a:srgbClr val="74B842"/>
                </a:solidFill>
              </a:rPr>
              <a:t>Commercial plane flight altitudes: 9km – 12km</a:t>
            </a:r>
          </a:p>
        </p:txBody>
      </p:sp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0B5-C2E5-A833-9175-D0FCA2C7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Rates on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64C1-7F16-28D4-3FD0-A85088B0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4" y="3183773"/>
            <a:ext cx="2214282" cy="609283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10 TeV cut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514D-2FAE-50F3-A70E-8E416C4B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83C79-9635-94AB-3C94-4554403C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318C1D-FB97-D87F-969B-EF89A3AA42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944862"/>
              </p:ext>
            </p:extLst>
          </p:nvPr>
        </p:nvGraphicFramePr>
        <p:xfrm>
          <a:off x="684216" y="986155"/>
          <a:ext cx="1136227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420">
                  <a:extLst>
                    <a:ext uri="{9D8B030D-6E8A-4147-A177-3AD203B41FA5}">
                      <a16:colId xmlns:a16="http://schemas.microsoft.com/office/drawing/2014/main" val="3341243798"/>
                    </a:ext>
                  </a:extLst>
                </a:gridCol>
                <a:gridCol w="1986976">
                  <a:extLst>
                    <a:ext uri="{9D8B030D-6E8A-4147-A177-3AD203B41FA5}">
                      <a16:colId xmlns:a16="http://schemas.microsoft.com/office/drawing/2014/main" val="4255815539"/>
                    </a:ext>
                  </a:extLst>
                </a:gridCol>
                <a:gridCol w="1869141">
                  <a:extLst>
                    <a:ext uri="{9D8B030D-6E8A-4147-A177-3AD203B41FA5}">
                      <a16:colId xmlns:a16="http://schemas.microsoft.com/office/drawing/2014/main" val="4096333203"/>
                    </a:ext>
                  </a:extLst>
                </a:gridCol>
                <a:gridCol w="1922929">
                  <a:extLst>
                    <a:ext uri="{9D8B030D-6E8A-4147-A177-3AD203B41FA5}">
                      <a16:colId xmlns:a16="http://schemas.microsoft.com/office/drawing/2014/main" val="2281763795"/>
                    </a:ext>
                  </a:extLst>
                </a:gridCol>
                <a:gridCol w="1815353">
                  <a:extLst>
                    <a:ext uri="{9D8B030D-6E8A-4147-A177-3AD203B41FA5}">
                      <a16:colId xmlns:a16="http://schemas.microsoft.com/office/drawing/2014/main" val="3191575787"/>
                    </a:ext>
                  </a:extLst>
                </a:gridCol>
                <a:gridCol w="2149455">
                  <a:extLst>
                    <a:ext uri="{9D8B030D-6E8A-4147-A177-3AD203B41FA5}">
                      <a16:colId xmlns:a16="http://schemas.microsoft.com/office/drawing/2014/main" val="222181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Rates /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Exp 2012 – 28h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4B842"/>
                          </a:solidFill>
                        </a:rPr>
                        <a:t>Ehist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4B842"/>
                          </a:solidFill>
                        </a:rPr>
                        <a:t>2888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2 - MuonFilter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4B842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Primary energy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600 GeV – 100 PeV (per nucleon)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600 GeV – 50 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 TeV – 100 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4B842"/>
                          </a:solidFill>
                        </a:rPr>
                        <a:t>500 GeV – 100 EeV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3584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A23D9FB0-4461-18E9-082C-8AF3132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681833"/>
              </p:ext>
            </p:extLst>
          </p:nvPr>
        </p:nvGraphicFramePr>
        <p:xfrm>
          <a:off x="684217" y="3615799"/>
          <a:ext cx="92935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499">
                  <a:extLst>
                    <a:ext uri="{9D8B030D-6E8A-4147-A177-3AD203B41FA5}">
                      <a16:colId xmlns:a16="http://schemas.microsoft.com/office/drawing/2014/main" val="3341243798"/>
                    </a:ext>
                  </a:extLst>
                </a:gridCol>
                <a:gridCol w="1889601">
                  <a:extLst>
                    <a:ext uri="{9D8B030D-6E8A-4147-A177-3AD203B41FA5}">
                      <a16:colId xmlns:a16="http://schemas.microsoft.com/office/drawing/2014/main" val="4255815539"/>
                    </a:ext>
                  </a:extLst>
                </a:gridCol>
                <a:gridCol w="1822918">
                  <a:extLst>
                    <a:ext uri="{9D8B030D-6E8A-4147-A177-3AD203B41FA5}">
                      <a16:colId xmlns:a16="http://schemas.microsoft.com/office/drawing/2014/main" val="4096333203"/>
                    </a:ext>
                  </a:extLst>
                </a:gridCol>
                <a:gridCol w="1875001">
                  <a:extLst>
                    <a:ext uri="{9D8B030D-6E8A-4147-A177-3AD203B41FA5}">
                      <a16:colId xmlns:a16="http://schemas.microsoft.com/office/drawing/2014/main" val="2281763795"/>
                    </a:ext>
                  </a:extLst>
                </a:gridCol>
                <a:gridCol w="2117482">
                  <a:extLst>
                    <a:ext uri="{9D8B030D-6E8A-4147-A177-3AD203B41FA5}">
                      <a16:colId xmlns:a16="http://schemas.microsoft.com/office/drawing/2014/main" val="3191575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Rates /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Ehist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Exp 2012 – 28h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0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6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Level 2 - MuonFilter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74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Primary energy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 TeV – 100 PeV (per nucleon)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600 GeV – 50 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10 TeV – 100 EeV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535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87F298-6210-49B9-7AAD-11ECD870A403}"/>
              </a:ext>
            </a:extLst>
          </p:cNvPr>
          <p:cNvSpPr txBox="1"/>
          <p:nvPr/>
        </p:nvSpPr>
        <p:spPr>
          <a:xfrm>
            <a:off x="683990" y="5856049"/>
            <a:ext cx="2613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Ratio projected area: 0.73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84AAFF-79C4-1529-24E4-3B400C94B522}"/>
              </a:ext>
            </a:extLst>
          </p:cNvPr>
          <p:cNvCxnSpPr>
            <a:cxnSpLocks/>
          </p:cNvCxnSpPr>
          <p:nvPr/>
        </p:nvCxnSpPr>
        <p:spPr>
          <a:xfrm flipV="1">
            <a:off x="7508240" y="1422400"/>
            <a:ext cx="0" cy="254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7E3E2D-49BC-7642-2ECB-C194EE81EB2A}"/>
              </a:ext>
            </a:extLst>
          </p:cNvPr>
          <p:cNvCxnSpPr/>
          <p:nvPr/>
        </p:nvCxnSpPr>
        <p:spPr>
          <a:xfrm>
            <a:off x="7508240" y="1763395"/>
            <a:ext cx="0" cy="233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377340-FA32-DEB2-E1AD-5606F6EB2ABE}"/>
              </a:ext>
            </a:extLst>
          </p:cNvPr>
          <p:cNvSpPr txBox="1"/>
          <p:nvPr/>
        </p:nvSpPr>
        <p:spPr>
          <a:xfrm>
            <a:off x="7508240" y="11878"/>
            <a:ext cx="31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Rates are based on Gaisser H3a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54F68-7A67-6CBB-5CB6-4EB1F424E1AE}"/>
              </a:ext>
            </a:extLst>
          </p:cNvPr>
          <p:cNvSpPr txBox="1"/>
          <p:nvPr/>
        </p:nvSpPr>
        <p:spPr>
          <a:xfrm>
            <a:off x="9775761" y="2956821"/>
            <a:ext cx="2416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solidFill>
                  <a:schemeClr val="accent2"/>
                </a:solidFill>
              </a:rPr>
              <a:t>no coincident events simulated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solidFill>
                  <a:schemeClr val="accent2"/>
                </a:solidFill>
              </a:rPr>
              <a:t>273 GeV 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solidFill>
                  <a:schemeClr val="accent2"/>
                </a:solidFill>
              </a:rPr>
              <a:t>no neutrino rates</a:t>
            </a:r>
          </a:p>
        </p:txBody>
      </p:sp>
    </p:spTree>
    <p:extLst>
      <p:ext uri="{BB962C8B-B14F-4D97-AF65-F5344CB8AC3E}">
        <p14:creationId xmlns:p14="http://schemas.microsoft.com/office/powerpoint/2010/main" val="618442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F22E-A473-1043-0BB2-B77EC43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273 GeV cut using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8E10-A0B8-774C-9E91-D0517329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107440"/>
            <a:ext cx="3447139" cy="5069523"/>
          </a:xfrm>
        </p:spPr>
        <p:txBody>
          <a:bodyPr/>
          <a:lstStyle/>
          <a:p>
            <a:r>
              <a:rPr lang="en-DE" dirty="0"/>
              <a:t>propagate until decay or final muon energy of 200 MeV</a:t>
            </a:r>
          </a:p>
          <a:p>
            <a:r>
              <a:rPr lang="en-DE" dirty="0"/>
              <a:t>no muons with 273 GeV reach the detector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5E9F-0AC4-7C99-395E-DB66B165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4450-0224-B9AC-1BA5-875DE72B9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D0DA4-F028-A248-34FE-6880DAE6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19" y="897615"/>
            <a:ext cx="7050314" cy="54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5C980B-165C-9F97-9C55-284A6FCC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4300"/>
            <a:ext cx="57531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36F4B-D263-DC7D-2BC8-1D21E91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Primaries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2FC7-894F-4D63-EE68-402D93EB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AA04-52E7-9BAD-7C8E-1E097A66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0E2C3C-B9DB-F771-6178-34909D253AE7}"/>
              </a:ext>
            </a:extLst>
          </p:cNvPr>
          <p:cNvSpPr/>
          <p:nvPr/>
        </p:nvSpPr>
        <p:spPr>
          <a:xfrm>
            <a:off x="6995886" y="1503135"/>
            <a:ext cx="1320800" cy="899885"/>
          </a:xfrm>
          <a:prstGeom prst="ellipse">
            <a:avLst/>
          </a:prstGeom>
          <a:noFill/>
          <a:ln w="19050"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30468-1523-1908-9029-AA66D9428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9" y="1384300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2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B0E0-E6BF-D908-AC04-03FA0B4A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Primaries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70D1-DF35-73DE-27B8-CF80B2B6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9E166-DCE3-8F98-EEF2-30832E7C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BACDA-F574-C990-5CDE-B5C0EF47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1" y="2113638"/>
            <a:ext cx="5753100" cy="429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F24EB-9892-B5DE-0C52-7F9C5B9B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390" y="2113638"/>
            <a:ext cx="5753100" cy="429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DB406-DF67-02EB-BBAE-F990FB97AA8E}"/>
              </a:ext>
            </a:extLst>
          </p:cNvPr>
          <p:cNvSpPr txBox="1"/>
          <p:nvPr/>
        </p:nvSpPr>
        <p:spPr>
          <a:xfrm>
            <a:off x="1857829" y="1425873"/>
            <a:ext cx="293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number muons at surface &gt;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8387F-71A3-C7D9-402B-8D9BC50D0B0B}"/>
              </a:ext>
            </a:extLst>
          </p:cNvPr>
          <p:cNvSpPr txBox="1"/>
          <p:nvPr/>
        </p:nvSpPr>
        <p:spPr>
          <a:xfrm>
            <a:off x="8294915" y="1425873"/>
            <a:ext cx="293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number muons at surface = 0</a:t>
            </a:r>
          </a:p>
        </p:txBody>
      </p:sp>
    </p:spTree>
    <p:extLst>
      <p:ext uri="{BB962C8B-B14F-4D97-AF65-F5344CB8AC3E}">
        <p14:creationId xmlns:p14="http://schemas.microsoft.com/office/powerpoint/2010/main" val="47394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FE7F-66FF-5017-95E5-400182A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Primaries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68220-FA98-44B2-F8EE-E226396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5FE13-F7A3-9B73-FAC9-97F00866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B8736-55AF-F34A-8E76-D8A1E8EA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945"/>
            <a:ext cx="5753100" cy="427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1C582-2B02-3D16-D199-C17BF111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7236"/>
            <a:ext cx="57531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6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700B-52C4-E1C9-4AF0-91916F8C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Primaries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4316E-917D-41F0-E6B7-B1B7E4E7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D6F2E-EBA3-49B6-ECE7-ABCAEE7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7DE98-969E-C95E-0E9B-1D5C6C70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07440"/>
            <a:ext cx="5753100" cy="466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9B404-D24F-0689-FD3A-71C4EC1B6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95" y="1107440"/>
            <a:ext cx="5829300" cy="4660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CCBBE-C6CA-6235-24DC-42688119AE40}"/>
              </a:ext>
            </a:extLst>
          </p:cNvPr>
          <p:cNvSpPr txBox="1"/>
          <p:nvPr/>
        </p:nvSpPr>
        <p:spPr>
          <a:xfrm>
            <a:off x="4005942" y="5833130"/>
            <a:ext cx="575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Number of events with primary energy &lt; 10 </a:t>
            </a:r>
            <a:r>
              <a:rPr lang="en-GB" sz="1400" dirty="0" err="1"/>
              <a:t>TeV</a:t>
            </a:r>
            <a:r>
              <a:rPr lang="en-GB" sz="1400" dirty="0"/>
              <a:t>: 111461</a:t>
            </a:r>
          </a:p>
          <a:p>
            <a:r>
              <a:rPr lang="en-GB" sz="1400" dirty="0"/>
              <a:t>Number of events with primary energy &lt; 10 </a:t>
            </a:r>
            <a:r>
              <a:rPr lang="en-GB" sz="1400" dirty="0" err="1"/>
              <a:t>TeV</a:t>
            </a:r>
            <a:r>
              <a:rPr lang="en-GB" sz="1400" dirty="0"/>
              <a:t> and muon filter passed: 239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3E59A-6798-3546-8EEA-5A255151B69F}"/>
              </a:ext>
            </a:extLst>
          </p:cNvPr>
          <p:cNvSpPr txBox="1"/>
          <p:nvPr/>
        </p:nvSpPr>
        <p:spPr>
          <a:xfrm>
            <a:off x="8069943" y="4136571"/>
            <a:ext cx="249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solidFill>
                  <a:srgbClr val="74B842"/>
                </a:solidFill>
              </a:rPr>
              <a:t>Why are there no muons below 10 TeV primary energy? </a:t>
            </a:r>
          </a:p>
          <a:p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 issue in labels?!</a:t>
            </a:r>
            <a:endParaRPr lang="en-DE" sz="1400" dirty="0">
              <a:solidFill>
                <a:srgbClr val="74B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42C-E185-D2D7-2440-86FA910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Primaries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1F2A-CD7E-D2F1-06E1-76869871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19563-2414-1A7A-96ED-6D3D9CCE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3E4DC-2D3A-562E-C92E-95FEB60A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4" y="1333500"/>
            <a:ext cx="5334000" cy="419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86355-6C06-7F8E-E071-38FBECA7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3500"/>
            <a:ext cx="5334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86F1-FFAA-1EA8-519C-4C1A864E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9704-FC57-0C6D-78E7-1D9C457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Exp rate on level 2 is lower than Ehist 2024, but after muon filter exp rate is higher</a:t>
            </a:r>
          </a:p>
          <a:p>
            <a:pPr lvl="1"/>
            <a:r>
              <a:rPr lang="en-DE" dirty="0"/>
              <a:t>273 GeV cut is not responsible</a:t>
            </a:r>
          </a:p>
          <a:p>
            <a:pPr lvl="1"/>
            <a:r>
              <a:rPr lang="en-DE" dirty="0"/>
              <a:t>Investigate NuGen impact </a:t>
            </a:r>
            <a:r>
              <a:rPr lang="en-DE" dirty="0">
                <a:sym typeface="Wingdings" pitchFamily="2" charset="2"/>
              </a:rPr>
              <a:t> currently processed</a:t>
            </a:r>
          </a:p>
          <a:p>
            <a:r>
              <a:rPr lang="en-DE" dirty="0"/>
              <a:t>What happens below 10 TeV?</a:t>
            </a:r>
          </a:p>
          <a:p>
            <a:pPr lvl="1"/>
            <a:r>
              <a:rPr lang="en-DE" dirty="0"/>
              <a:t>Dataset was created last week, but config is the same as for the other datasets</a:t>
            </a:r>
          </a:p>
          <a:p>
            <a:pPr lvl="1"/>
            <a:r>
              <a:rPr lang="en-DE" dirty="0"/>
              <a:t>Issue in labels? </a:t>
            </a:r>
          </a:p>
          <a:p>
            <a:pPr lvl="2"/>
            <a:r>
              <a:rPr lang="en-DE" dirty="0"/>
              <a:t>General issue below 10 TeV?</a:t>
            </a:r>
          </a:p>
          <a:p>
            <a:pPr lvl="2"/>
            <a:r>
              <a:rPr lang="en-DE" dirty="0"/>
              <a:t>Mistake in processing? </a:t>
            </a:r>
          </a:p>
          <a:p>
            <a:pPr lvl="2"/>
            <a:endParaRPr lang="en-DE" dirty="0"/>
          </a:p>
          <a:p>
            <a:pPr lvl="2"/>
            <a:endParaRPr lang="en-DE" dirty="0"/>
          </a:p>
          <a:p>
            <a:r>
              <a:rPr lang="en-DE" dirty="0"/>
              <a:t>Currently simulating test dataset for r = 600m and l = 1200m</a:t>
            </a:r>
          </a:p>
          <a:p>
            <a:r>
              <a:rPr lang="en-DE"/>
              <a:t>Currently processing level 4 (MC, NuGen, Exp) </a:t>
            </a:r>
            <a:r>
              <a:rPr lang="en-DE" dirty="0"/>
              <a:t>for further MC comparisons…(due too high priority this takes forever…)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254C-6BFD-366A-6407-EDD83A96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2848-E177-95A3-3ED1-1C739EFC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14760</TotalTime>
  <Words>417</Words>
  <Application>Microsoft Macintosh PowerPoint</Application>
  <PresentationFormat>Widescreen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Rates on level 2</vt:lpstr>
      <vt:lpstr>Check 273 GeV cut using PROPOSAL</vt:lpstr>
      <vt:lpstr>Simulated Primaries</vt:lpstr>
      <vt:lpstr>Simulated Primaries </vt:lpstr>
      <vt:lpstr>Simulated Primaries </vt:lpstr>
      <vt:lpstr>Simulated Primaries</vt:lpstr>
      <vt:lpstr>Simulated Primaries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315</cp:revision>
  <cp:lastPrinted>2024-03-17T23:23:36Z</cp:lastPrinted>
  <dcterms:created xsi:type="dcterms:W3CDTF">2023-09-19T10:10:31Z</dcterms:created>
  <dcterms:modified xsi:type="dcterms:W3CDTF">2024-07-30T19:00:41Z</dcterms:modified>
</cp:coreProperties>
</file>