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7" r:id="rId4"/>
    <p:sldId id="268" r:id="rId5"/>
    <p:sldId id="266" r:id="rId6"/>
    <p:sldId id="26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71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87"/>
    <p:restoredTop sz="96234"/>
  </p:normalViewPr>
  <p:slideViewPr>
    <p:cSldViewPr snapToGrid="0">
      <p:cViewPr varScale="1">
        <p:scale>
          <a:sx n="80" d="100"/>
          <a:sy n="80" d="100"/>
        </p:scale>
        <p:origin x="192" y="808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07.08.24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August 6,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D53F-8045-88D9-3DA8-85644944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Primary Energy – detector entry bundle energy is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ED0C-31F9-1A46-87D0-B65CA270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5DE95-08FD-3F91-D595-5413401F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4DA8F-BCF5-AF62-8F91-C10EB004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47800"/>
            <a:ext cx="5753100" cy="434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0F8925-5FEC-4E53-04BD-9EB175DC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90" y="1244600"/>
            <a:ext cx="5753100" cy="45466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735136B-DC6A-6976-489C-E793F330E567}"/>
              </a:ext>
            </a:extLst>
          </p:cNvPr>
          <p:cNvSpPr/>
          <p:nvPr/>
        </p:nvSpPr>
        <p:spPr>
          <a:xfrm>
            <a:off x="9913257" y="4702629"/>
            <a:ext cx="1440543" cy="914400"/>
          </a:xfrm>
          <a:prstGeom prst="ellipse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ADFE6-F847-7ECD-3615-8374CFC429CA}"/>
              </a:ext>
            </a:extLst>
          </p:cNvPr>
          <p:cNvSpPr txBox="1"/>
          <p:nvPr/>
        </p:nvSpPr>
        <p:spPr>
          <a:xfrm>
            <a:off x="4510175" y="6075144"/>
            <a:ext cx="5403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for 3 events, the bundle energy at detector</a:t>
            </a:r>
            <a:br>
              <a:rPr lang="en-DE" dirty="0"/>
            </a:br>
            <a:r>
              <a:rPr lang="en-DE" dirty="0"/>
              <a:t>entry is 0, although the event passed the muon filter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5E74725-D7F1-CC7F-2862-48160AA96143}"/>
              </a:ext>
            </a:extLst>
          </p:cNvPr>
          <p:cNvSpPr/>
          <p:nvPr/>
        </p:nvSpPr>
        <p:spPr>
          <a:xfrm>
            <a:off x="8868229" y="1107440"/>
            <a:ext cx="1113971" cy="518160"/>
          </a:xfrm>
          <a:prstGeom prst="roundRect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032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C52A-754D-CB14-0243-44776FDE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Cos(zenith) – detector entry bundle energy is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0B03-2AE3-7803-8485-5340B473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92C2-8600-AD28-0720-60771893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9D245-D530-3CDE-0FF4-A02E7306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713230"/>
            <a:ext cx="5753100" cy="461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32D640-4B8A-B824-7244-9A0BC383D1AD}"/>
              </a:ext>
            </a:extLst>
          </p:cNvPr>
          <p:cNvSpPr txBox="1"/>
          <p:nvPr/>
        </p:nvSpPr>
        <p:spPr>
          <a:xfrm>
            <a:off x="538480" y="1197729"/>
            <a:ext cx="680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in total, there are 3 simulated events with a bundle energy at entry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4B82E-6524-4AFC-D722-A2ABC74B5C45}"/>
              </a:ext>
            </a:extLst>
          </p:cNvPr>
          <p:cNvSpPr txBox="1"/>
          <p:nvPr/>
        </p:nvSpPr>
        <p:spPr>
          <a:xfrm>
            <a:off x="6271098" y="2082800"/>
            <a:ext cx="56241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rgbClr val="74B842"/>
                </a:solidFill>
              </a:rPr>
              <a:t>at entry </a:t>
            </a:r>
            <a:r>
              <a:rPr lang="en-DE" dirty="0"/>
              <a:t>means: intersection with </a:t>
            </a:r>
            <a:r>
              <a:rPr lang="en-DE" dirty="0">
                <a:solidFill>
                  <a:srgbClr val="74B842"/>
                </a:solidFill>
              </a:rPr>
              <a:t>convex hull </a:t>
            </a:r>
            <a:r>
              <a:rPr lang="en-DE" dirty="0"/>
              <a:t>extended</a:t>
            </a:r>
            <a:br>
              <a:rPr lang="en-DE" dirty="0"/>
            </a:br>
            <a:r>
              <a:rPr lang="en-DE" dirty="0"/>
              <a:t>by 200m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if the hull is extended by 220m, the muon hits the </a:t>
            </a:r>
            <a:br>
              <a:rPr lang="en-DE" dirty="0"/>
            </a:br>
            <a:r>
              <a:rPr lang="en-DE" dirty="0"/>
              <a:t>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It’s also checked, </a:t>
            </a:r>
            <a:r>
              <a:rPr lang="en-GB" dirty="0"/>
              <a:t>if the muon has an intersection with </a:t>
            </a:r>
            <a:br>
              <a:rPr lang="en-GB" dirty="0"/>
            </a:br>
            <a:r>
              <a:rPr lang="en-GB" dirty="0"/>
              <a:t>a cylinder around </a:t>
            </a:r>
            <a:r>
              <a:rPr lang="en-GB" dirty="0" err="1"/>
              <a:t>IceCube</a:t>
            </a:r>
            <a:r>
              <a:rPr lang="en-GB" dirty="0"/>
              <a:t>, with r = 700m and l = 1400,</a:t>
            </a:r>
            <a:br>
              <a:rPr lang="en-GB" dirty="0"/>
            </a:br>
            <a:r>
              <a:rPr lang="en-GB" dirty="0"/>
              <a:t>there are intersections </a:t>
            </a:r>
            <a:r>
              <a:rPr lang="en-GB" dirty="0">
                <a:sym typeface="Wingdings" pitchFamily="2" charset="2"/>
              </a:rPr>
              <a:t> this is why the event passes 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the muon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This happened for 3 of 502365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itchFamily="2" charset="2"/>
              </a:rPr>
              <a:t>Effect should be negligible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69CC1-25D4-0E45-85CF-FFB9482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22" y="5222121"/>
            <a:ext cx="1897228" cy="1499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0D70BD-3905-D76B-6E11-5C4895EEA8D7}"/>
              </a:ext>
            </a:extLst>
          </p:cNvPr>
          <p:cNvSpPr txBox="1"/>
          <p:nvPr/>
        </p:nvSpPr>
        <p:spPr>
          <a:xfrm>
            <a:off x="8733319" y="5989028"/>
            <a:ext cx="1521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at cylinder entry, </a:t>
            </a:r>
          </a:p>
          <a:p>
            <a:r>
              <a:rPr lang="en-DE" sz="1200" dirty="0"/>
              <a:t>no bundle energy is 0</a:t>
            </a:r>
          </a:p>
        </p:txBody>
      </p:sp>
    </p:spTree>
    <p:extLst>
      <p:ext uri="{BB962C8B-B14F-4D97-AF65-F5344CB8AC3E}">
        <p14:creationId xmlns:p14="http://schemas.microsoft.com/office/powerpoint/2010/main" val="4267574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3F1C-D098-6935-2747-B26194C6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Primary energy per nukleon – no muons at surface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60784-2C2A-5479-2821-337F7B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pascal.gutjahr@tu-dortmund.de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6699C-FD8C-7C9B-210D-CFBCF104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D65C7-1724-F32E-49CC-14E9F33C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989"/>
            <a:ext cx="7772400" cy="38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E16A7-14C9-10A0-06A7-ECEF45080AA3}"/>
              </a:ext>
            </a:extLst>
          </p:cNvPr>
          <p:cNvSpPr txBox="1"/>
          <p:nvPr/>
        </p:nvSpPr>
        <p:spPr>
          <a:xfrm>
            <a:off x="83457" y="5300617"/>
            <a:ext cx="796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These events don’t produce any muon at surface with an energy above 273 GeV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7A902B-6A47-D524-0A36-557122481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907" y="1488989"/>
            <a:ext cx="3198586" cy="2574472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B11A27D-08AC-CB3C-3BAB-952AE164EDE9}"/>
              </a:ext>
            </a:extLst>
          </p:cNvPr>
          <p:cNvSpPr/>
          <p:nvPr/>
        </p:nvSpPr>
        <p:spPr>
          <a:xfrm>
            <a:off x="9768114" y="1320800"/>
            <a:ext cx="711200" cy="420914"/>
          </a:xfrm>
          <a:prstGeom prst="roundRect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D81D0-3214-DB2B-38EC-A0A6EF20CF4F}"/>
              </a:ext>
            </a:extLst>
          </p:cNvPr>
          <p:cNvSpPr txBox="1"/>
          <p:nvPr/>
        </p:nvSpPr>
        <p:spPr>
          <a:xfrm>
            <a:off x="8897257" y="4426857"/>
            <a:ext cx="2721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since there is no muon </a:t>
            </a:r>
            <a:br>
              <a:rPr lang="en-DE" dirty="0"/>
            </a:br>
            <a:r>
              <a:rPr lang="en-DE" dirty="0">
                <a:sym typeface="Wingdings" pitchFamily="2" charset="2"/>
              </a:rPr>
              <a:t> none of these events</a:t>
            </a:r>
            <a:br>
              <a:rPr lang="en-DE" dirty="0">
                <a:sym typeface="Wingdings" pitchFamily="2" charset="2"/>
              </a:rPr>
            </a:br>
            <a:r>
              <a:rPr lang="en-DE" dirty="0">
                <a:sym typeface="Wingdings" pitchFamily="2" charset="2"/>
              </a:rPr>
              <a:t>pass the muon filter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89E87-8BB7-3F76-F9E0-0930F1AC458B}"/>
              </a:ext>
            </a:extLst>
          </p:cNvPr>
          <p:cNvSpPr txBox="1"/>
          <p:nvPr/>
        </p:nvSpPr>
        <p:spPr>
          <a:xfrm>
            <a:off x="5168278" y="3924961"/>
            <a:ext cx="1855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maximum energy is 90 TeV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1D832-19FE-3E66-8923-0F5876895FC6}"/>
              </a:ext>
            </a:extLst>
          </p:cNvPr>
          <p:cNvCxnSpPr>
            <a:stCxn id="11" idx="1"/>
          </p:cNvCxnSpPr>
          <p:nvPr/>
        </p:nvCxnSpPr>
        <p:spPr>
          <a:xfrm flipH="1">
            <a:off x="4630057" y="4063461"/>
            <a:ext cx="538221" cy="62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23C652-B795-92D8-B0C7-EF768D6B5603}"/>
              </a:ext>
            </a:extLst>
          </p:cNvPr>
          <p:cNvSpPr txBox="1"/>
          <p:nvPr/>
        </p:nvSpPr>
        <p:spPr>
          <a:xfrm>
            <a:off x="4426858" y="5846544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For 50 Tev &lt; E &lt; 90 TeV,</a:t>
            </a:r>
            <a:br>
              <a:rPr lang="en-DE" sz="1200" dirty="0"/>
            </a:br>
            <a:r>
              <a:rPr lang="en-DE" sz="1200" dirty="0"/>
              <a:t>this happens 5 times out ouf </a:t>
            </a:r>
            <a:br>
              <a:rPr lang="en-DE" sz="1200" dirty="0"/>
            </a:br>
            <a:r>
              <a:rPr lang="en-DE" sz="1200" dirty="0"/>
              <a:t>110,511 simulated events</a:t>
            </a:r>
          </a:p>
        </p:txBody>
      </p:sp>
    </p:spTree>
    <p:extLst>
      <p:ext uri="{BB962C8B-B14F-4D97-AF65-F5344CB8AC3E}">
        <p14:creationId xmlns:p14="http://schemas.microsoft.com/office/powerpoint/2010/main" val="205912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AE42-0CCF-9EEA-1834-6DD7E26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Where is the flattening/minimum coming from?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25E7A-2661-A92B-A8B0-788CB4C1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56077-2956-CAA3-1AC3-1B15C886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01FCC-2E7A-FD10-3EF3-E0D82545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595"/>
            <a:ext cx="5753100" cy="42926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D93643-31C1-5AC0-74BC-3DA1E9E07D39}"/>
              </a:ext>
            </a:extLst>
          </p:cNvPr>
          <p:cNvSpPr/>
          <p:nvPr/>
        </p:nvSpPr>
        <p:spPr>
          <a:xfrm>
            <a:off x="1030514" y="1857829"/>
            <a:ext cx="624115" cy="1262742"/>
          </a:xfrm>
          <a:prstGeom prst="ellipse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402EC-845E-02D4-4ACC-B8E85AE50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5595"/>
            <a:ext cx="5753100" cy="434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1EDED9-9B61-7B4B-5CE0-4AFF85F24079}"/>
              </a:ext>
            </a:extLst>
          </p:cNvPr>
          <p:cNvSpPr txBox="1"/>
          <p:nvPr/>
        </p:nvSpPr>
        <p:spPr>
          <a:xfrm>
            <a:off x="8135711" y="1002586"/>
            <a:ext cx="2536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no muons at surface (below 273 GeV)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87E230-D91A-E461-2F3B-19E9921174A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316686" y="1279585"/>
            <a:ext cx="1087065" cy="8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D79285-9655-6FF2-CD2F-BA5097250A50}"/>
              </a:ext>
            </a:extLst>
          </p:cNvPr>
          <p:cNvSpPr txBox="1"/>
          <p:nvPr/>
        </p:nvSpPr>
        <p:spPr>
          <a:xfrm>
            <a:off x="3210784" y="5923259"/>
            <a:ext cx="9849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rgbClr val="74B842"/>
                </a:solidFill>
              </a:rPr>
              <a:t>Level 2: detector simulation / trigger </a:t>
            </a:r>
            <a:r>
              <a:rPr lang="en-DE" sz="1400" dirty="0">
                <a:solidFill>
                  <a:srgbClr val="74B842"/>
                </a:solidFill>
                <a:sym typeface="Wingdings" pitchFamily="2" charset="2"/>
              </a:rPr>
              <a:t> removes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rgbClr val="74B842"/>
                </a:solidFill>
                <a:sym typeface="Wingdings" pitchFamily="2" charset="2"/>
              </a:rPr>
              <a:t>We added option to keep empty primaries (no muons at surface)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rgbClr val="74B842"/>
                </a:solidFill>
                <a:sym typeface="Wingdings" pitchFamily="2" charset="2"/>
              </a:rPr>
              <a:t> these events are never further simulated / checked for trigger (never removed)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rgbClr val="74B842"/>
                </a:solidFill>
                <a:sym typeface="Wingdings" pitchFamily="2" charset="2"/>
              </a:rPr>
              <a:t> that’s why these events are kept until level 2 </a:t>
            </a:r>
            <a:endParaRPr lang="en-DE" sz="1400" dirty="0">
              <a:solidFill>
                <a:srgbClr val="74B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9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1C26-B82E-465B-37C7-288653C1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70F8-D60B-8BC2-5615-00F15E7A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20904: highest rate after muon filter: 22 Hz va. 18 Hz</a:t>
            </a:r>
          </a:p>
          <a:p>
            <a:r>
              <a:rPr lang="en-DE" dirty="0"/>
              <a:t>Small differences between 20904 and Ehist2024</a:t>
            </a:r>
          </a:p>
          <a:p>
            <a:r>
              <a:rPr lang="en-DE" dirty="0"/>
              <a:t>Changing the cylinder size doesn’t have a negative impact</a:t>
            </a:r>
          </a:p>
          <a:p>
            <a:r>
              <a:rPr lang="en-DE" dirty="0"/>
              <a:t>Data-MC after muon filter is not very good for energy and zenith (for all 3 datasets)</a:t>
            </a:r>
          </a:p>
          <a:p>
            <a:r>
              <a:rPr lang="en-DE" dirty="0"/>
              <a:t>Labels issue below 10 TeV fixed </a:t>
            </a:r>
            <a:r>
              <a:rPr lang="en-DE" dirty="0">
                <a:sym typeface="Wingdings" pitchFamily="2" charset="2"/>
              </a:rPr>
              <a:t> mistake in config</a:t>
            </a:r>
          </a:p>
          <a:p>
            <a:r>
              <a:rPr lang="en-DE" dirty="0">
                <a:sym typeface="Wingdings" pitchFamily="2" charset="2"/>
              </a:rPr>
              <a:t>After applying the muon filter, 3 of 500k events have a bundle energy of 0</a:t>
            </a:r>
          </a:p>
          <a:p>
            <a:pPr lvl="1"/>
            <a:r>
              <a:rPr lang="en-DE" dirty="0">
                <a:sym typeface="Wingdings" pitchFamily="2" charset="2"/>
              </a:rPr>
              <a:t>Because of no intersection point with convex hull ext. by 200m, but intersection with cylinder around IceCube,</a:t>
            </a:r>
            <a:br>
              <a:rPr lang="en-DE" dirty="0">
                <a:sym typeface="Wingdings" pitchFamily="2" charset="2"/>
              </a:rPr>
            </a:br>
            <a:r>
              <a:rPr lang="en-DE" dirty="0">
                <a:sym typeface="Wingdings" pitchFamily="2" charset="2"/>
              </a:rPr>
              <a:t>which leads to passing the muon filter</a:t>
            </a:r>
          </a:p>
          <a:p>
            <a:r>
              <a:rPr lang="en-DE" dirty="0">
                <a:sym typeface="Wingdings" pitchFamily="2" charset="2"/>
              </a:rPr>
              <a:t>Some primaries don’t produce a muon above the ecuts of 273 GeV</a:t>
            </a:r>
          </a:p>
          <a:p>
            <a:pPr lvl="1"/>
            <a:r>
              <a:rPr lang="en-DE" dirty="0">
                <a:sym typeface="Wingdings" pitchFamily="2" charset="2"/>
              </a:rPr>
              <a:t>For 50 TeV &lt; E &lt; 90 TeV, this happens for 5 of </a:t>
            </a:r>
            <a:r>
              <a:rPr lang="en-DE">
                <a:sym typeface="Wingdings" pitchFamily="2" charset="2"/>
              </a:rPr>
              <a:t>110k events</a:t>
            </a:r>
          </a:p>
          <a:p>
            <a:pPr lvl="1"/>
            <a:endParaRPr lang="en-DE" dirty="0">
              <a:sym typeface="Wingdings" pitchFamily="2" charset="2"/>
            </a:endParaRPr>
          </a:p>
          <a:p>
            <a:r>
              <a:rPr lang="en-DE" dirty="0">
                <a:sym typeface="Wingdings" pitchFamily="2" charset="2"/>
              </a:rPr>
              <a:t>Where is the flattening in the primary spectrum around 1 TeV coming from?</a:t>
            </a:r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3B21-C4CF-6FDF-294B-CD067BC5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BA75-BEF4-67F7-FB12-2A1C1513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FA09F74-1476-C310-1B04-407CF2A6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77" y="3714877"/>
            <a:ext cx="3970758" cy="2962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95688-23CD-3A3D-B0E4-9309502E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Primary Energies – apply muon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713F-BBF0-3148-C7D8-EAF0B059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E3070-0B79-9793-08E8-6EDD72BE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173D4-257F-0108-472F-A9619323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058061"/>
            <a:ext cx="5334000" cy="398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CEC31-505E-27E8-E36E-014732C52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73" y="209876"/>
            <a:ext cx="4238653" cy="33497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2AA9DC-1AF4-816C-D0D4-907039777844}"/>
              </a:ext>
            </a:extLst>
          </p:cNvPr>
          <p:cNvSpPr txBox="1"/>
          <p:nvPr/>
        </p:nvSpPr>
        <p:spPr>
          <a:xfrm>
            <a:off x="364312" y="4813637"/>
            <a:ext cx="40543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Differences: 20904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uses trimshower (zenith dependent 273 GeV cut)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removes primaries, when I3MCTree is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SIBYLL 2.3c </a:t>
            </a:r>
            <a:r>
              <a:rPr lang="en-DE" sz="1400" dirty="0">
                <a:sym typeface="Wingdings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ym typeface="Wingdings" pitchFamily="2" charset="2"/>
              </a:rPr>
              <a:t>E_max = 1e8 GeV (per nukleon)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ym typeface="Wingdings" pitchFamily="2" charset="2"/>
              </a:rPr>
              <a:t>coincident events are simulated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98CEA-961C-AD7D-CF90-5927A468A3BB}"/>
              </a:ext>
            </a:extLst>
          </p:cNvPr>
          <p:cNvSpPr txBox="1"/>
          <p:nvPr/>
        </p:nvSpPr>
        <p:spPr>
          <a:xfrm>
            <a:off x="9698712" y="4965408"/>
            <a:ext cx="2507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74B842"/>
                </a:solidFill>
              </a:rPr>
              <a:t>high-energy component of particles </a:t>
            </a:r>
          </a:p>
          <a:p>
            <a:r>
              <a:rPr lang="en-DE" sz="1200" dirty="0">
                <a:solidFill>
                  <a:srgbClr val="74B842"/>
                </a:solidFill>
              </a:rPr>
              <a:t>lighter than iron is missing in 20904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48F75-BDD3-A118-C7AF-A832C605F653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290628" y="2394546"/>
            <a:ext cx="661985" cy="2570862"/>
          </a:xfrm>
          <a:prstGeom prst="straightConnector1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DE9217-2DFA-AD8F-26AF-FF7D0A8A701F}"/>
              </a:ext>
            </a:extLst>
          </p:cNvPr>
          <p:cNvSpPr txBox="1"/>
          <p:nvPr/>
        </p:nvSpPr>
        <p:spPr>
          <a:xfrm>
            <a:off x="4452262" y="5940851"/>
            <a:ext cx="2376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FFC000"/>
                </a:solidFill>
              </a:rPr>
              <a:t>low-energy component of heavy </a:t>
            </a:r>
          </a:p>
          <a:p>
            <a:r>
              <a:rPr lang="en-DE" sz="1200" dirty="0">
                <a:solidFill>
                  <a:srgbClr val="FFC000"/>
                </a:solidFill>
              </a:rPr>
              <a:t>particles is missing in 20904</a:t>
            </a:r>
            <a:br>
              <a:rPr lang="en-DE" sz="1200" dirty="0">
                <a:solidFill>
                  <a:srgbClr val="FFC000"/>
                </a:solidFill>
              </a:rPr>
            </a:br>
            <a:r>
              <a:rPr lang="en-DE" sz="1200" dirty="0">
                <a:solidFill>
                  <a:srgbClr val="FFC000"/>
                </a:solidFill>
                <a:sym typeface="Wingdings" pitchFamily="2" charset="2"/>
              </a:rPr>
              <a:t> this should lead to an overshoot</a:t>
            </a:r>
            <a:br>
              <a:rPr lang="en-DE" sz="1200" dirty="0">
                <a:solidFill>
                  <a:srgbClr val="FFC000"/>
                </a:solidFill>
                <a:sym typeface="Wingdings" pitchFamily="2" charset="2"/>
              </a:rPr>
            </a:br>
            <a:r>
              <a:rPr lang="en-DE" sz="1200" dirty="0">
                <a:solidFill>
                  <a:srgbClr val="FFC000"/>
                </a:solidFill>
                <a:sym typeface="Wingdings" pitchFamily="2" charset="2"/>
              </a:rPr>
              <a:t>in the ratio?!</a:t>
            </a:r>
            <a:r>
              <a:rPr lang="en-DE" sz="1200" dirty="0">
                <a:solidFill>
                  <a:srgbClr val="FFC000"/>
                </a:solidFill>
              </a:rPr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2C35F6-DA48-7A38-CFCA-F032146261B3}"/>
              </a:ext>
            </a:extLst>
          </p:cNvPr>
          <p:cNvCxnSpPr>
            <a:stCxn id="25" idx="0"/>
          </p:cNvCxnSpPr>
          <p:nvPr/>
        </p:nvCxnSpPr>
        <p:spPr>
          <a:xfrm flipV="1">
            <a:off x="5640312" y="2772229"/>
            <a:ext cx="1967003" cy="316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27BEF0-DA38-30C3-4E6A-30C454A419BF}"/>
              </a:ext>
            </a:extLst>
          </p:cNvPr>
          <p:cNvSpPr txBox="1"/>
          <p:nvPr/>
        </p:nvSpPr>
        <p:spPr>
          <a:xfrm>
            <a:off x="9779030" y="576115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20904</a:t>
            </a:r>
          </a:p>
        </p:txBody>
      </p:sp>
    </p:spTree>
    <p:extLst>
      <p:ext uri="{BB962C8B-B14F-4D97-AF65-F5344CB8AC3E}">
        <p14:creationId xmlns:p14="http://schemas.microsoft.com/office/powerpoint/2010/main" val="324246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61E1-CD06-2853-DB02-FB91AE31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Check simulation: r = 600m , l = 1200m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491C-EAE8-1F0E-A690-FB234CE7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2809B-10C4-16BB-0C96-E01244BA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774E3-579B-7B15-72D3-1728619A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58809"/>
            <a:ext cx="5334000" cy="403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6616E-AED0-1D04-C885-B8672E02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85" y="65663"/>
            <a:ext cx="4455886" cy="3363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B37C9-5262-D8AF-8A71-B2ED19681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36571"/>
            <a:ext cx="4455886" cy="3521429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62D231-EA94-CD67-30FD-1DAD69F69BC8}"/>
              </a:ext>
            </a:extLst>
          </p:cNvPr>
          <p:cNvSpPr/>
          <p:nvPr/>
        </p:nvSpPr>
        <p:spPr>
          <a:xfrm>
            <a:off x="6981371" y="3643086"/>
            <a:ext cx="566058" cy="1354323"/>
          </a:xfrm>
          <a:prstGeom prst="roundRect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5C05F-E128-727B-F02F-600DF628AB92}"/>
              </a:ext>
            </a:extLst>
          </p:cNvPr>
          <p:cNvSpPr txBox="1"/>
          <p:nvPr/>
        </p:nvSpPr>
        <p:spPr>
          <a:xfrm>
            <a:off x="10508055" y="3701230"/>
            <a:ext cx="1691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74B842"/>
                </a:solidFill>
              </a:rPr>
              <a:t>statistics??</a:t>
            </a:r>
          </a:p>
          <a:p>
            <a:r>
              <a:rPr lang="en-DE" sz="1200" dirty="0">
                <a:solidFill>
                  <a:srgbClr val="74B842"/>
                </a:solidFill>
              </a:rPr>
              <a:t>1/10 of statistics </a:t>
            </a:r>
            <a:br>
              <a:rPr lang="en-DE" sz="1200" dirty="0">
                <a:solidFill>
                  <a:srgbClr val="74B842"/>
                </a:solidFill>
              </a:rPr>
            </a:br>
            <a:r>
              <a:rPr lang="en-DE" sz="1200" dirty="0">
                <a:solidFill>
                  <a:srgbClr val="74B842"/>
                </a:solidFill>
              </a:rPr>
              <a:t>of r=700m and l=1400m</a:t>
            </a:r>
          </a:p>
          <a:p>
            <a:r>
              <a:rPr lang="en-DE" sz="1200" dirty="0">
                <a:solidFill>
                  <a:srgbClr val="74B842"/>
                </a:solidFill>
              </a:rPr>
              <a:t>dataset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762FCE-7FDD-E686-E202-F0A1D8F7A76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7663543" y="4034790"/>
            <a:ext cx="2844512" cy="81939"/>
          </a:xfrm>
          <a:prstGeom prst="straightConnector1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EB6E3D-DF31-13A3-A683-42B36F3E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66732"/>
              </p:ext>
            </p:extLst>
          </p:nvPr>
        </p:nvGraphicFramePr>
        <p:xfrm>
          <a:off x="145510" y="5042453"/>
          <a:ext cx="59504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833">
                  <a:extLst>
                    <a:ext uri="{9D8B030D-6E8A-4147-A177-3AD203B41FA5}">
                      <a16:colId xmlns:a16="http://schemas.microsoft.com/office/drawing/2014/main" val="4177991507"/>
                    </a:ext>
                  </a:extLst>
                </a:gridCol>
                <a:gridCol w="1248413">
                  <a:extLst>
                    <a:ext uri="{9D8B030D-6E8A-4147-A177-3AD203B41FA5}">
                      <a16:colId xmlns:a16="http://schemas.microsoft.com/office/drawing/2014/main" val="3057182555"/>
                    </a:ext>
                  </a:extLst>
                </a:gridCol>
                <a:gridCol w="1487623">
                  <a:extLst>
                    <a:ext uri="{9D8B030D-6E8A-4147-A177-3AD203B41FA5}">
                      <a16:colId xmlns:a16="http://schemas.microsoft.com/office/drawing/2014/main" val="3311371213"/>
                    </a:ext>
                  </a:extLst>
                </a:gridCol>
                <a:gridCol w="1487623">
                  <a:extLst>
                    <a:ext uri="{9D8B030D-6E8A-4147-A177-3AD203B41FA5}">
                      <a16:colId xmlns:a16="http://schemas.microsoft.com/office/drawing/2014/main" val="215082686"/>
                    </a:ext>
                  </a:extLst>
                </a:gridCol>
              </a:tblGrid>
              <a:tr h="333892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20904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Ehist r=700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Ehist r=600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18515"/>
                  </a:ext>
                </a:extLst>
              </a:tr>
              <a:tr h="333892">
                <a:tc>
                  <a:txBody>
                    <a:bodyPr/>
                    <a:lstStyle/>
                    <a:p>
                      <a:r>
                        <a:rPr lang="en-DE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27902"/>
                  </a:ext>
                </a:extLst>
              </a:tr>
              <a:tr h="333892">
                <a:tc>
                  <a:txBody>
                    <a:bodyPr/>
                    <a:lstStyle/>
                    <a:p>
                      <a:r>
                        <a:rPr lang="en-DE" dirty="0"/>
                        <a:t>L2 - MuonFilter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9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5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C344-12A1-68ED-FFA0-784E75B7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Check cos(zenith)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0CC61-E074-0732-6A37-0058B1C6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6BA5-05E9-7F4A-7FEA-3DC38939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924EB-3FCA-0AD0-A7EF-0B202907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67" y="1111941"/>
            <a:ext cx="3391620" cy="2747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00F37-5367-C768-3538-1F236C583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555" y="1111941"/>
            <a:ext cx="3391620" cy="2747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2514C-7B7B-98B2-E03C-7EFB7E4C7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555" y="4040780"/>
            <a:ext cx="3391620" cy="2747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086A7F-C24D-F0CD-8CED-AF13FB1F9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567" y="4040780"/>
            <a:ext cx="3391620" cy="27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3C47-7AAB-7A03-65B8-DC3E9ADE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bundle energy at surface level 2 after muon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DBE0-9F66-D811-A549-A315CB40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BCB31-E1E0-D098-FE5C-F16623F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72E45-347A-9933-3171-0C822E7F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995551"/>
            <a:ext cx="3448978" cy="2725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11B32-7896-FDF7-18BD-F5947213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27" y="995551"/>
            <a:ext cx="3448978" cy="2725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FF96D1-4BB6-F769-2AA4-E3B357FD8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527" y="3811797"/>
            <a:ext cx="3448978" cy="2725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111B3E-78DD-FB61-41BA-C704E6315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811797"/>
            <a:ext cx="3448978" cy="26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7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D662-BFD7-E7A4-3A3E-6D5DEC57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bundle energy at entry level 2 after muon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7EF1-0F2D-F77D-A317-E927AA93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BD0D8-1360-B676-D7F3-061D3D9A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5E25E-0374-342A-C1C4-63D47400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55700"/>
            <a:ext cx="5753100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43F2D-E528-5D77-C3E6-999FB44A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19" y="1155700"/>
            <a:ext cx="57531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8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1E17-8519-8D40-A2C1-32410B56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cos(zenith) level 2 after muon filter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F962-D0E8-306F-F01B-021DCC4C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2B9DF-3ADA-58CA-142C-02653105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35F5C-71D5-5D10-75A2-4F800253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1107440"/>
            <a:ext cx="5753100" cy="466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50DD8-C794-412E-0FA9-96A6177A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317" y="1107440"/>
            <a:ext cx="57531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83E4-8883-7EE7-89FB-5339B27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Labels issue below 10 TeV fixed </a:t>
            </a:r>
            <a:r>
              <a:rPr lang="en-DE" dirty="0">
                <a:sym typeface="Wingdings" pitchFamily="2" charset="2"/>
              </a:rPr>
              <a:t> mistake in config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835E-4731-856F-1850-1E22739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009BC-AFD5-028D-48C4-FFFEAA35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0AD1C-5141-21F2-8207-43E9052F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600200"/>
            <a:ext cx="5207000" cy="398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4F45F-423C-397B-3575-783FA672E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85" y="1600200"/>
            <a:ext cx="5334000" cy="398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323C58-90E3-208B-56BA-D33F2F2896A9}"/>
              </a:ext>
            </a:extLst>
          </p:cNvPr>
          <p:cNvSpPr txBox="1"/>
          <p:nvPr/>
        </p:nvSpPr>
        <p:spPr>
          <a:xfrm>
            <a:off x="3773714" y="6008914"/>
            <a:ext cx="484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No NaNs 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But bundle energy at surface can be 0 </a:t>
            </a:r>
            <a:r>
              <a:rPr lang="en-DE" dirty="0">
                <a:sym typeface="Wingdings" pitchFamily="2" charset="2"/>
              </a:rPr>
              <a:t> why?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3230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EDB7-C61D-D683-20BB-6CEC500E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Check cos(zenith) – surface bundle energy is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473C-ACC7-F1F5-3681-0F9103D8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247DB-84C4-DB15-F7E4-574CE3D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DBC0A-47FD-DC87-2060-1833FF4D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54150"/>
            <a:ext cx="5207000" cy="394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08E57-EABC-CB7A-5046-CD6056B8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85" y="1454150"/>
            <a:ext cx="5207000" cy="394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AAEC6-00E5-AAEA-14FD-FFDECD96FC82}"/>
              </a:ext>
            </a:extLst>
          </p:cNvPr>
          <p:cNvSpPr txBox="1"/>
          <p:nvPr/>
        </p:nvSpPr>
        <p:spPr>
          <a:xfrm>
            <a:off x="4368800" y="5836739"/>
            <a:ext cx="286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Happens for all directions</a:t>
            </a:r>
          </a:p>
        </p:txBody>
      </p:sp>
    </p:spTree>
    <p:extLst>
      <p:ext uri="{BB962C8B-B14F-4D97-AF65-F5344CB8AC3E}">
        <p14:creationId xmlns:p14="http://schemas.microsoft.com/office/powerpoint/2010/main" val="70231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15031</TotalTime>
  <Words>742</Words>
  <Application>Microsoft Macintosh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Akkurat-Bold</vt:lpstr>
      <vt:lpstr>Arial</vt:lpstr>
      <vt:lpstr>Calibri</vt:lpstr>
      <vt:lpstr>Calibri Light</vt:lpstr>
      <vt:lpstr>Wingdings</vt:lpstr>
      <vt:lpstr>Office</vt:lpstr>
      <vt:lpstr>Measuring the prompt component of the atmospheric muon flux  Pascal Gutjahr </vt:lpstr>
      <vt:lpstr>Primary Energies – apply muon filter</vt:lpstr>
      <vt:lpstr>Check simulation: r = 600m , l = 1200m</vt:lpstr>
      <vt:lpstr>Check cos(zenith) distribution</vt:lpstr>
      <vt:lpstr>Data-MC: bundle energy at surface level 2 after muon filter</vt:lpstr>
      <vt:lpstr>Data-MC: bundle energy at entry level 2 after muon filter</vt:lpstr>
      <vt:lpstr>Data-MC: cos(zenith) level 2 after muon filter</vt:lpstr>
      <vt:lpstr>Labels issue below 10 TeV fixed  mistake in config</vt:lpstr>
      <vt:lpstr>Check cos(zenith) – surface bundle energy is 0</vt:lpstr>
      <vt:lpstr>Primary Energy – detector entry bundle energy is 0</vt:lpstr>
      <vt:lpstr>Cos(zenith) – detector entry bundle energy is 0</vt:lpstr>
      <vt:lpstr>Primary energy per nukleon – no muons at surface</vt:lpstr>
      <vt:lpstr>Where is the flattening/minimum coming from?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324</cp:revision>
  <cp:lastPrinted>2024-03-17T23:23:36Z</cp:lastPrinted>
  <dcterms:created xsi:type="dcterms:W3CDTF">2023-09-19T10:10:31Z</dcterms:created>
  <dcterms:modified xsi:type="dcterms:W3CDTF">2024-08-07T22:45:48Z</dcterms:modified>
</cp:coreProperties>
</file>