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8" r:id="rId2"/>
    <p:sldId id="373" r:id="rId3"/>
    <p:sldId id="372" r:id="rId4"/>
    <p:sldId id="362" r:id="rId5"/>
    <p:sldId id="260" r:id="rId6"/>
    <p:sldId id="367" r:id="rId7"/>
    <p:sldId id="374" r:id="rId8"/>
    <p:sldId id="259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84"/>
    <p:restoredTop sz="96234"/>
  </p:normalViewPr>
  <p:slideViewPr>
    <p:cSldViewPr snapToGrid="0">
      <p:cViewPr varScale="1">
        <p:scale>
          <a:sx n="135" d="100"/>
          <a:sy n="135" d="100"/>
        </p:scale>
        <p:origin x="224" y="184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icecube.wisc.edu/event/168/contributions/9639/attachments/7509/9662/prompt_muons_GrandRapids_2023_pgutjahr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August 16 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05BD-EB75-21EB-C5D0-2396F312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Motivation: muon Puzzle and model uncertainties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2BAB3-E4C4-7F1B-44CF-22B401E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53146-BE59-19FD-933B-DD7F2D6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359D4-416D-8EB6-167F-B4D11A20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9" y="2153948"/>
            <a:ext cx="6979762" cy="2742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8778F-05F6-8BF1-FD4F-D709AA3A9311}"/>
              </a:ext>
            </a:extLst>
          </p:cNvPr>
          <p:cNvSpPr txBox="1"/>
          <p:nvPr/>
        </p:nvSpPr>
        <p:spPr>
          <a:xfrm>
            <a:off x="135172" y="1499710"/>
            <a:ext cx="181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chemeClr val="accent3"/>
                </a:solidFill>
              </a:rPr>
              <a:t>Expected z</a:t>
            </a:r>
          </a:p>
          <a:p>
            <a:r>
              <a:rPr lang="en-DE" sz="1200" dirty="0">
                <a:solidFill>
                  <a:schemeClr val="accent3"/>
                </a:solidFill>
              </a:rPr>
              <a:t>(“muon number”)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2AA27-1D7D-DFB3-914B-278A401297F4}"/>
              </a:ext>
            </a:extLst>
          </p:cNvPr>
          <p:cNvCxnSpPr>
            <a:cxnSpLocks/>
          </p:cNvCxnSpPr>
          <p:nvPr/>
        </p:nvCxnSpPr>
        <p:spPr>
          <a:xfrm>
            <a:off x="365760" y="2027583"/>
            <a:ext cx="0" cy="8587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F7713-CBAE-42D6-BA8B-6C9ABC8D740A}"/>
              </a:ext>
            </a:extLst>
          </p:cNvPr>
          <p:cNvSpPr txBox="1"/>
          <p:nvPr/>
        </p:nvSpPr>
        <p:spPr>
          <a:xfrm>
            <a:off x="1537821" y="2508636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accent3"/>
                </a:solidFill>
              </a:rPr>
              <a:t>2108.08341</a:t>
            </a:r>
            <a:endParaRPr lang="en-DE" sz="800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B6212A-0CDB-B707-A7AF-B6B232EC1788}"/>
              </a:ext>
            </a:extLst>
          </p:cNvPr>
          <p:cNvSpPr txBox="1"/>
          <p:nvPr/>
        </p:nvSpPr>
        <p:spPr>
          <a:xfrm>
            <a:off x="264113" y="5022991"/>
            <a:ext cx="663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rgbClr val="74B942"/>
                </a:solidFill>
              </a:rPr>
              <a:t>More muons measured than simulated for E &gt; 40 PeV ~ cms 8 TeV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rgbClr val="74B942"/>
                </a:solidFill>
              </a:rPr>
              <a:t>Precise pion/kaon ratio measurement needed 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A3B575-7BFC-67E1-1EBA-C28BCCDA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22" y="1409505"/>
            <a:ext cx="2406532" cy="6692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6E0FC5-00AF-B98D-3992-D43051F7790C}"/>
              </a:ext>
            </a:extLst>
          </p:cNvPr>
          <p:cNvSpPr txBox="1"/>
          <p:nvPr/>
        </p:nvSpPr>
        <p:spPr>
          <a:xfrm>
            <a:off x="1007054" y="1079361"/>
            <a:ext cx="189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chemeClr val="accent3"/>
                </a:solidFill>
              </a:rPr>
              <a:t>”muon number”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3510B7-599F-B1AC-66EF-7BF583A9AB09}"/>
              </a:ext>
            </a:extLst>
          </p:cNvPr>
          <p:cNvCxnSpPr>
            <a:stCxn id="23" idx="2"/>
            <a:endCxn id="22" idx="1"/>
          </p:cNvCxnSpPr>
          <p:nvPr/>
        </p:nvCxnSpPr>
        <p:spPr>
          <a:xfrm>
            <a:off x="1954111" y="1356360"/>
            <a:ext cx="227811" cy="3877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DEC8254-A267-5288-442A-9A60AF268F65}"/>
              </a:ext>
            </a:extLst>
          </p:cNvPr>
          <p:cNvSpPr/>
          <p:nvPr/>
        </p:nvSpPr>
        <p:spPr>
          <a:xfrm rot="20689624">
            <a:off x="1342504" y="2761289"/>
            <a:ext cx="2225155" cy="974012"/>
          </a:xfrm>
          <a:prstGeom prst="ellipse">
            <a:avLst/>
          </a:prstGeom>
          <a:noFill/>
          <a:ln w="19050">
            <a:solidFill>
              <a:srgbClr val="74B9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F67372-DA34-5DE9-3FA9-2CED96E85C07}"/>
              </a:ext>
            </a:extLst>
          </p:cNvPr>
          <p:cNvSpPr/>
          <p:nvPr/>
        </p:nvSpPr>
        <p:spPr>
          <a:xfrm rot="20689624">
            <a:off x="5198529" y="2796170"/>
            <a:ext cx="1958603" cy="974012"/>
          </a:xfrm>
          <a:prstGeom prst="ellipse">
            <a:avLst/>
          </a:prstGeom>
          <a:noFill/>
          <a:ln w="19050">
            <a:solidFill>
              <a:srgbClr val="74B9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FFC8F-FA03-352D-3181-990ED4F72AC7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209800" y="3904090"/>
            <a:ext cx="1371600" cy="1118901"/>
          </a:xfrm>
          <a:prstGeom prst="straightConnector1">
            <a:avLst/>
          </a:prstGeom>
          <a:ln w="19050">
            <a:solidFill>
              <a:srgbClr val="74B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BB7E8E-C3E1-4664-4985-6D8BF873DFEF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81400" y="3840480"/>
            <a:ext cx="1974170" cy="1182511"/>
          </a:xfrm>
          <a:prstGeom prst="straightConnector1">
            <a:avLst/>
          </a:prstGeom>
          <a:ln w="19050">
            <a:solidFill>
              <a:srgbClr val="74B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graph of energy and energy&#10;&#10;Description automatically generated">
            <a:extLst>
              <a:ext uri="{FF2B5EF4-FFF2-40B4-BE49-F238E27FC236}">
                <a16:creationId xmlns:a16="http://schemas.microsoft.com/office/drawing/2014/main" id="{8573CD86-40F1-DA0D-33A4-C24FD9A08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627" y="2145990"/>
            <a:ext cx="3872494" cy="27304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AFE3881-83F6-27BC-29EC-72A7C81619A8}"/>
              </a:ext>
            </a:extLst>
          </p:cNvPr>
          <p:cNvSpPr txBox="1"/>
          <p:nvPr/>
        </p:nvSpPr>
        <p:spPr>
          <a:xfrm>
            <a:off x="8900500" y="435581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accent3"/>
                </a:solidFill>
              </a:rPr>
              <a:t>1208.1520</a:t>
            </a:r>
            <a:endParaRPr lang="en-DE" sz="800" dirty="0">
              <a:solidFill>
                <a:schemeClr val="accent3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4D828-5285-9A86-F5ED-0C76559E87A0}"/>
              </a:ext>
            </a:extLst>
          </p:cNvPr>
          <p:cNvSpPr txBox="1"/>
          <p:nvPr/>
        </p:nvSpPr>
        <p:spPr>
          <a:xfrm>
            <a:off x="7742627" y="5484246"/>
            <a:ext cx="353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rgbClr val="74B942"/>
                </a:solidFill>
              </a:rPr>
              <a:t>Large uncertainties at E &gt; 10 PeV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B2A89-1409-CC17-1EDC-B564FFC1D9D6}"/>
              </a:ext>
            </a:extLst>
          </p:cNvPr>
          <p:cNvSpPr/>
          <p:nvPr/>
        </p:nvSpPr>
        <p:spPr>
          <a:xfrm rot="20689624">
            <a:off x="9821112" y="2901352"/>
            <a:ext cx="1652509" cy="974012"/>
          </a:xfrm>
          <a:prstGeom prst="ellipse">
            <a:avLst/>
          </a:prstGeom>
          <a:noFill/>
          <a:ln w="19050">
            <a:solidFill>
              <a:srgbClr val="74B9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DCF01A-F199-9D98-2FD4-EC0FC82C90E7}"/>
              </a:ext>
            </a:extLst>
          </p:cNvPr>
          <p:cNvCxnSpPr>
            <a:cxnSpLocks/>
          </p:cNvCxnSpPr>
          <p:nvPr/>
        </p:nvCxnSpPr>
        <p:spPr>
          <a:xfrm flipV="1">
            <a:off x="10220960" y="4009521"/>
            <a:ext cx="132080" cy="1414472"/>
          </a:xfrm>
          <a:prstGeom prst="straightConnector1">
            <a:avLst/>
          </a:prstGeom>
          <a:ln w="19050">
            <a:solidFill>
              <a:srgbClr val="74B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5CF3-A2A3-AFDE-B86F-F922140F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The origin of atmospheric muons and neutrinos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39B65-FA67-DC73-EF01-7A7D1CCA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25983-CD04-A80D-7287-93B7DAC2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31F4FE-BEE2-214B-3923-74F53C09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240" y="1108075"/>
            <a:ext cx="11055633" cy="5068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40B65C-2873-74CA-FA73-8D001A43A8EE}"/>
              </a:ext>
            </a:extLst>
          </p:cNvPr>
          <p:cNvSpPr txBox="1"/>
          <p:nvPr/>
        </p:nvSpPr>
        <p:spPr>
          <a:xfrm>
            <a:off x="8747253" y="984647"/>
            <a:ext cx="1826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accent3"/>
                </a:solidFill>
              </a:rPr>
              <a:t>10.1103/PhysRevD.100.103018</a:t>
            </a:r>
            <a:endParaRPr lang="en-DE" sz="10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15613-1395-73AF-4791-E69FDED565AC}"/>
              </a:ext>
            </a:extLst>
          </p:cNvPr>
          <p:cNvSpPr txBox="1"/>
          <p:nvPr/>
        </p:nvSpPr>
        <p:spPr>
          <a:xfrm>
            <a:off x="10613972" y="1762415"/>
            <a:ext cx="14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942"/>
                </a:solidFill>
              </a:rPr>
              <a:t>no unflavored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F17BB3-2B47-169E-9228-684DFFEDE1FF}"/>
              </a:ext>
            </a:extLst>
          </p:cNvPr>
          <p:cNvCxnSpPr>
            <a:cxnSpLocks/>
          </p:cNvCxnSpPr>
          <p:nvPr/>
        </p:nvCxnSpPr>
        <p:spPr>
          <a:xfrm flipH="1">
            <a:off x="10313581" y="2131747"/>
            <a:ext cx="530684" cy="1324227"/>
          </a:xfrm>
          <a:prstGeom prst="straightConnector1">
            <a:avLst/>
          </a:prstGeom>
          <a:ln w="12700">
            <a:solidFill>
              <a:srgbClr val="74B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DB43EA-ECD0-C89D-CB7F-5177F77134D5}"/>
              </a:ext>
            </a:extLst>
          </p:cNvPr>
          <p:cNvSpPr txBox="1"/>
          <p:nvPr/>
        </p:nvSpPr>
        <p:spPr>
          <a:xfrm>
            <a:off x="7765997" y="2291379"/>
            <a:ext cx="208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942"/>
                </a:solidFill>
              </a:rPr>
              <a:t>dominated by kaons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95623D-8DF1-C1AD-2E19-3384DF7A148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605828" y="2660711"/>
            <a:ext cx="201416" cy="157792"/>
          </a:xfrm>
          <a:prstGeom prst="straightConnector1">
            <a:avLst/>
          </a:prstGeom>
          <a:ln w="12700">
            <a:solidFill>
              <a:srgbClr val="74B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E00C4E-B8DA-7D61-F966-2A0EC236586A}"/>
              </a:ext>
            </a:extLst>
          </p:cNvPr>
          <p:cNvSpPr txBox="1"/>
          <p:nvPr/>
        </p:nvSpPr>
        <p:spPr>
          <a:xfrm>
            <a:off x="3402807" y="229137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942"/>
                </a:solidFill>
              </a:rPr>
              <a:t>dominated by pions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F0738-520F-3813-5675-B639914F600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210493" y="2660711"/>
            <a:ext cx="215511" cy="273875"/>
          </a:xfrm>
          <a:prstGeom prst="straightConnector1">
            <a:avLst/>
          </a:prstGeom>
          <a:ln w="12700">
            <a:solidFill>
              <a:srgbClr val="74B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333CCA-AC6F-80A9-5748-A287645AB6EC}"/>
              </a:ext>
            </a:extLst>
          </p:cNvPr>
          <p:cNvSpPr txBox="1"/>
          <p:nvPr/>
        </p:nvSpPr>
        <p:spPr>
          <a:xfrm>
            <a:off x="5235264" y="5934670"/>
            <a:ext cx="3074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942"/>
                </a:solidFill>
              </a:rPr>
              <a:t>Combined fit: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rgbClr val="74B942"/>
                </a:solidFill>
              </a:rPr>
              <a:t>handle on pion/kaon ratio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rgbClr val="74B942"/>
                </a:solidFill>
              </a:rPr>
              <a:t>handle on charmed mesons</a:t>
            </a:r>
          </a:p>
        </p:txBody>
      </p:sp>
    </p:spTree>
    <p:extLst>
      <p:ext uri="{BB962C8B-B14F-4D97-AF65-F5344CB8AC3E}">
        <p14:creationId xmlns:p14="http://schemas.microsoft.com/office/powerpoint/2010/main" val="15943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9617-FBCF-97B7-8778-6783192E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Analysis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6EE5-A3F3-C3F0-DF65-F63D8B261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Unfolding of an atmospheric muon spectrum</a:t>
            </a:r>
          </a:p>
          <a:p>
            <a:pPr lvl="1">
              <a:buFont typeface="Wingdings" pitchFamily="2" charset="77"/>
              <a:buChar char="§"/>
            </a:pPr>
            <a:r>
              <a:rPr lang="en-GB" dirty="0"/>
              <a:t>No prior / model independent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Measuring the normalization of the prompt component </a:t>
            </a:r>
            <a:br>
              <a:rPr lang="en-GB" dirty="0"/>
            </a:br>
            <a:r>
              <a:rPr lang="en-GB" dirty="0"/>
              <a:t>of the atmospheric muon flux</a:t>
            </a:r>
            <a:endParaRPr lang="en-DE" dirty="0"/>
          </a:p>
          <a:p>
            <a:pPr lvl="1">
              <a:buFont typeface="Wingdings" pitchFamily="2" charset="77"/>
              <a:buChar char="§"/>
            </a:pPr>
            <a:r>
              <a:rPr lang="en-DE" dirty="0"/>
              <a:t>Forward fit for a specific model</a:t>
            </a:r>
          </a:p>
          <a:p>
            <a:pPr lvl="1">
              <a:buFont typeface="Wingdings" pitchFamily="2" charset="77"/>
              <a:buChar char="§"/>
            </a:pPr>
            <a:endParaRPr lang="en-DE" dirty="0"/>
          </a:p>
          <a:p>
            <a:pPr lvl="1">
              <a:buFont typeface="Wingdings" pitchFamily="2" charset="77"/>
              <a:buChar char="§"/>
            </a:pPr>
            <a:endParaRPr lang="en-DE" dirty="0"/>
          </a:p>
          <a:p>
            <a:pPr lvl="1">
              <a:buFont typeface="Wingdings" pitchFamily="2" charset="77"/>
              <a:buChar char="§"/>
            </a:pPr>
            <a:endParaRPr lang="en-DE" dirty="0"/>
          </a:p>
          <a:p>
            <a:pPr marL="0" indent="0">
              <a:buNone/>
            </a:pPr>
            <a:r>
              <a:rPr lang="en-DE" dirty="0">
                <a:solidFill>
                  <a:srgbClr val="74B942"/>
                </a:solidFill>
              </a:rPr>
              <a:t>Future goals</a:t>
            </a:r>
          </a:p>
          <a:p>
            <a:pPr marL="457200" indent="-457200">
              <a:buAutoNum type="arabicPeriod"/>
            </a:pPr>
            <a:r>
              <a:rPr lang="en-DE" dirty="0"/>
              <a:t>Measure normalization of atmospheric prompt </a:t>
            </a:r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neutrino</a:t>
            </a:r>
            <a:r>
              <a:rPr lang="en-DE" dirty="0"/>
              <a:t> flux</a:t>
            </a:r>
          </a:p>
          <a:p>
            <a:pPr marL="457200" indent="-457200">
              <a:buAutoNum type="arabicPeriod"/>
            </a:pPr>
            <a:r>
              <a:rPr lang="en-DE" dirty="0"/>
              <a:t>Combined muon + neutrino fit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28666-54F7-E262-AB16-57F2DBD9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08AE-7A98-3F62-76D7-FFAA1977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5F9E69-D7A1-DEA8-5516-E70F46E20B43}"/>
              </a:ext>
            </a:extLst>
          </p:cNvPr>
          <p:cNvSpPr/>
          <p:nvPr/>
        </p:nvSpPr>
        <p:spPr>
          <a:xfrm>
            <a:off x="9087402" y="2085272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accent6"/>
                </a:solidFill>
              </a:rPr>
              <a:t>Most energetic muon inside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A6B4A82-8C54-6205-7246-32D88519C36D}"/>
              </a:ext>
            </a:extLst>
          </p:cNvPr>
          <p:cNvSpPr/>
          <p:nvPr/>
        </p:nvSpPr>
        <p:spPr>
          <a:xfrm>
            <a:off x="9087402" y="2871796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accent6"/>
                </a:solidFill>
              </a:rPr>
              <a:t>Muon parent:</a:t>
            </a:r>
          </a:p>
          <a:p>
            <a:pPr algn="ctr"/>
            <a:r>
              <a:rPr lang="en-GB" sz="1400" dirty="0">
                <a:solidFill>
                  <a:schemeClr val="accent6"/>
                </a:solidFill>
              </a:rPr>
              <a:t>pion or kaon</a:t>
            </a:r>
            <a:endParaRPr lang="en-DE" sz="1400" dirty="0">
              <a:solidFill>
                <a:schemeClr val="accent6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47F5B7-8697-9189-EE31-50242DAE2E38}"/>
              </a:ext>
            </a:extLst>
          </p:cNvPr>
          <p:cNvSpPr/>
          <p:nvPr/>
        </p:nvSpPr>
        <p:spPr>
          <a:xfrm>
            <a:off x="10005217" y="3720713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6"/>
                </a:solidFill>
              </a:rPr>
              <a:t>prompt</a:t>
            </a:r>
            <a:endParaRPr lang="en-DE" sz="1400" dirty="0">
              <a:solidFill>
                <a:schemeClr val="accent6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E4B2D4-26E7-48E3-8240-9C439ADF62B3}"/>
              </a:ext>
            </a:extLst>
          </p:cNvPr>
          <p:cNvSpPr/>
          <p:nvPr/>
        </p:nvSpPr>
        <p:spPr>
          <a:xfrm>
            <a:off x="8141356" y="3712568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accent6"/>
                </a:solidFill>
              </a:rPr>
              <a:t>conventional</a:t>
            </a:r>
            <a:endParaRPr lang="en-DE" sz="1400" dirty="0">
              <a:solidFill>
                <a:schemeClr val="accent6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4EECC6-BA74-B714-0DF4-23E80969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779218" y="2558416"/>
            <a:ext cx="0" cy="3133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8B7443-E414-6AB0-8AB4-920069F00EFA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33172" y="3344940"/>
            <a:ext cx="946046" cy="3676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4BEF19-030A-41DC-B634-6CA7711FB0B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779218" y="3344940"/>
            <a:ext cx="917815" cy="3757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E668BD-55FA-08A5-BB05-4F34A460AF44}"/>
              </a:ext>
            </a:extLst>
          </p:cNvPr>
          <p:cNvSpPr txBox="1"/>
          <p:nvPr/>
        </p:nvSpPr>
        <p:spPr>
          <a:xfrm>
            <a:off x="10355840" y="3364320"/>
            <a:ext cx="6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/>
              <a:t>no</a:t>
            </a:r>
            <a:endParaRPr lang="en-DE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655DAE-BECC-0D44-0076-CA7E85840ADC}"/>
              </a:ext>
            </a:extLst>
          </p:cNvPr>
          <p:cNvSpPr txBox="1"/>
          <p:nvPr/>
        </p:nvSpPr>
        <p:spPr>
          <a:xfrm>
            <a:off x="8833172" y="3336795"/>
            <a:ext cx="6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353DB-C8F9-0897-512E-91154ED20F2F}"/>
              </a:ext>
            </a:extLst>
          </p:cNvPr>
          <p:cNvSpPr txBox="1"/>
          <p:nvPr/>
        </p:nvSpPr>
        <p:spPr>
          <a:xfrm>
            <a:off x="8411536" y="4334789"/>
            <a:ext cx="273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77"/>
              <a:buChar char="Ø"/>
            </a:pPr>
            <a:r>
              <a:rPr lang="en-DE" dirty="0"/>
              <a:t>requires new simulation</a:t>
            </a:r>
          </a:p>
        </p:txBody>
      </p:sp>
    </p:spTree>
    <p:extLst>
      <p:ext uri="{BB962C8B-B14F-4D97-AF65-F5344CB8AC3E}">
        <p14:creationId xmlns:p14="http://schemas.microsoft.com/office/powerpoint/2010/main" val="37331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8348-CD9D-87C9-CF2C-758013AB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 muon flux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048A7-A702-1117-1FAD-86F37792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5E579-C03E-9CEA-E8AD-4380A9B6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B7DECAC-2FDB-A293-BAAA-88FDAEA3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751930"/>
            <a:ext cx="7612743" cy="57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4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7172-7359-5C8B-19B5-C51B2CC2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Discovery potential and sensitivity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C7EF-F222-0C8D-1E54-8FC56E1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FC3CD-7016-A6FC-D8F4-E9B26E9B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1ED94-43C7-4063-695C-0609409D7AD8}"/>
              </a:ext>
            </a:extLst>
          </p:cNvPr>
          <p:cNvSpPr txBox="1"/>
          <p:nvPr/>
        </p:nvSpPr>
        <p:spPr>
          <a:xfrm>
            <a:off x="589933" y="1270209"/>
            <a:ext cx="4567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Expectation for 1 year: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5 sigma discovery potential: 0.102 ± 0.005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DE" dirty="0"/>
              <a:t>ensitivity: 0.024 ±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r>
              <a:rPr lang="en-DE" dirty="0"/>
              <a:t>Expectation for 10 years: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5 sigma discovery potential: 0.032 ±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DE" dirty="0"/>
              <a:t>ensitivity: 0.007 ± 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r>
              <a:rPr lang="en-DE" dirty="0">
                <a:solidFill>
                  <a:schemeClr val="accent6"/>
                </a:solidFill>
              </a:rPr>
              <a:t>Caution: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Limited MC statistics -&gt; events are oversampled in pseudo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No systematics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DE" dirty="0"/>
              <a:t>Tested NNMFit </a:t>
            </a:r>
          </a:p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F066D-43BD-4193-FB76-1A8AF9A4B41F}"/>
              </a:ext>
            </a:extLst>
          </p:cNvPr>
          <p:cNvSpPr txBox="1"/>
          <p:nvPr/>
        </p:nvSpPr>
        <p:spPr>
          <a:xfrm>
            <a:off x="9448800" y="13652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</a:t>
            </a:r>
            <a:r>
              <a:rPr lang="en-DE" sz="1200" dirty="0"/>
              <a:t>uts: </a:t>
            </a:r>
          </a:p>
          <a:p>
            <a:r>
              <a:rPr lang="en-DE" sz="1200" dirty="0"/>
              <a:t>L2 MuonFilter</a:t>
            </a:r>
          </a:p>
          <a:p>
            <a:r>
              <a:rPr lang="en-DE" sz="1200" dirty="0"/>
              <a:t>Bundle energy at entry &gt; 100 TeV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8E962-955C-F192-4F30-6D19A89A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58" y="1164086"/>
            <a:ext cx="6748463" cy="5034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738E3-1348-2B83-F7EA-B1AD4141F12C}"/>
              </a:ext>
            </a:extLst>
          </p:cNvPr>
          <p:cNvSpPr txBox="1"/>
          <p:nvPr/>
        </p:nvSpPr>
        <p:spPr>
          <a:xfrm>
            <a:off x="3467627" y="6509364"/>
            <a:ext cx="183229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in </a:t>
            </a:r>
            <a:r>
              <a:rPr lang="en-DE" sz="1200" dirty="0">
                <a:hlinkClick r:id="rId3"/>
              </a:rPr>
              <a:t>Grand Rapids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409271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9F43-50DB-8FC6-F1B0-363EE83C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95" y="3236913"/>
            <a:ext cx="11508010" cy="742315"/>
          </a:xfrm>
        </p:spPr>
        <p:txBody>
          <a:bodyPr/>
          <a:lstStyle/>
          <a:p>
            <a:pPr algn="ctr"/>
            <a:r>
              <a:rPr lang="en-DE" dirty="0"/>
              <a:t>On-going investigations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D855-AE3E-110B-0F1E-DC872DC6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2B0E4-47E2-B7CE-40D7-5DD5D955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6905-F977-F0E1-C4E4-07F6707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Neutrino: z-vertex</a:t>
            </a:r>
          </a:p>
        </p:txBody>
      </p:sp>
      <p:pic>
        <p:nvPicPr>
          <p:cNvPr id="7" name="Content Placeholder 6" descr="A graph of a graph of a number of plants&#10;&#10;Description automatically generated with medium confidence">
            <a:extLst>
              <a:ext uri="{FF2B5EF4-FFF2-40B4-BE49-F238E27FC236}">
                <a16:creationId xmlns:a16="http://schemas.microsoft.com/office/drawing/2014/main" id="{ADEF0DB6-B6D1-E0A3-1EDE-8CBFB43E9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652" y="1016635"/>
            <a:ext cx="7054317" cy="45697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57A7-B9C7-0D9A-82B7-B6AF6FBC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32B9F-0CCA-CCA6-10CF-8D175D0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FA74A-7159-7FB8-DBCB-7AD65B9BF724}"/>
              </a:ext>
            </a:extLst>
          </p:cNvPr>
          <p:cNvSpPr txBox="1"/>
          <p:nvPr/>
        </p:nvSpPr>
        <p:spPr>
          <a:xfrm>
            <a:off x="410767" y="1560175"/>
            <a:ext cx="3844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Dissertation Mirco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Same shape mismatch for neutrinos</a:t>
            </a:r>
            <a:br>
              <a:rPr lang="en-DE" dirty="0"/>
            </a:br>
            <a:r>
              <a:rPr lang="en-DE" dirty="0"/>
              <a:t>as for muons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17262-D4CA-364E-7212-3DCEF6930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2683454"/>
            <a:ext cx="4522787" cy="33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0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14758</TotalTime>
  <Words>314</Words>
  <Application>Microsoft Macintosh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Akkurat-Bold</vt:lpstr>
      <vt:lpstr>Arial</vt:lpstr>
      <vt:lpstr>Calibri</vt:lpstr>
      <vt:lpstr>Calibri Light</vt:lpstr>
      <vt:lpstr>Wingdings</vt:lpstr>
      <vt:lpstr>Office</vt:lpstr>
      <vt:lpstr>Measuring the prompt component of the atmospheric muon flux  Pascal Gutjahr </vt:lpstr>
      <vt:lpstr>Motivation: muon Puzzle and model uncertainties</vt:lpstr>
      <vt:lpstr>The origin of atmospheric muons and neutrinos</vt:lpstr>
      <vt:lpstr>Analysis goals</vt:lpstr>
      <vt:lpstr>Unfold muon flux </vt:lpstr>
      <vt:lpstr>Discovery potential and sensitivity</vt:lpstr>
      <vt:lpstr>On-going investigations</vt:lpstr>
      <vt:lpstr>Neutrino: z-vertex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298</cp:revision>
  <cp:lastPrinted>2024-03-17T23:23:36Z</cp:lastPrinted>
  <dcterms:created xsi:type="dcterms:W3CDTF">2023-09-19T10:10:31Z</dcterms:created>
  <dcterms:modified xsi:type="dcterms:W3CDTF">2024-08-17T02:52:38Z</dcterms:modified>
</cp:coreProperties>
</file>