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0" r:id="rId4"/>
    <p:sldId id="262" r:id="rId5"/>
    <p:sldId id="261" r:id="rId6"/>
    <p:sldId id="263" r:id="rId7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B842"/>
    <a:srgbClr val="000000"/>
    <a:srgbClr val="74B942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–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1"/>
    <p:restoredTop sz="96234"/>
  </p:normalViewPr>
  <p:slideViewPr>
    <p:cSldViewPr snapToGrid="0">
      <p:cViewPr>
        <p:scale>
          <a:sx n="128" d="100"/>
          <a:sy n="128" d="100"/>
        </p:scale>
        <p:origin x="232" y="144"/>
      </p:cViewPr>
      <p:guideLst/>
    </p:cSldViewPr>
  </p:slideViewPr>
  <p:outlineViewPr>
    <p:cViewPr>
      <p:scale>
        <a:sx n="33" d="100"/>
        <a:sy n="33" d="100"/>
      </p:scale>
      <p:origin x="0" y="-4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9" d="100"/>
        <a:sy n="7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03E88C-5052-EB47-BBCD-87ED51A84B6C}" type="datetimeFigureOut">
              <a:rPr lang="en-DE" smtClean="0"/>
              <a:t>09.04.24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201135-47A9-4148-AC56-AE2309C63F6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1019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0C131E-6A5F-7C4D-B446-5120FAFA4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01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D44E2C-C50E-B202-A0CD-6FB703CD4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1DF3CD6-1142-3C8E-6CB4-E83DA25F7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2FADCD-51F3-FE0E-0B4C-83F6FF2F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070BD-61D2-009B-D0D5-FB5931D7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B1CBAC-0D6F-1973-D4E3-49F7011A9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590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2BFA59-E2B8-CE69-FE29-85F21846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010D96-5A06-59C6-501E-0C6AC9F52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23B2C0-D3E6-4AF7-F194-EBD07501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F3C7DC-FB7C-1B59-8148-9C252F643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8F18EB-3DA5-45F8-6B37-8D88BFFCA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63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5147FC9-4ABD-86F4-1CD6-7AF27ADA80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F54595D-63F9-CC5D-8242-260EBFD991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4D75D2-21A7-C93D-705D-79BDCB144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8F429-0574-4933-C897-BA0A6A276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AB0F98-B82A-83D4-FA09-FC37B7F9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11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0E2361-495B-3C22-0A6B-3DBFF43AC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F098191-3ADD-0448-255E-DFE20452D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3B53D0-189D-887D-1552-46386DE5D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A26044-452B-7C84-44F8-249A430C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109DA-9EBF-FDD6-8D81-0FBD0354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48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740BE5-D256-F234-165F-DDD25830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15DD4-CEAC-9311-E648-15338655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5BA21DC-B5DC-1D47-4607-94B496B75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7DDCE-C9EC-99C1-1D7D-57E74A76C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F3E8F9-FCEF-95FA-BFDA-C53C2E79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5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A840E-F4D9-914D-DE72-10ED975DA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BEA07AF-651E-E91E-7260-2C9BAAE1E1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C0664A-4F49-2D6E-EBC9-681093E01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4BEBEE-C680-3DD5-C94F-858C116F0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2E24443-8A04-7446-770F-B3A1AEF5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A44614-C7D6-85E7-D004-C0E21646B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45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805A7C-1C19-A9CD-55A8-177E8171F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7E0720E-2755-CC40-F3BC-5B6D10F47C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B7BCDF5-E34A-A6F9-6C71-4B9F0E183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A90BB45-D56E-DF21-048E-83E3EE865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6938D6-F32C-4887-42C6-A3CA19328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6213D26-D605-8F34-ACFA-DAED6FB3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922B4A-DF31-817B-2C60-E257A90B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1951780-E5F1-DF5B-3368-EF03C50D1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78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8B39A9-4C0F-CC0C-5A18-CCCB3D98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F0EF061-3838-13CA-780B-96097097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DFACBD2-51DD-4800-D9BC-618F43D7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93DD26-D6B2-896D-2BDE-E38242110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9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03B509B-1886-FA6C-17E5-412D7291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DC58B38-4F80-056A-9453-B3DDD59AE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1FD3CC-19E3-DCBA-04AE-0B22AB401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71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3A1707-BDE1-139D-7A08-591B396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F2638-FCA4-0F1B-7729-235F675D64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B7FC733-9285-A75F-7BB2-0E65B5DCE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50DB5E-53AC-0BA4-5726-49E2F65D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3AD597-36E3-1D22-F073-9575A90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EA0D62-D5EA-9094-A4D3-EE2ADE8B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97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2D0620-38FA-1C09-FFAA-88F8459C0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59279D3-2D01-8381-F513-C21752B61E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143D786-7504-156A-7A86-135F059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3CEB45E-E867-684E-B232-AA19DDB2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77E05F-992A-8531-8472-DDE7C13A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20172A-36CF-AE1B-9B49-144F8A535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56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EDBCBA-6E03-B2FA-53DE-08F50190F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480" y="365125"/>
            <a:ext cx="11508010" cy="7423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45D7AA-53C4-8236-B3AA-85C53867F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480" y="1107440"/>
            <a:ext cx="11508010" cy="5069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82FD0B-71FE-8CC8-392B-D75411D6D0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0DB27-A26B-93EA-51DE-7147F870D2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4F49A5-BBAE-6311-4490-4235C32B3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304E6-5469-594D-85BC-E468E92D224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C33616-8300-5464-E7F7-AAD42A1B6A1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45510" y="87689"/>
            <a:ext cx="937332" cy="28067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3DE87F4-F9BB-2086-662F-C5D24331D4CC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72817" y="10835"/>
            <a:ext cx="1560445" cy="425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4237F1-6E19-6BE9-00BB-03DF45CCCB80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749866" y="87689"/>
            <a:ext cx="1296624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5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rgbClr val="74B94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BBF7C6-E70A-4333-7CA1-AB6496888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4613" y="318052"/>
            <a:ext cx="4583007" cy="4355021"/>
          </a:xfrm>
        </p:spPr>
        <p:txBody>
          <a:bodyPr anchor="b">
            <a:normAutofit/>
          </a:bodyPr>
          <a:lstStyle/>
          <a:p>
            <a:pPr marL="35488" marR="35488" algn="l" defTabSz="863399">
              <a:buClr>
                <a:srgbClr val="719F33"/>
              </a:buClr>
              <a:buFont typeface="Akkurat-Bold"/>
              <a:defRPr sz="1800">
                <a:uFillTx/>
              </a:defRPr>
            </a:pPr>
            <a: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Prompt </a:t>
            </a:r>
            <a:r>
              <a:rPr lang="de-DE" sz="3200" b="1" dirty="0" err="1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muons</a:t>
            </a: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br>
              <a:rPr lang="de-DE" sz="32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</a:br>
            <a:r>
              <a:rPr lang="de-DE" sz="1600" b="1" u="sng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Pascal Gutjahr</a:t>
            </a:r>
            <a:r>
              <a:rPr lang="de-DE" sz="16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latin typeface="+mn-lt"/>
                <a:ea typeface="Akkurat-Bold"/>
                <a:cs typeface="Arial" panose="020B0604020202020204" pitchFamily="34" charset="0"/>
                <a:sym typeface="Akkurat-Bold"/>
              </a:rPr>
              <a:t> </a:t>
            </a:r>
            <a:endParaRPr lang="de-DE" sz="3200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latin typeface="+mn-lt"/>
              <a:ea typeface="Akkurat-Bold"/>
              <a:cs typeface="Arial" panose="020B0604020202020204" pitchFamily="34" charset="0"/>
              <a:sym typeface="Akkurat-Bold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804686-9488-A564-C2A9-0B97E2669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6880" y="5798820"/>
            <a:ext cx="6530740" cy="1076408"/>
          </a:xfrm>
        </p:spPr>
        <p:txBody>
          <a:bodyPr anchor="t">
            <a:normAutofit fontScale="77500" lnSpcReduction="20000"/>
          </a:bodyPr>
          <a:lstStyle/>
          <a:p>
            <a:pPr algn="r"/>
            <a:endParaRPr lang="de-DE" b="1" dirty="0">
              <a:solidFill>
                <a:schemeClr val="tx2"/>
              </a:solidFill>
              <a:uFill>
                <a:solidFill>
                  <a:srgbClr val="84B819"/>
                </a:solidFill>
              </a:uFill>
              <a:ea typeface="Akkurat-Bold"/>
              <a:cs typeface="Arial" pitchFamily="34" charset="0"/>
              <a:sym typeface="Akkurat-Bold"/>
            </a:endParaRP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 </a:t>
            </a:r>
          </a:p>
          <a:p>
            <a:pPr algn="r"/>
            <a:r>
              <a:rPr lang="de-DE" sz="2800" b="1" dirty="0">
                <a:solidFill>
                  <a:schemeClr val="tx2"/>
                </a:solidFill>
                <a:uFill>
                  <a:solidFill>
                    <a:srgbClr val="84B819"/>
                  </a:solidFill>
                </a:uFill>
                <a:cs typeface="Arial" pitchFamily="34" charset="0"/>
                <a:sym typeface="Akkurat-Bold"/>
              </a:rPr>
              <a:t>April 9, 2024</a:t>
            </a:r>
            <a:endParaRPr lang="en-US" sz="2800" dirty="0">
              <a:solidFill>
                <a:schemeClr val="tx2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49CC64F-7275-4E33-961B-0C5CDC43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1" y="0"/>
            <a:ext cx="7188051" cy="6858000"/>
          </a:xfrm>
          <a:custGeom>
            <a:avLst/>
            <a:gdLst>
              <a:gd name="connsiteX0" fmla="*/ 7188051 w 7188051"/>
              <a:gd name="connsiteY0" fmla="*/ 6858000 h 6858000"/>
              <a:gd name="connsiteX1" fmla="*/ 108694 w 7188051"/>
              <a:gd name="connsiteY1" fmla="*/ 6858000 h 6858000"/>
              <a:gd name="connsiteX2" fmla="*/ 79127 w 7188051"/>
              <a:gd name="connsiteY2" fmla="*/ 6681235 h 6858000"/>
              <a:gd name="connsiteX3" fmla="*/ 0 w 7188051"/>
              <a:gd name="connsiteY3" fmla="*/ 5565888 h 6858000"/>
              <a:gd name="connsiteX4" fmla="*/ 2190696 w 7188051"/>
              <a:gd name="connsiteY4" fmla="*/ 145339 h 6858000"/>
              <a:gd name="connsiteX5" fmla="*/ 2339431 w 7188051"/>
              <a:gd name="connsiteY5" fmla="*/ 0 h 6858000"/>
              <a:gd name="connsiteX6" fmla="*/ 7188051 w 7188051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88051" h="6858000">
                <a:moveTo>
                  <a:pt x="7188051" y="6858000"/>
                </a:moveTo>
                <a:lnTo>
                  <a:pt x="108694" y="6858000"/>
                </a:lnTo>
                <a:lnTo>
                  <a:pt x="79127" y="6681235"/>
                </a:lnTo>
                <a:cubicBezTo>
                  <a:pt x="26981" y="6316967"/>
                  <a:pt x="0" y="5944579"/>
                  <a:pt x="0" y="5565888"/>
                </a:cubicBezTo>
                <a:cubicBezTo>
                  <a:pt x="0" y="3459953"/>
                  <a:pt x="834428" y="1548908"/>
                  <a:pt x="2190696" y="145339"/>
                </a:cubicBezTo>
                <a:lnTo>
                  <a:pt x="2339431" y="0"/>
                </a:lnTo>
                <a:lnTo>
                  <a:pt x="7188051" y="0"/>
                </a:ln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3DE7D6CE-5AAC-3CF6-CCD9-A64A79920E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08" r="-1" b="27710"/>
          <a:stretch/>
        </p:blipFill>
        <p:spPr>
          <a:xfrm>
            <a:off x="1" y="10"/>
            <a:ext cx="7028495" cy="6857990"/>
          </a:xfrm>
          <a:custGeom>
            <a:avLst/>
            <a:gdLst/>
            <a:ahLst/>
            <a:cxnLst/>
            <a:rect l="l" t="t" r="r" b="b"/>
            <a:pathLst>
              <a:path w="7028495" h="6858000">
                <a:moveTo>
                  <a:pt x="0" y="0"/>
                </a:moveTo>
                <a:lnTo>
                  <a:pt x="6915668" y="0"/>
                </a:lnTo>
                <a:lnTo>
                  <a:pt x="6952411" y="219663"/>
                </a:lnTo>
                <a:cubicBezTo>
                  <a:pt x="7002551" y="569921"/>
                  <a:pt x="7028495" y="927986"/>
                  <a:pt x="7028495" y="1292112"/>
                </a:cubicBezTo>
                <a:cubicBezTo>
                  <a:pt x="7028495" y="3343346"/>
                  <a:pt x="6205186" y="5202289"/>
                  <a:pt x="4870994" y="6556512"/>
                </a:cubicBezTo>
                <a:lnTo>
                  <a:pt x="455618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26AC9AA2-A630-3F8B-77FC-9577B3625308}"/>
              </a:ext>
            </a:extLst>
          </p:cNvPr>
          <p:cNvSpPr txBox="1"/>
          <p:nvPr/>
        </p:nvSpPr>
        <p:spPr>
          <a:xfrm>
            <a:off x="0" y="6642546"/>
            <a:ext cx="72923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Source: NASA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1A5766-9843-872C-7BEA-6F4CDD7B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7462" y="110534"/>
            <a:ext cx="937332" cy="280670"/>
          </a:xfrm>
          <a:prstGeom prst="rect">
            <a:avLst/>
          </a:prstGeom>
          <a:noFill/>
        </p:spPr>
      </p:pic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8659823C-E4F7-7F38-0F72-A0F4EF08C3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9168" y="100693"/>
            <a:ext cx="490013" cy="300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C0E6EA8-BC62-32CC-BF59-92E3C00724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8795" y="-45239"/>
            <a:ext cx="1929631" cy="59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891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B78C-233B-FBBF-5427-F0E1B3BEA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Unfolding – only energy proxy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6A5F9F-24E1-95E0-65B0-B6FA3BAFB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7EAE08-43F2-FB82-7A12-2E0EDD85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E022C3-7488-8A19-0E40-521544DA4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660" y="1107440"/>
            <a:ext cx="4276203" cy="32094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CA4396-C10B-1E70-1291-7A05152FCFF7}"/>
              </a:ext>
            </a:extLst>
          </p:cNvPr>
          <p:cNvSpPr txBox="1"/>
          <p:nvPr/>
        </p:nvSpPr>
        <p:spPr>
          <a:xfrm>
            <a:off x="8072846" y="705394"/>
            <a:ext cx="2718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old plot – binning too large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BE0F9D-68B0-2761-208F-DF229C158A00}"/>
              </a:ext>
            </a:extLst>
          </p:cNvPr>
          <p:cNvSpPr/>
          <p:nvPr/>
        </p:nvSpPr>
        <p:spPr>
          <a:xfrm>
            <a:off x="7746274" y="1107440"/>
            <a:ext cx="1685630" cy="708297"/>
          </a:xfrm>
          <a:prstGeom prst="ellipse">
            <a:avLst/>
          </a:prstGeom>
          <a:noFill/>
          <a:ln>
            <a:solidFill>
              <a:srgbClr val="74B8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FC3727-75CF-4264-8F92-1096E3CD4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37" y="1107440"/>
            <a:ext cx="6686983" cy="501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828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0D876-79B5-6E9C-41E8-06E80CDD1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Unfolding – tree binning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08CF4-8CA4-33BD-871C-B1F1A160F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D3D5E-CBDE-3C9B-CB78-837DB327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5D9FF4-B36E-F586-A6BC-AB7B5DFC4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664" y="977898"/>
            <a:ext cx="3385402" cy="25408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B5A4DA-A620-1CC8-BA70-09835D6D1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664" y="3667124"/>
            <a:ext cx="3385402" cy="2540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15F4C3-D572-EBBF-854F-42C04F448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6078" y="3666931"/>
            <a:ext cx="3385402" cy="25408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F5178F-EB5A-0745-7990-54B0AAE49D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16078" y="977898"/>
            <a:ext cx="3385402" cy="254088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A820C3-E864-0C66-2012-108282AD1019}"/>
              </a:ext>
            </a:extLst>
          </p:cNvPr>
          <p:cNvSpPr txBox="1"/>
          <p:nvPr/>
        </p:nvSpPr>
        <p:spPr>
          <a:xfrm>
            <a:off x="9279066" y="3343765"/>
            <a:ext cx="27674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overshoots at high energies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too little statistics?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  <a:p>
            <a:r>
              <a:rPr lang="en-DE" dirty="0"/>
              <a:t>Next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plot binning</a:t>
            </a:r>
            <a:br>
              <a:rPr lang="en-DE" dirty="0"/>
            </a:b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47449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2120-FE4E-B6D6-A163-1A3C9CA90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Data-MC: z-mismatch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8714D0-B00E-7950-A67F-AF4DD39C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F087A-FEA6-449A-19F2-27C7D0645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377935E0-E971-EC8B-67B8-F319E4D7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730" y="1107440"/>
            <a:ext cx="5792270" cy="4320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01D4E8-C695-87E4-D6FE-24AA84F0292C}"/>
              </a:ext>
            </a:extLst>
          </p:cNvPr>
          <p:cNvSpPr txBox="1"/>
          <p:nvPr/>
        </p:nvSpPr>
        <p:spPr>
          <a:xfrm>
            <a:off x="3458817" y="5522440"/>
            <a:ext cx="3071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re-weight z-position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fixes z-mismatch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no impact on energy/zenith</a:t>
            </a:r>
            <a:br>
              <a:rPr lang="en-DE" dirty="0"/>
            </a:br>
            <a:r>
              <a:rPr lang="en-DE" dirty="0"/>
              <a:t>(small improvement)</a:t>
            </a:r>
          </a:p>
        </p:txBody>
      </p:sp>
      <p:pic>
        <p:nvPicPr>
          <p:cNvPr id="9" name="Picture 8" descr="A diagram of a bundle of energy&#10;&#10;Description automatically generated">
            <a:extLst>
              <a:ext uri="{FF2B5EF4-FFF2-40B4-BE49-F238E27FC236}">
                <a16:creationId xmlns:a16="http://schemas.microsoft.com/office/drawing/2014/main" id="{5C496978-6359-CB3B-0F0E-FAD3F37D4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24" y="617332"/>
            <a:ext cx="3985543" cy="2921000"/>
          </a:xfrm>
          <a:prstGeom prst="rect">
            <a:avLst/>
          </a:prstGeom>
        </p:spPr>
      </p:pic>
      <p:pic>
        <p:nvPicPr>
          <p:cNvPr id="11" name="Picture 10" descr="A graph of data and data&#10;&#10;Description automatically generated with medium confidence">
            <a:extLst>
              <a:ext uri="{FF2B5EF4-FFF2-40B4-BE49-F238E27FC236}">
                <a16:creationId xmlns:a16="http://schemas.microsoft.com/office/drawing/2014/main" id="{63068097-DD5F-CF7F-A159-8DB20166B7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2167" y="3617912"/>
            <a:ext cx="38989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1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B98F-021C-8032-1276-03F935E9A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Simulation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71DBF2-7C35-0A93-D073-9ABAC321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7BEBC-F2A9-F0F0-CE2C-4D0EBDB45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7AFA719A-ED2C-8969-B9A2-8A77BFCCC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" y="1163003"/>
            <a:ext cx="9638837" cy="25688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A5C2A4-9050-3D72-0A42-1DC3A9377FD3}"/>
              </a:ext>
            </a:extLst>
          </p:cNvPr>
          <p:cNvSpPr txBox="1"/>
          <p:nvPr/>
        </p:nvSpPr>
        <p:spPr>
          <a:xfrm>
            <a:off x="745435" y="4363278"/>
            <a:ext cx="6318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started first iceprod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investigate errors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check configs for latest recommendations / software / 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E" dirty="0"/>
              <a:t>Polyplopia: MuonGun vs CORSIKA ? </a:t>
            </a:r>
          </a:p>
        </p:txBody>
      </p:sp>
    </p:spTree>
    <p:extLst>
      <p:ext uri="{BB962C8B-B14F-4D97-AF65-F5344CB8AC3E}">
        <p14:creationId xmlns:p14="http://schemas.microsoft.com/office/powerpoint/2010/main" val="1175718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14822-9645-082D-4D4F-D19A939C0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Misc / ToDos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EE7AE-1D6D-73C8-6A18-425E45380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Investigate decision tree binning</a:t>
            </a:r>
          </a:p>
          <a:p>
            <a:r>
              <a:rPr lang="en-DE" dirty="0"/>
              <a:t>Investigate iceprod errors</a:t>
            </a:r>
          </a:p>
          <a:p>
            <a:r>
              <a:rPr lang="en-DE" dirty="0"/>
              <a:t>Check produced iceprod datasets</a:t>
            </a:r>
          </a:p>
          <a:p>
            <a:r>
              <a:rPr lang="en-DE" dirty="0"/>
              <a:t>Analyze impact of CORSIKA as polyplopia </a:t>
            </a:r>
          </a:p>
          <a:p>
            <a:r>
              <a:rPr lang="en-DE" dirty="0"/>
              <a:t>Finalize configs</a:t>
            </a:r>
          </a:p>
          <a:p>
            <a:r>
              <a:rPr lang="en-DE" dirty="0"/>
              <a:t>Estimate muon multiplicity for neutrino datasets using DNN (asked by Dave)</a:t>
            </a:r>
          </a:p>
          <a:p>
            <a:r>
              <a:rPr lang="en-DE" dirty="0"/>
              <a:t>Compare multiplicity charm/unflavored (asked by Lu)</a:t>
            </a:r>
          </a:p>
          <a:p>
            <a:r>
              <a:rPr lang="en-DE" dirty="0"/>
              <a:t>Train DNN to estimate neutrino energy (ESTES)? </a:t>
            </a:r>
          </a:p>
          <a:p>
            <a:endParaRPr lang="en-DE" dirty="0"/>
          </a:p>
          <a:p>
            <a:pPr marL="0" indent="0">
              <a:buNone/>
            </a:pPr>
            <a:r>
              <a:rPr lang="en-DE" dirty="0">
                <a:solidFill>
                  <a:srgbClr val="74B842"/>
                </a:solidFill>
              </a:rPr>
              <a:t>LBL Meetings: Google drive to store meeting slides?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CDB48-6CB9-C6C4-8EFC-00CB1682D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pascal.gutjahr@tu-dortmund.de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D6596-805C-3897-6C28-6C4DCE2CD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304E6-5469-594D-85BC-E468E92D22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74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TU Green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4B842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14190</TotalTime>
  <Words>187</Words>
  <Application>Microsoft Macintosh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Akkurat-Bold</vt:lpstr>
      <vt:lpstr>Arial</vt:lpstr>
      <vt:lpstr>Calibri</vt:lpstr>
      <vt:lpstr>Calibri Light</vt:lpstr>
      <vt:lpstr>Office</vt:lpstr>
      <vt:lpstr>Prompt muons  Pascal Gutjahr </vt:lpstr>
      <vt:lpstr>Unfolding – only energy proxy</vt:lpstr>
      <vt:lpstr>Unfolding – tree binning</vt:lpstr>
      <vt:lpstr>Data-MC: z-mismatch </vt:lpstr>
      <vt:lpstr>Simulation</vt:lpstr>
      <vt:lpstr>Misc / ToDos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on prompt atmospheric muon analysis  Ludwig Neste and Pascal Gutjahr</dc:title>
  <dc:creator>Pascal Gutjahr</dc:creator>
  <cp:lastModifiedBy>Pascal Gutjahr</cp:lastModifiedBy>
  <cp:revision>300</cp:revision>
  <cp:lastPrinted>2024-03-17T23:23:36Z</cp:lastPrinted>
  <dcterms:created xsi:type="dcterms:W3CDTF">2023-09-19T10:10:31Z</dcterms:created>
  <dcterms:modified xsi:type="dcterms:W3CDTF">2024-04-09T17:58:36Z</dcterms:modified>
</cp:coreProperties>
</file>