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8" r:id="rId2"/>
    <p:sldId id="259" r:id="rId3"/>
    <p:sldId id="279" r:id="rId4"/>
    <p:sldId id="280" r:id="rId5"/>
    <p:sldId id="282" r:id="rId6"/>
    <p:sldId id="299" r:id="rId7"/>
    <p:sldId id="283" r:id="rId8"/>
    <p:sldId id="284" r:id="rId9"/>
    <p:sldId id="281" r:id="rId10"/>
    <p:sldId id="288" r:id="rId11"/>
    <p:sldId id="289" r:id="rId12"/>
    <p:sldId id="297" r:id="rId13"/>
    <p:sldId id="285" r:id="rId14"/>
    <p:sldId id="286" r:id="rId15"/>
    <p:sldId id="287" r:id="rId16"/>
    <p:sldId id="290" r:id="rId17"/>
    <p:sldId id="291" r:id="rId18"/>
    <p:sldId id="292" r:id="rId19"/>
    <p:sldId id="293" r:id="rId20"/>
    <p:sldId id="294" r:id="rId21"/>
    <p:sldId id="260" r:id="rId22"/>
    <p:sldId id="295" r:id="rId23"/>
    <p:sldId id="278" r:id="rId24"/>
    <p:sldId id="265" r:id="rId25"/>
    <p:sldId id="296" r:id="rId26"/>
    <p:sldId id="277" r:id="rId27"/>
    <p:sldId id="298" r:id="rId2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23"/>
    <p:restoredTop sz="96327"/>
  </p:normalViewPr>
  <p:slideViewPr>
    <p:cSldViewPr snapToGrid="0">
      <p:cViewPr varScale="1">
        <p:scale>
          <a:sx n="144" d="100"/>
          <a:sy n="144" d="100"/>
        </p:scale>
        <p:origin x="22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3E88C-5052-EB47-BBCD-87ED51A84B6C}" type="datetimeFigureOut">
              <a:rPr lang="en-DE" smtClean="0"/>
              <a:t>22.09.23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01135-47A9-4148-AC56-AE2309C63F6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101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C131E-6A5F-7C4D-B446-5120FAFA46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147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C131E-6A5F-7C4D-B446-5120FAFA46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96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44E2C-C50E-B202-A0CD-6FB703CD4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DF3CD6-1142-3C8E-6CB4-E83DA25F7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2FADCD-51F3-FE0E-0B4C-83F6FF2F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A070BD-61D2-009B-D0D5-FB5931D7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B1CBAC-0D6F-1973-D4E3-49F7011A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9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BFA59-E2B8-CE69-FE29-85F21846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010D96-5A06-59C6-501E-0C6AC9F52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3B2C0-D3E6-4AF7-F194-EBD07501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F3C7DC-FB7C-1B59-8148-9C252F64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8F18EB-3DA5-45F8-6B37-8D88BFFC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6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147FC9-4ABD-86F4-1CD6-7AF27ADA8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54595D-63F9-CC5D-8242-260EBFD99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4D75D2-21A7-C93D-705D-79BDCB14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A8F429-0574-4933-C897-BA0A6A27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AB0F98-B82A-83D4-FA09-FC37B7F9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E2361-495B-3C22-0A6B-3DBFF43A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098191-3ADD-0448-255E-DFE20452D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B53D0-189D-887D-1552-46386DE5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A26044-452B-7C84-44F8-249A430C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109DA-9EBF-FDD6-8D81-0FBD0354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4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40BE5-D256-F234-165F-DDD25830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615DD4-CEAC-9311-E648-15338655E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BA21DC-B5DC-1D47-4607-94B496B7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87DDCE-C9EC-99C1-1D7D-57E74A76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F3E8F9-FCEF-95FA-BFDA-C53C2E79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5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A840E-F4D9-914D-DE72-10ED975D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EA07AF-651E-E91E-7260-2C9BAAE1E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C0664A-4F49-2D6E-EBC9-681093E01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4BEBEE-C680-3DD5-C94F-858C116F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E24443-8A04-7446-770F-B3A1AEF5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A44614-C7D6-85E7-D004-C0E21646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4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05A7C-1C19-A9CD-55A8-177E8171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E0720E-2755-CC40-F3BC-5B6D10F47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7BCDF5-E34A-A6F9-6C71-4B9F0E183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90BB45-D56E-DF21-048E-83E3EE865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6938D6-F32C-4887-42C6-A3CA19328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213D26-D605-8F34-ACFA-DAED6FB3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922B4A-DF31-817B-2C60-E257A90B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951780-E5F1-DF5B-3368-EF03C50D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7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B39A9-4C0F-CC0C-5A18-CCCB3D98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0EF061-3838-13CA-780B-96097097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FACBD2-51DD-4800-D9BC-618F43D7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93DD26-D6B2-896D-2BDE-E3824211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9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03B509B-1886-FA6C-17E5-412D7291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C58B38-4F80-056A-9453-B3DDD59A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1FD3CC-19E3-DCBA-04AE-0B22AB40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7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A1707-BDE1-139D-7A08-591B3969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F2638-FCA4-0F1B-7729-235F675D6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FC733-9285-A75F-7BB2-0E65B5DCE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50DB5E-53AC-0BA4-5726-49E2F65D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3AD597-36E3-1D22-F073-9575A905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EA0D62-D5EA-9094-A4D3-EE2ADE8B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D0620-38FA-1C09-FFAA-88F8459C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9279D3-2D01-8381-F513-C21752B61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43D786-7504-156A-7A86-135F059E9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CEB45E-E867-684E-B232-AA19DDB2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77E05F-992A-8531-8472-DDE7C13A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20172A-36CF-AE1B-9B49-144F8A5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5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EDBCBA-6E03-B2FA-53DE-08F50190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45D7AA-53C4-8236-B3AA-85C53867F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82FD0B-71FE-8CC8-392B-D75411D6D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C0DB27-A26B-93EA-51DE-7147F870D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4F49A5-BBAE-6311-4490-4235C32B3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06.07981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iki.icecube.wisc.edu/index.php/Analysis_of_Leading_Mu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BF7C6-E70A-4333-7CA1-AB6496888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3" y="318052"/>
            <a:ext cx="4583007" cy="4355021"/>
          </a:xfrm>
        </p:spPr>
        <p:txBody>
          <a:bodyPr anchor="b">
            <a:normAutofit/>
          </a:bodyPr>
          <a:lstStyle/>
          <a:p>
            <a:pPr marL="35488" marR="35488" algn="l" defTabSz="863399">
              <a:buClr>
                <a:srgbClr val="719F33"/>
              </a:buClr>
              <a:buFont typeface="Akkurat-Bold"/>
              <a:defRPr sz="1800">
                <a:uFillTx/>
              </a:defRPr>
            </a:pP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Updates on prompt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atmospheric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muon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analysis</a:t>
            </a: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r>
              <a:rPr lang="de-DE" sz="16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Ludwig Neste and Pascal Gutjahr</a:t>
            </a:r>
            <a:endParaRPr lang="de-DE" sz="3200" b="1" dirty="0">
              <a:solidFill>
                <a:schemeClr val="tx2"/>
              </a:solidFill>
              <a:uFill>
                <a:solidFill>
                  <a:srgbClr val="84B819"/>
                </a:solidFill>
              </a:uFill>
              <a:latin typeface="+mn-lt"/>
              <a:ea typeface="Akkurat-Bold"/>
              <a:cs typeface="Arial" panose="020B0604020202020204" pitchFamily="34" charset="0"/>
              <a:sym typeface="Akkurat-Bold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804686-9488-A564-C2A9-0B97E2669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3590" y="5463540"/>
            <a:ext cx="6184030" cy="1076408"/>
          </a:xfrm>
        </p:spPr>
        <p:txBody>
          <a:bodyPr anchor="t">
            <a:normAutofit/>
          </a:bodyPr>
          <a:lstStyle/>
          <a:p>
            <a:pPr algn="r"/>
            <a:endParaRPr lang="de-DE" b="1" dirty="0">
              <a:solidFill>
                <a:schemeClr val="tx2"/>
              </a:solidFill>
              <a:uFill>
                <a:solidFill>
                  <a:srgbClr val="84B819"/>
                </a:solidFill>
              </a:uFill>
              <a:ea typeface="Akkurat-Bold"/>
              <a:cs typeface="Arial" pitchFamily="34" charset="0"/>
              <a:sym typeface="Akkurat-Bold"/>
            </a:endParaRPr>
          </a:p>
          <a:p>
            <a:pPr algn="r"/>
            <a:r>
              <a:rPr lang="de-DE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ea typeface="Akkurat-Bold"/>
                <a:cs typeface="Arial" pitchFamily="34" charset="0"/>
                <a:sym typeface="Akkurat-Bold"/>
              </a:rPr>
              <a:t>CR-Call September 22, 2023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DE7D6CE-5AAC-3CF6-CCD9-A64A79920E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08" r="-1" b="2771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6AC9AA2-A630-3F8B-77FC-9577B3625308}"/>
              </a:ext>
            </a:extLst>
          </p:cNvPr>
          <p:cNvSpPr txBox="1"/>
          <p:nvPr/>
        </p:nvSpPr>
        <p:spPr>
          <a:xfrm>
            <a:off x="0" y="6642546"/>
            <a:ext cx="7292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Source: NASA</a:t>
            </a:r>
          </a:p>
        </p:txBody>
      </p:sp>
    </p:spTree>
    <p:extLst>
      <p:ext uri="{BB962C8B-B14F-4D97-AF65-F5344CB8AC3E}">
        <p14:creationId xmlns:p14="http://schemas.microsoft.com/office/powerpoint/2010/main" val="1812689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8551-AA5A-92AB-C654-1E0B302B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Data-MC agreements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D1D6E-91E5-7C54-BAC8-26095A457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DE" sz="2000" dirty="0"/>
              <a:t>Two bachelor students worked on reconstructions using the dnn_reco framework:</a:t>
            </a:r>
          </a:p>
          <a:p>
            <a:pPr lvl="1"/>
            <a:r>
              <a:rPr lang="en-DE" sz="1600" dirty="0"/>
              <a:t>Leander Flottau</a:t>
            </a:r>
          </a:p>
          <a:p>
            <a:pPr lvl="1"/>
            <a:r>
              <a:rPr lang="en-DE" sz="1600" dirty="0"/>
              <a:t>Benjamin Brandt</a:t>
            </a:r>
          </a:p>
          <a:p>
            <a:pPr marL="0" indent="0">
              <a:buNone/>
            </a:pPr>
            <a:r>
              <a:rPr lang="en-DE" sz="2000" dirty="0"/>
              <a:t>Reconstructions:</a:t>
            </a:r>
          </a:p>
          <a:p>
            <a:r>
              <a:rPr lang="en-DE" sz="2000" dirty="0"/>
              <a:t>Leading energy</a:t>
            </a:r>
          </a:p>
          <a:p>
            <a:r>
              <a:rPr lang="en-DE" sz="2000" dirty="0"/>
              <a:t>Leading fraction</a:t>
            </a:r>
          </a:p>
          <a:p>
            <a:r>
              <a:rPr lang="en-DE" sz="2000" dirty="0"/>
              <a:t>Bundle energy</a:t>
            </a:r>
          </a:p>
          <a:p>
            <a:r>
              <a:rPr lang="en-DE" sz="2000" dirty="0"/>
              <a:t>Multiplicity</a:t>
            </a:r>
          </a:p>
          <a:p>
            <a:r>
              <a:rPr lang="en-GB" sz="2000" dirty="0"/>
              <a:t>A</a:t>
            </a:r>
            <a:r>
              <a:rPr lang="en-DE" sz="2000" dirty="0"/>
              <a:t>zimuth</a:t>
            </a:r>
          </a:p>
          <a:p>
            <a:r>
              <a:rPr lang="en-GB" sz="2000" dirty="0"/>
              <a:t>Z</a:t>
            </a:r>
            <a:r>
              <a:rPr lang="en-DE" sz="2000" dirty="0"/>
              <a:t>enith </a:t>
            </a:r>
          </a:p>
          <a:p>
            <a:endParaRPr lang="en-DE" sz="2000" dirty="0"/>
          </a:p>
          <a:p>
            <a:pPr marL="0" indent="0">
              <a:buNone/>
            </a:pPr>
            <a:r>
              <a:rPr lang="en-DE" sz="2000" dirty="0"/>
              <a:t>General:</a:t>
            </a:r>
          </a:p>
          <a:p>
            <a:r>
              <a:rPr lang="en-GB" sz="2000" dirty="0"/>
              <a:t>T</a:t>
            </a:r>
            <a:r>
              <a:rPr lang="en-DE" sz="2000" dirty="0"/>
              <a:t>rained on uncleaned and 6µs cleaned muon pulses</a:t>
            </a:r>
          </a:p>
          <a:p>
            <a:r>
              <a:rPr lang="en-DE" sz="2000" dirty="0"/>
              <a:t>Processed 1 day of experimental data from 2011 to 2020 (July 4th)</a:t>
            </a:r>
          </a:p>
          <a:p>
            <a:endParaRPr lang="en-DE" sz="2000" dirty="0"/>
          </a:p>
          <a:p>
            <a:endParaRPr lang="en-DE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B03D8-584B-AF38-60AA-364B2DD1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EE76D-6281-285A-E944-FD2ED79C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10</a:t>
            </a:fld>
            <a:endParaRPr lang="en-US"/>
          </a:p>
        </p:txBody>
      </p:sp>
      <p:pic>
        <p:nvPicPr>
          <p:cNvPr id="6" name="Grafik 9">
            <a:extLst>
              <a:ext uri="{FF2B5EF4-FFF2-40B4-BE49-F238E27FC236}">
                <a16:creationId xmlns:a16="http://schemas.microsoft.com/office/drawing/2014/main" id="{F4521686-84CC-0F33-E806-9A96EA07C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DAA2B3-B330-5B5E-F9FE-66C5DD0A4250}"/>
              </a:ext>
            </a:extLst>
          </p:cNvPr>
          <p:cNvSpPr txBox="1"/>
          <p:nvPr/>
        </p:nvSpPr>
        <p:spPr>
          <a:xfrm rot="1309674">
            <a:off x="3768810" y="3091565"/>
            <a:ext cx="297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W</a:t>
            </a:r>
            <a:r>
              <a:rPr lang="en-DE" dirty="0">
                <a:solidFill>
                  <a:schemeClr val="accent6"/>
                </a:solidFill>
              </a:rPr>
              <a:t>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3283814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5C82-AE78-7562-0EA6-BF877ED11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Data-MC: HitStatistics - SplitInIceDSTPulses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46BBAC-6C08-EF35-F90A-DB11178C1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130" y="1483519"/>
            <a:ext cx="1699807" cy="165029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6EB7D-569E-C2A8-9EB1-1AC9C974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DE0E5-E7C6-3416-7BEB-3C05DCA1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11</a:t>
            </a:fld>
            <a:endParaRPr lang="en-US"/>
          </a:p>
        </p:txBody>
      </p:sp>
      <p:pic>
        <p:nvPicPr>
          <p:cNvPr id="6" name="Grafik 9">
            <a:extLst>
              <a:ext uri="{FF2B5EF4-FFF2-40B4-BE49-F238E27FC236}">
                <a16:creationId xmlns:a16="http://schemas.microsoft.com/office/drawing/2014/main" id="{C71D4173-B645-FAFB-3ED2-44878D01E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683415-913C-E878-0CC9-DEBF16A2D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937" y="1475701"/>
            <a:ext cx="1699807" cy="16502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6A6FA6-C188-2942-0DCA-0E289B17F8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1744" y="1458912"/>
            <a:ext cx="1699807" cy="16502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A4DFB1-0AF8-2100-69D9-12BCAA2F9A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4035" y="1458912"/>
            <a:ext cx="1699807" cy="16502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6E7B15-0DE8-4901-571A-C94DD75964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756" y="3429000"/>
            <a:ext cx="1699807" cy="16502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1E1C51-AC0E-1D9E-3AF6-086881C135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9800" y="3429000"/>
            <a:ext cx="1699807" cy="16502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D281F3-248E-0EDC-4762-44B9B53C00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61744" y="3402497"/>
            <a:ext cx="1699807" cy="16502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CFAB16-95D3-E066-0B74-D8DCABFED6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97986" y="1458912"/>
            <a:ext cx="1699807" cy="16502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EF508F-A409-4CF4-150C-1741725F9A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34228" y="1480328"/>
            <a:ext cx="1699807" cy="16502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B67068-A97A-FF7A-23BF-D1885EB91E1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3688" y="3402497"/>
            <a:ext cx="1699807" cy="16502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B1C347F-5846-8695-517B-1357483F79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97793" y="3385389"/>
            <a:ext cx="1699807" cy="16502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7DD5ED-B006-B592-81F6-58FAFF63EC7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49737" y="3385389"/>
            <a:ext cx="1699807" cy="16502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1A5DAB-1DDB-0FC1-EEC7-815368F56BD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85563" y="5148474"/>
            <a:ext cx="1620191" cy="157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22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1C210-C138-C587-9DB4-163EC0F8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Data-MC: HitStatistics - SplitInIceDSTPulses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5C68AC-21CA-656F-7916-185B8F7B9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467" y="1525461"/>
            <a:ext cx="1715333" cy="16653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A50D9-0497-6428-3965-4C8685E50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13E5E-DE29-6A40-502F-8EC36AEFA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12</a:t>
            </a:fld>
            <a:endParaRPr lang="en-US"/>
          </a:p>
        </p:txBody>
      </p:sp>
      <p:pic>
        <p:nvPicPr>
          <p:cNvPr id="7" name="Grafik 9">
            <a:extLst>
              <a:ext uri="{FF2B5EF4-FFF2-40B4-BE49-F238E27FC236}">
                <a16:creationId xmlns:a16="http://schemas.microsoft.com/office/drawing/2014/main" id="{17094B73-FF06-421F-8532-4124D74F8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54297E-AEC7-CC7A-F588-ED07A2D3A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525461"/>
            <a:ext cx="1715333" cy="1665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F6E770-6AA7-DA35-B52B-10B9849CD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5133" y="1525461"/>
            <a:ext cx="1715333" cy="16653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EB6087-4620-3593-6C3E-BC68BCE15F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0466" y="1525461"/>
            <a:ext cx="1715333" cy="16653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653118-083C-FF60-A804-BE33BA52D1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5799" y="1525461"/>
            <a:ext cx="1715333" cy="16653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B70740-9C1E-61C7-254C-159D521517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1132" y="1525461"/>
            <a:ext cx="1715333" cy="16653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814BD2-A781-8AD6-DD15-4CE9E096AA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4165" y="3190833"/>
            <a:ext cx="1715333" cy="16653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1225AD-73EE-1932-0D7E-CC6C61403D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99498" y="3190833"/>
            <a:ext cx="1715333" cy="16653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7DC6173-2E15-0B69-AAFB-5BF854A65D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04529" y="3190833"/>
            <a:ext cx="1715333" cy="16653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438D4E-BEE8-944B-3DC2-65D9226F14A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30164" y="3182646"/>
            <a:ext cx="1715333" cy="16653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2EFDA87-0E86-CE26-BCF1-0CA491920D5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76302" y="3178286"/>
            <a:ext cx="1715333" cy="16653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66742C6-AE89-7A6A-3795-A984814193E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22440" y="3178286"/>
            <a:ext cx="1715333" cy="16653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2F2458-ABA4-0450-A4FB-9C572BF67E0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73300" y="4891796"/>
            <a:ext cx="1715333" cy="166537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8ED321F-4C9D-6AB1-158B-943A0EFB65B4}"/>
              </a:ext>
            </a:extLst>
          </p:cNvPr>
          <p:cNvSpPr txBox="1"/>
          <p:nvPr/>
        </p:nvSpPr>
        <p:spPr>
          <a:xfrm>
            <a:off x="4802819" y="5672831"/>
            <a:ext cx="380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Reconstructed bundle energy &gt; 10 TeV</a:t>
            </a:r>
          </a:p>
        </p:txBody>
      </p:sp>
    </p:spTree>
    <p:extLst>
      <p:ext uri="{BB962C8B-B14F-4D97-AF65-F5344CB8AC3E}">
        <p14:creationId xmlns:p14="http://schemas.microsoft.com/office/powerpoint/2010/main" val="1778016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1E20-4358-436B-5FCB-7B3E580CB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Data-MC: cos(zenith)</a:t>
            </a:r>
          </a:p>
        </p:txBody>
      </p:sp>
      <p:pic>
        <p:nvPicPr>
          <p:cNvPr id="8" name="Content Placeholder 7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7AB063E-7A05-6E99-CB9A-86CD1F4DF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990" y="1690688"/>
            <a:ext cx="5384800" cy="3759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B92DE-0A9C-A94F-3482-BB84197F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F052B-52AB-F65C-A81C-CD7151AC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13</a:t>
            </a:fld>
            <a:endParaRPr lang="en-US"/>
          </a:p>
        </p:txBody>
      </p:sp>
      <p:pic>
        <p:nvPicPr>
          <p:cNvPr id="6" name="Grafik 9">
            <a:extLst>
              <a:ext uri="{FF2B5EF4-FFF2-40B4-BE49-F238E27FC236}">
                <a16:creationId xmlns:a16="http://schemas.microsoft.com/office/drawing/2014/main" id="{C8032B92-1703-C800-A245-3E64C2FC4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B21C43-CDC5-46A4-9949-6FA3325A9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987" y="1690688"/>
            <a:ext cx="5384800" cy="3759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CC11AC-3F77-2FC9-39C6-45568AFFB3A0}"/>
              </a:ext>
            </a:extLst>
          </p:cNvPr>
          <p:cNvSpPr txBox="1"/>
          <p:nvPr/>
        </p:nvSpPr>
        <p:spPr>
          <a:xfrm>
            <a:off x="7208668" y="1506022"/>
            <a:ext cx="380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Reconstructed bundle energy &gt; 10 TeV</a:t>
            </a:r>
          </a:p>
        </p:txBody>
      </p:sp>
    </p:spTree>
    <p:extLst>
      <p:ext uri="{BB962C8B-B14F-4D97-AF65-F5344CB8AC3E}">
        <p14:creationId xmlns:p14="http://schemas.microsoft.com/office/powerpoint/2010/main" val="172947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F0BD-9631-395E-FBC8-D6EBB8C82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Data-MC: energy spectrum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7BA7FC-965A-0542-72D7-20D558D7E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855" y="1549400"/>
            <a:ext cx="5384800" cy="3759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394CB-2DD6-FD84-9AF8-69868186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F4ED7-0868-8C6F-2055-4CA111E1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14</a:t>
            </a:fld>
            <a:endParaRPr lang="en-US"/>
          </a:p>
        </p:txBody>
      </p:sp>
      <p:pic>
        <p:nvPicPr>
          <p:cNvPr id="6" name="Grafik 9">
            <a:extLst>
              <a:ext uri="{FF2B5EF4-FFF2-40B4-BE49-F238E27FC236}">
                <a16:creationId xmlns:a16="http://schemas.microsoft.com/office/drawing/2014/main" id="{6F0ECEA3-4483-438C-6566-CBC405DEC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A0ACE7-158C-4E80-3ECE-2C7321FA2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000" y="1549400"/>
            <a:ext cx="53848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52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5DF9-2504-209F-D1A4-9020ABF7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0C414-3045-AAC9-A644-97439C903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DE" sz="5400" dirty="0"/>
          </a:p>
          <a:p>
            <a:pPr marL="0" indent="0" algn="ctr">
              <a:buNone/>
            </a:pPr>
            <a:r>
              <a:rPr lang="en-DE" sz="5400" dirty="0"/>
              <a:t>Pseudo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DAA17-3A69-0291-30AD-FCB638EC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0A0F1-89DC-F16B-5D80-08225D41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15</a:t>
            </a:fld>
            <a:endParaRPr lang="en-US"/>
          </a:p>
        </p:txBody>
      </p:sp>
      <p:pic>
        <p:nvPicPr>
          <p:cNvPr id="6" name="Grafik 9">
            <a:extLst>
              <a:ext uri="{FF2B5EF4-FFF2-40B4-BE49-F238E27FC236}">
                <a16:creationId xmlns:a16="http://schemas.microsoft.com/office/drawing/2014/main" id="{2864DE99-F732-A2B7-6E34-412587A5F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54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4F335-0DF1-5E81-EE42-EF5E9D6B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Pseudo data sampling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74F451-4F63-D4DF-E161-DBC17BD0A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027" y="1793220"/>
            <a:ext cx="5384800" cy="3759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54441-40EA-3F7B-BFB6-484497EF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466FF-C984-D087-6784-64929165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16</a:t>
            </a:fld>
            <a:endParaRPr lang="en-US"/>
          </a:p>
        </p:txBody>
      </p:sp>
      <p:pic>
        <p:nvPicPr>
          <p:cNvPr id="6" name="Grafik 9">
            <a:extLst>
              <a:ext uri="{FF2B5EF4-FFF2-40B4-BE49-F238E27FC236}">
                <a16:creationId xmlns:a16="http://schemas.microsoft.com/office/drawing/2014/main" id="{1B7B4E19-25A7-1338-3E9C-7CA5BC398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51EA0B-B50E-420C-E43F-0E52FFD9F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105" y="1793220"/>
            <a:ext cx="53848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07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3F6E2-73F4-EA5B-0662-82BE9E26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Test bias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4BF1BE-22B8-F4D7-8D9B-32592BFAA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4345" y="1346985"/>
            <a:ext cx="5069273" cy="477397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573ED-111C-A97A-DEB4-3194E2FE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821597-BA4C-2B45-6D66-566632A1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17</a:t>
            </a:fld>
            <a:endParaRPr lang="en-US"/>
          </a:p>
        </p:txBody>
      </p:sp>
      <p:pic>
        <p:nvPicPr>
          <p:cNvPr id="6" name="Grafik 9">
            <a:extLst>
              <a:ext uri="{FF2B5EF4-FFF2-40B4-BE49-F238E27FC236}">
                <a16:creationId xmlns:a16="http://schemas.microsoft.com/office/drawing/2014/main" id="{23D53759-5CB6-F6D9-8565-4619639D8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98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B7219-4648-A7C8-1BCF-B8D87F58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Test background statistics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480692-BB1D-877F-ABED-F43B87598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724" y="1881997"/>
            <a:ext cx="5384800" cy="3759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49B7C-3987-FD82-D772-28B1FF20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6E9D7-E37B-152E-1966-D7158322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18</a:t>
            </a:fld>
            <a:endParaRPr lang="en-US"/>
          </a:p>
        </p:txBody>
      </p:sp>
      <p:pic>
        <p:nvPicPr>
          <p:cNvPr id="6" name="Grafik 9">
            <a:extLst>
              <a:ext uri="{FF2B5EF4-FFF2-40B4-BE49-F238E27FC236}">
                <a16:creationId xmlns:a16="http://schemas.microsoft.com/office/drawing/2014/main" id="{2D817297-4D9A-FD19-60B7-B026DF4B0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CFCD96-FDFE-C37F-BCEA-E4FE2C70F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276" y="1881997"/>
            <a:ext cx="55880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99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7172-7359-5C8B-19B5-C51B2CC2C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Discovery potential and sensitivity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645729-4DAC-A01C-AB22-0D657C356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831" y="1864241"/>
            <a:ext cx="5384800" cy="3759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6C7EF-F222-0C8D-1E54-8FC56E15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4FC3CD-7016-A6FC-D8F4-E9B26E9B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19</a:t>
            </a:fld>
            <a:endParaRPr lang="en-US"/>
          </a:p>
        </p:txBody>
      </p:sp>
      <p:pic>
        <p:nvPicPr>
          <p:cNvPr id="6" name="Grafik 9">
            <a:extLst>
              <a:ext uri="{FF2B5EF4-FFF2-40B4-BE49-F238E27FC236}">
                <a16:creationId xmlns:a16="http://schemas.microsoft.com/office/drawing/2014/main" id="{FC8542A3-201B-F93E-25AB-93C8B7D9D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71ED94-43C7-4063-695C-0609409D7AD8}"/>
              </a:ext>
            </a:extLst>
          </p:cNvPr>
          <p:cNvSpPr txBox="1"/>
          <p:nvPr/>
        </p:nvSpPr>
        <p:spPr>
          <a:xfrm>
            <a:off x="550415" y="2769833"/>
            <a:ext cx="4358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5 sigma discovery potential: 0.102 ± 0.005</a:t>
            </a:r>
          </a:p>
          <a:p>
            <a:endParaRPr lang="en-DE" dirty="0"/>
          </a:p>
          <a:p>
            <a:r>
              <a:rPr lang="en-GB" dirty="0"/>
              <a:t>S</a:t>
            </a:r>
            <a:r>
              <a:rPr lang="en-DE" dirty="0"/>
              <a:t>ensitivity: 0.024 ± 0.001</a:t>
            </a:r>
          </a:p>
        </p:txBody>
      </p:sp>
    </p:spTree>
    <p:extLst>
      <p:ext uri="{BB962C8B-B14F-4D97-AF65-F5344CB8AC3E}">
        <p14:creationId xmlns:p14="http://schemas.microsoft.com/office/powerpoint/2010/main" val="100341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DF2F-5C83-D101-801E-5A977130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6ECD-CBCC-B0BF-C99A-A765397B7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sz="1600" dirty="0"/>
              <a:t>Prompt atmospheric muons have never been significantly measured</a:t>
            </a:r>
          </a:p>
          <a:p>
            <a:r>
              <a:rPr lang="en-DE" sz="1600" dirty="0"/>
              <a:t>Old analyses: </a:t>
            </a:r>
          </a:p>
          <a:p>
            <a:pPr lvl="1"/>
            <a:r>
              <a:rPr lang="en-DE" sz="1600" dirty="0"/>
              <a:t>Leading muon analysis: limited MC statistics (by Tomasz Fuchs, </a:t>
            </a:r>
            <a:r>
              <a:rPr lang="en-GB" sz="1600" dirty="0">
                <a:hlinkClick r:id="rId2"/>
              </a:rPr>
              <a:t>https://wiki.icecube.wisc.edu/index.php/Analysis_of_Leading_Muons</a:t>
            </a:r>
            <a:r>
              <a:rPr lang="en-GB" sz="1600" dirty="0"/>
              <a:t>)</a:t>
            </a:r>
          </a:p>
          <a:p>
            <a:pPr lvl="1"/>
            <a:r>
              <a:rPr lang="en-GB" sz="1600" dirty="0"/>
              <a:t>Characterization of the muon flux: zenith problem (by Patrick Berghaus, </a:t>
            </a:r>
            <a:r>
              <a:rPr lang="en-GB" sz="1600" dirty="0">
                <a:hlinkClick r:id="rId3"/>
              </a:rPr>
              <a:t>https://arxiv.org/abs/1506.07981</a:t>
            </a:r>
            <a:r>
              <a:rPr lang="en-GB" sz="1600" dirty="0"/>
              <a:t>)</a:t>
            </a:r>
            <a:r>
              <a:rPr lang="en-DE" sz="1600" dirty="0"/>
              <a:t> </a:t>
            </a:r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040F9-70C7-3D15-7F67-C532304F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graph of 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B05B2F31-1739-71F0-D2E6-124C92129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07" y="3292475"/>
            <a:ext cx="5092700" cy="3429000"/>
          </a:xfrm>
          <a:prstGeom prst="rect">
            <a:avLst/>
          </a:prstGeom>
        </p:spPr>
      </p:pic>
      <p:pic>
        <p:nvPicPr>
          <p:cNvPr id="8" name="Picture 7" descr="A graph of a graph showing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80640E43-06F8-3AF2-6937-723ACDDFF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899" y="3292475"/>
            <a:ext cx="4115143" cy="29573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F7D4EA-BA60-CA19-C2DA-F896B87C42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1497" y="6262069"/>
            <a:ext cx="3985113" cy="461612"/>
          </a:xfrm>
          <a:prstGeom prst="rect">
            <a:avLst/>
          </a:prstGeom>
        </p:spPr>
      </p:pic>
      <p:pic>
        <p:nvPicPr>
          <p:cNvPr id="11" name="Grafik 9">
            <a:extLst>
              <a:ext uri="{FF2B5EF4-FFF2-40B4-BE49-F238E27FC236}">
                <a16:creationId xmlns:a16="http://schemas.microsoft.com/office/drawing/2014/main" id="{EAC1A698-0E23-797E-1A27-50BDB99578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1C4D85-F565-E663-C89F-4BBB0AA333C3}"/>
              </a:ext>
            </a:extLst>
          </p:cNvPr>
          <p:cNvSpPr txBox="1"/>
          <p:nvPr/>
        </p:nvSpPr>
        <p:spPr>
          <a:xfrm>
            <a:off x="7154562" y="390286"/>
            <a:ext cx="3459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dirty="0">
                <a:solidFill>
                  <a:schemeClr val="accent6"/>
                </a:solidFill>
              </a:rPr>
              <a:t>Goal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DE" dirty="0">
                <a:solidFill>
                  <a:schemeClr val="accent6"/>
                </a:solidFill>
              </a:rPr>
              <a:t>Measure prompt normalization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DE" dirty="0">
                <a:solidFill>
                  <a:schemeClr val="accent6"/>
                </a:solidFill>
              </a:rPr>
              <a:t>Unfold energy spectrum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182A12E2-1727-05B2-2096-B79A1789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3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9D6F-A78A-1B0B-53E7-6AF5F822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Conclusion and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C2670-0EAD-86C4-7E07-9E45449780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DE" dirty="0"/>
              <a:t>New CORSIKA EHIST simulations</a:t>
            </a:r>
          </a:p>
          <a:p>
            <a:r>
              <a:rPr lang="en-DE" dirty="0"/>
              <a:t>CORSIKA vs. MCEq agreement</a:t>
            </a:r>
          </a:p>
          <a:p>
            <a:r>
              <a:rPr lang="en-DE" dirty="0"/>
              <a:t>DNN angular and energy reconstructions</a:t>
            </a:r>
          </a:p>
          <a:p>
            <a:r>
              <a:rPr lang="en-DE" dirty="0"/>
              <a:t>First data-MC comparisons</a:t>
            </a:r>
          </a:p>
          <a:p>
            <a:r>
              <a:rPr lang="en-DE" dirty="0"/>
              <a:t>Pseudo analysis set 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3A144-FACB-F029-8410-76C71C7C49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DE" dirty="0"/>
              <a:t>Wiki page</a:t>
            </a:r>
          </a:p>
          <a:p>
            <a:r>
              <a:rPr lang="en-DE" dirty="0"/>
              <a:t>Data-MC agreement of dnn input </a:t>
            </a:r>
          </a:p>
          <a:p>
            <a:r>
              <a:rPr lang="en-DE" dirty="0"/>
              <a:t>Optimize DNN reconstructions</a:t>
            </a:r>
          </a:p>
          <a:p>
            <a:r>
              <a:rPr lang="en-GB" dirty="0"/>
              <a:t>I</a:t>
            </a:r>
            <a:r>
              <a:rPr lang="en-DE" dirty="0"/>
              <a:t>nclude systematics (snowstorm)</a:t>
            </a:r>
          </a:p>
          <a:p>
            <a:pPr lvl="1"/>
            <a:r>
              <a:rPr lang="en-GB" dirty="0"/>
              <a:t>S</a:t>
            </a:r>
            <a:r>
              <a:rPr lang="en-DE" dirty="0"/>
              <a:t>cattering</a:t>
            </a:r>
          </a:p>
          <a:p>
            <a:pPr lvl="1"/>
            <a:r>
              <a:rPr lang="en-DE" dirty="0"/>
              <a:t>Absorption</a:t>
            </a:r>
          </a:p>
          <a:p>
            <a:pPr lvl="1"/>
            <a:r>
              <a:rPr lang="en-DE" dirty="0"/>
              <a:t>Anisotropy</a:t>
            </a:r>
          </a:p>
          <a:p>
            <a:pPr lvl="1"/>
            <a:r>
              <a:rPr lang="en-DE" dirty="0"/>
              <a:t>Hole ice 1</a:t>
            </a:r>
          </a:p>
          <a:p>
            <a:pPr lvl="1"/>
            <a:r>
              <a:rPr lang="en-DE" dirty="0"/>
              <a:t>Hole ice 2</a:t>
            </a:r>
          </a:p>
          <a:p>
            <a:pPr lvl="1"/>
            <a:r>
              <a:rPr lang="en-DE" dirty="0"/>
              <a:t>Dom efficiency </a:t>
            </a:r>
          </a:p>
          <a:p>
            <a:pPr lvl="1"/>
            <a:r>
              <a:rPr lang="en-GB" dirty="0"/>
              <a:t>C</a:t>
            </a:r>
            <a:r>
              <a:rPr lang="en-DE" dirty="0"/>
              <a:t>onventional normalization</a:t>
            </a:r>
          </a:p>
          <a:p>
            <a:pPr lvl="1">
              <a:buFont typeface="Wingdings" pitchFamily="2" charset="2"/>
              <a:buChar char="v"/>
            </a:pPr>
            <a:r>
              <a:rPr lang="en-GB" dirty="0"/>
              <a:t>W</a:t>
            </a:r>
            <a:r>
              <a:rPr lang="en-DE" dirty="0"/>
              <a:t>e do not include systematics of the primary fluxes, instead we perform the analysis several times for different flux models</a:t>
            </a:r>
          </a:p>
          <a:p>
            <a:pPr lvl="1">
              <a:buFont typeface="Wingdings" pitchFamily="2" charset="2"/>
              <a:buChar char="v"/>
            </a:pPr>
            <a:r>
              <a:rPr lang="en-GB" dirty="0"/>
              <a:t>E</a:t>
            </a:r>
            <a:r>
              <a:rPr lang="en-DE" dirty="0"/>
              <a:t>ntire analysis is based on CORSIKA 7 and SIBYLL 2.3d, perform “minor” simulation with another hadronic model?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C273B-CD24-CF41-FA0F-746AF07D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55A34-101A-9640-354F-96CC0EA2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20</a:t>
            </a:fld>
            <a:endParaRPr lang="en-US"/>
          </a:p>
        </p:txBody>
      </p:sp>
      <p:pic>
        <p:nvPicPr>
          <p:cNvPr id="7" name="Grafik 9">
            <a:extLst>
              <a:ext uri="{FF2B5EF4-FFF2-40B4-BE49-F238E27FC236}">
                <a16:creationId xmlns:a16="http://schemas.microsoft.com/office/drawing/2014/main" id="{A93A521E-772B-1A87-C01E-9EC35DBC0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41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E4FC-BAB6-0B2A-AB9A-E64E32710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CD2E-160D-9518-CFA4-C5522692D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DE" sz="5400" dirty="0"/>
              <a:t>Backup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46147-5535-B4B5-3845-77A493EC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21</a:t>
            </a:fld>
            <a:endParaRPr lang="en-US"/>
          </a:p>
        </p:txBody>
      </p:sp>
      <p:pic>
        <p:nvPicPr>
          <p:cNvPr id="5" name="Grafik 9">
            <a:extLst>
              <a:ext uri="{FF2B5EF4-FFF2-40B4-BE49-F238E27FC236}">
                <a16:creationId xmlns:a16="http://schemas.microsoft.com/office/drawing/2014/main" id="{FE0EB224-EA63-BC79-4FBC-6279A9976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F6180A6-14B7-CE54-C2DD-890A2C5EC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96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2C72-F738-6861-6CB5-26ED5790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A</a:t>
            </a:r>
            <a:r>
              <a:rPr lang="en-DE" dirty="0">
                <a:solidFill>
                  <a:srgbClr val="C00000"/>
                </a:solidFill>
              </a:rPr>
              <a:t>dd backup slides: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238AE-6087-F1E9-E27F-4DE76B597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DE" dirty="0"/>
              <a:t>vluation of models used for this talk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27C57-BFE7-917A-2E6C-357CB8A09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219A5-1089-6D90-6DD6-EBED7BE6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14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176B9-9A61-CCF0-6AB7-C176E001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the muon flux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625DD57-98C5-4582-0D1E-13DC3286BB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29902" y="1876624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b="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tot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conventional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prompt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625DD57-98C5-4582-0D1E-13DC3286BB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29902" y="1876624"/>
                <a:ext cx="10515600" cy="4351338"/>
              </a:xfrm>
              <a:blipFill>
                <a:blip r:embed="rId3"/>
                <a:stretch>
                  <a:fillRect l="-1206" t="-203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C168086F-648E-80F6-8D35-5F20319A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23</a:t>
            </a:fld>
            <a:endParaRPr lang="en-US"/>
          </a:p>
        </p:txBody>
      </p:sp>
      <p:pic>
        <p:nvPicPr>
          <p:cNvPr id="16" name="Grafik 15" descr="Ein Bild, das Text enthält.&#10;&#10;Automatisch generierte Beschreibung">
            <a:extLst>
              <a:ext uri="{FF2B5EF4-FFF2-40B4-BE49-F238E27FC236}">
                <a16:creationId xmlns:a16="http://schemas.microsoft.com/office/drawing/2014/main" id="{B4EDCCC6-5F9B-E47E-2613-D2E3F5E496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58" b="53158"/>
          <a:stretch/>
        </p:blipFill>
        <p:spPr>
          <a:xfrm>
            <a:off x="1005892" y="4281025"/>
            <a:ext cx="3536355" cy="1735875"/>
          </a:xfrm>
          <a:prstGeom prst="rect">
            <a:avLst/>
          </a:prstGeom>
        </p:spPr>
      </p:pic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F85C870-86EE-A4F1-32D5-916D7F1B97C5}"/>
              </a:ext>
            </a:extLst>
          </p:cNvPr>
          <p:cNvCxnSpPr>
            <a:cxnSpLocks/>
          </p:cNvCxnSpPr>
          <p:nvPr/>
        </p:nvCxnSpPr>
        <p:spPr>
          <a:xfrm flipH="1">
            <a:off x="4224574" y="2491130"/>
            <a:ext cx="114813" cy="494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F80CB83E-B5D0-A358-919D-DF9082298A8D}"/>
                  </a:ext>
                </a:extLst>
              </p:cNvPr>
              <p:cNvSpPr txBox="1"/>
              <p:nvPr/>
            </p:nvSpPr>
            <p:spPr>
              <a:xfrm>
                <a:off x="3551274" y="3042423"/>
                <a:ext cx="15762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𝛫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sym typeface="Times New Roman"/>
                  </a:rPr>
                  <a:t> ∝ E</a:t>
                </a:r>
                <a:r>
                  <a:rPr lang="en-US" baseline="3000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sym typeface="Times New Roman"/>
                  </a:rPr>
                  <a:t>-3.7</a:t>
                </a:r>
                <a:endParaRPr lang="en-US" i="1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F80CB83E-B5D0-A358-919D-DF9082298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274" y="3042423"/>
                <a:ext cx="1576227" cy="369332"/>
              </a:xfrm>
              <a:prstGeom prst="rect">
                <a:avLst/>
              </a:prstGeom>
              <a:blipFill>
                <a:blip r:embed="rId5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B3F96D25-3B48-81B1-6AC9-EA1DE858FC64}"/>
              </a:ext>
            </a:extLst>
          </p:cNvPr>
          <p:cNvCxnSpPr>
            <a:cxnSpLocks/>
          </p:cNvCxnSpPr>
          <p:nvPr/>
        </p:nvCxnSpPr>
        <p:spPr>
          <a:xfrm>
            <a:off x="6860933" y="2512466"/>
            <a:ext cx="215116" cy="55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AF9AA9C-2689-84AA-23E7-409DE367C36F}"/>
                  </a:ext>
                </a:extLst>
              </p:cNvPr>
              <p:cNvSpPr txBox="1"/>
              <p:nvPr/>
            </p:nvSpPr>
            <p:spPr>
              <a:xfrm>
                <a:off x="6689604" y="3071415"/>
                <a:ext cx="1825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“not”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𝛫</m:t>
                    </m:r>
                    <m:r>
                      <m:rPr>
                        <m:nor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sym typeface="Times New Roman"/>
                      </a:rPr>
                      <m:t>∝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sym typeface="Times New Roman"/>
                      </a:rPr>
                      <m:t>E</m:t>
                    </m:r>
                    <m:r>
                      <m:rPr>
                        <m:nor/>
                      </m:rPr>
                      <a:rPr lang="en-US" baseline="30000" dirty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sym typeface="Times New Roman"/>
                      </a:rPr>
                      <m:t>−</m:t>
                    </m:r>
                    <m:r>
                      <m:rPr>
                        <m:nor/>
                      </m:rPr>
                      <a:rPr lang="de-DE" b="0" i="0" baseline="30000" dirty="0" smtClean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sym typeface="Times New Roman"/>
                      </a:rPr>
                      <m:t>2</m:t>
                    </m:r>
                    <m:r>
                      <m:rPr>
                        <m:nor/>
                      </m:rPr>
                      <a:rPr lang="en-US" baseline="30000" dirty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sym typeface="Times New Roman"/>
                      </a:rPr>
                      <m:t>.7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9AF9AA9C-2689-84AA-23E7-409DE367C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604" y="3071415"/>
                <a:ext cx="1825746" cy="369332"/>
              </a:xfrm>
              <a:prstGeom prst="rect">
                <a:avLst/>
              </a:prstGeom>
              <a:blipFill>
                <a:blip r:embed="rId6"/>
                <a:stretch>
                  <a:fillRect l="-275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59F965ED-1403-222C-2161-163E19BA6A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pic>
        <p:nvPicPr>
          <p:cNvPr id="7" name="Grafik 25" descr="Ein Bild, das Text enthält.&#10;&#10;Automatisch generierte Beschreibung">
            <a:extLst>
              <a:ext uri="{FF2B5EF4-FFF2-40B4-BE49-F238E27FC236}">
                <a16:creationId xmlns:a16="http://schemas.microsoft.com/office/drawing/2014/main" id="{3B7A0F12-A943-54ED-E4B4-81392F9F43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210" r="-2587"/>
          <a:stretch/>
        </p:blipFill>
        <p:spPr>
          <a:xfrm>
            <a:off x="6860933" y="4281025"/>
            <a:ext cx="3612224" cy="1735875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34BCD39-0A6D-E8F2-96AA-6D2409A1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32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BC18D-970F-B72B-CDEE-CCD22B5D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Muon flux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CF569A3-A55F-033A-BD0B-795779A078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9903" y="1825625"/>
                <a:ext cx="4676447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𝞍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tot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𝞍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conv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𝞍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prompt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Prompt dominates at energies larger than </a:t>
                </a:r>
                <a:r>
                  <a:rPr lang="en-US" dirty="0" err="1"/>
                  <a:t>PeV</a:t>
                </a:r>
                <a:endParaRPr lang="en-US" dirty="0"/>
              </a:p>
              <a:p>
                <a:r>
                  <a:rPr lang="en-US" dirty="0"/>
                  <a:t>Conventional particle flux depends on zenith angle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CF569A3-A55F-033A-BD0B-795779A078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903" y="1825625"/>
                <a:ext cx="4676447" cy="4351338"/>
              </a:xfrm>
              <a:blipFill>
                <a:blip r:embed="rId2"/>
                <a:stretch>
                  <a:fillRect l="-243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219BE0-B6BB-3445-1150-878A0CD9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24</a:t>
            </a:fld>
            <a:endParaRPr lang="en-US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EDB7EB2-8B66-167F-0FAD-DD2C71942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419" y="950979"/>
            <a:ext cx="5723068" cy="4689861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FD5478BF-892F-7747-C746-A9952448D510}"/>
              </a:ext>
            </a:extLst>
          </p:cNvPr>
          <p:cNvSpPr txBox="1"/>
          <p:nvPr/>
        </p:nvSpPr>
        <p:spPr>
          <a:xfrm>
            <a:off x="8537480" y="764897"/>
            <a:ext cx="3509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0°: perpendicular to Earth’s surface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CE30152E-E45B-80FD-81EF-E0CD8D3B1DA5}"/>
              </a:ext>
            </a:extLst>
          </p:cNvPr>
          <p:cNvCxnSpPr/>
          <p:nvPr/>
        </p:nvCxnSpPr>
        <p:spPr>
          <a:xfrm flipV="1">
            <a:off x="7148003" y="2142708"/>
            <a:ext cx="560070" cy="5600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4112BDC-C034-3248-2631-972795B7FB9D}"/>
              </a:ext>
            </a:extLst>
          </p:cNvPr>
          <p:cNvCxnSpPr>
            <a:cxnSpLocks/>
          </p:cNvCxnSpPr>
          <p:nvPr/>
        </p:nvCxnSpPr>
        <p:spPr>
          <a:xfrm flipH="1">
            <a:off x="10559725" y="3195762"/>
            <a:ext cx="125730" cy="6858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9332EF8-2D5E-7796-D786-4569344520AC}"/>
              </a:ext>
            </a:extLst>
          </p:cNvPr>
          <p:cNvSpPr txBox="1"/>
          <p:nvPr/>
        </p:nvSpPr>
        <p:spPr>
          <a:xfrm>
            <a:off x="6407226" y="2691348"/>
            <a:ext cx="171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conventional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390498E-3E03-2FE1-64DF-198251DC1F53}"/>
              </a:ext>
            </a:extLst>
          </p:cNvPr>
          <p:cNvSpPr txBox="1"/>
          <p:nvPr/>
        </p:nvSpPr>
        <p:spPr>
          <a:xfrm>
            <a:off x="10187104" y="2845237"/>
            <a:ext cx="171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prompt</a:t>
            </a:r>
          </a:p>
        </p:txBody>
      </p:sp>
      <p:pic>
        <p:nvPicPr>
          <p:cNvPr id="7" name="Grafik 4">
            <a:extLst>
              <a:ext uri="{FF2B5EF4-FFF2-40B4-BE49-F238E27FC236}">
                <a16:creationId xmlns:a16="http://schemas.microsoft.com/office/drawing/2014/main" id="{707EFE22-8E8D-085A-1DBC-410C1BF04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EB6688FE-FEE0-740A-A1F1-46C96C019460}"/>
              </a:ext>
            </a:extLst>
          </p:cNvPr>
          <p:cNvSpPr/>
          <p:nvPr/>
        </p:nvSpPr>
        <p:spPr>
          <a:xfrm rot="5400000">
            <a:off x="9886556" y="4935232"/>
            <a:ext cx="685799" cy="1873201"/>
          </a:xfrm>
          <a:prstGeom prst="rightBrace">
            <a:avLst>
              <a:gd name="adj1" fmla="val 0"/>
              <a:gd name="adj2" fmla="val 50572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C241F5-8965-1997-E25C-C885ECCAF5D4}"/>
              </a:ext>
            </a:extLst>
          </p:cNvPr>
          <p:cNvSpPr txBox="1"/>
          <p:nvPr/>
        </p:nvSpPr>
        <p:spPr>
          <a:xfrm>
            <a:off x="7591647" y="6149058"/>
            <a:ext cx="3556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</a:t>
            </a:r>
            <a:r>
              <a:rPr lang="en-DE" dirty="0"/>
              <a:t>e can measure prompt muon energies from ~1 PeV to ~100 PeV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FB1F32C-35BF-AD10-7237-44ED845D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91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D616-4098-6177-1D0C-4D63D523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Muon production – different weightings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73CD95-2600-590F-719C-6AD3BD38A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3600" y="2121694"/>
            <a:ext cx="5384800" cy="37592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6265BF-F2B9-F8A2-C4E4-A915A26B37BC}"/>
              </a:ext>
            </a:extLst>
          </p:cNvPr>
          <p:cNvSpPr txBox="1"/>
          <p:nvPr/>
        </p:nvSpPr>
        <p:spPr>
          <a:xfrm>
            <a:off x="7010401" y="6311900"/>
            <a:ext cx="3846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effectLst/>
              </a:rPr>
              <a:t>MCLabelsLeadingMuons_entry_energy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8F890-93C6-A64F-76A4-2F8006D50D16}"/>
              </a:ext>
            </a:extLst>
          </p:cNvPr>
          <p:cNvSpPr txBox="1"/>
          <p:nvPr/>
        </p:nvSpPr>
        <p:spPr>
          <a:xfrm>
            <a:off x="465666" y="2497667"/>
            <a:ext cx="270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GST predicts most prompt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5AF48-92CA-AD9D-7D16-87AC5BFB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25</a:t>
            </a:fld>
            <a:endParaRPr lang="en-DE"/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D6AC981E-56FF-849B-ED6B-BE91C3250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67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B2E2C-8A7D-E802-AC0E-22BBBAF3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Solution to zenith problem?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50CB99-0FA9-F445-DD4C-8257B308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26</a:t>
            </a:fld>
            <a:endParaRPr lang="en-US"/>
          </a:p>
        </p:txBody>
      </p:sp>
      <p:pic>
        <p:nvPicPr>
          <p:cNvPr id="7" name="Grafik 9">
            <a:extLst>
              <a:ext uri="{FF2B5EF4-FFF2-40B4-BE49-F238E27FC236}">
                <a16:creationId xmlns:a16="http://schemas.microsoft.com/office/drawing/2014/main" id="{FE38CECB-A2AA-AB74-71E2-A63BA93B6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917E9A1A-BFA8-7D9C-D260-1982054823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568473"/>
            <a:ext cx="5181600" cy="38319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97C467-D4A3-8982-0A8B-74F014F60B7C}"/>
              </a:ext>
            </a:extLst>
          </p:cNvPr>
          <p:cNvSpPr txBox="1"/>
          <p:nvPr/>
        </p:nvSpPr>
        <p:spPr>
          <a:xfrm>
            <a:off x="1025942" y="5516217"/>
            <a:ext cx="842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GB" dirty="0"/>
              <a:t>N</a:t>
            </a:r>
            <a:r>
              <a:rPr lang="en-DE" dirty="0"/>
              <a:t>o complete solution, but a step in the right direction</a:t>
            </a:r>
          </a:p>
        </p:txBody>
      </p:sp>
      <p:pic>
        <p:nvPicPr>
          <p:cNvPr id="16" name="Content Placeholder 15" descr="Chart, line chart&#10;&#10;Description automatically generated">
            <a:extLst>
              <a:ext uri="{FF2B5EF4-FFF2-40B4-BE49-F238E27FC236}">
                <a16:creationId xmlns:a16="http://schemas.microsoft.com/office/drawing/2014/main" id="{09D18AE3-A57C-E895-BC68-47D4DF9D31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585782" y="1679477"/>
            <a:ext cx="5434019" cy="3720969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D66C9D-6582-5822-0129-B225F1B5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05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5261-A8A3-EB47-5609-292F8E03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Simulated events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C79BD1-4D6F-B1C6-6215-307EE024F0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92622"/>
            <a:ext cx="5181600" cy="361734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13AC9-977D-E5E6-3304-7FDF9CB024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1A265-FB4E-D6A4-1753-7556362E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E1054-8423-8311-32B2-6261C885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27</a:t>
            </a:fld>
            <a:endParaRPr lang="en-US"/>
          </a:p>
        </p:txBody>
      </p:sp>
      <p:pic>
        <p:nvPicPr>
          <p:cNvPr id="8" name="Grafik 9">
            <a:extLst>
              <a:ext uri="{FF2B5EF4-FFF2-40B4-BE49-F238E27FC236}">
                <a16:creationId xmlns:a16="http://schemas.microsoft.com/office/drawing/2014/main" id="{E57A2013-756C-586D-9093-AB3489C50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5F0D0A-D1C1-CCC6-F174-ACE031E65557}"/>
              </a:ext>
            </a:extLst>
          </p:cNvPr>
          <p:cNvSpPr txBox="1"/>
          <p:nvPr/>
        </p:nvSpPr>
        <p:spPr>
          <a:xfrm>
            <a:off x="4356549" y="1988287"/>
            <a:ext cx="2450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</a:t>
            </a:r>
            <a:r>
              <a:rPr lang="en-DE" sz="1400" dirty="0"/>
              <a:t>assed muon filter</a:t>
            </a:r>
          </a:p>
        </p:txBody>
      </p:sp>
    </p:spTree>
    <p:extLst>
      <p:ext uri="{BB962C8B-B14F-4D97-AF65-F5344CB8AC3E}">
        <p14:creationId xmlns:p14="http://schemas.microsoft.com/office/powerpoint/2010/main" val="237229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0F4E-2C67-4420-8415-BE9A3578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New CORSIKA extended history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CB808-B7C6-F539-7631-B4D1696E2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DE" dirty="0"/>
              <a:t>CORSIKA 77420</a:t>
            </a:r>
          </a:p>
          <a:p>
            <a:r>
              <a:rPr lang="en-DE" dirty="0"/>
              <a:t>SIBYLL 2.3d</a:t>
            </a:r>
          </a:p>
          <a:p>
            <a:r>
              <a:rPr lang="en-GB" dirty="0"/>
              <a:t>I</a:t>
            </a:r>
            <a:r>
              <a:rPr lang="en-DE" dirty="0"/>
              <a:t>cetray 1.5.1</a:t>
            </a:r>
          </a:p>
          <a:p>
            <a:r>
              <a:rPr lang="en-DE" dirty="0"/>
              <a:t>5 components (p, He, N, Al, Fe)</a:t>
            </a:r>
          </a:p>
          <a:p>
            <a:r>
              <a:rPr lang="en-DE" dirty="0"/>
              <a:t>Polyplopia: True</a:t>
            </a:r>
          </a:p>
          <a:p>
            <a:r>
              <a:rPr lang="en-DE" dirty="0"/>
              <a:t>Trimshower: True</a:t>
            </a:r>
          </a:p>
          <a:p>
            <a:r>
              <a:rPr lang="en-GB" dirty="0"/>
              <a:t>E</a:t>
            </a:r>
            <a:r>
              <a:rPr lang="en-DE" dirty="0"/>
              <a:t>cuts1: 273 GeV (hadron min energy)</a:t>
            </a:r>
          </a:p>
          <a:p>
            <a:r>
              <a:rPr lang="en-DE" dirty="0"/>
              <a:t>Ecuts2: 273 GeV (muon min energy)</a:t>
            </a:r>
          </a:p>
          <a:p>
            <a:r>
              <a:rPr lang="en-DE" dirty="0"/>
              <a:t>Ecuts3: 10</a:t>
            </a:r>
            <a:r>
              <a:rPr lang="en-DE" baseline="30000" dirty="0"/>
              <a:t>20</a:t>
            </a:r>
            <a:r>
              <a:rPr lang="en-DE" dirty="0"/>
              <a:t> GeV (electron min energy)</a:t>
            </a:r>
          </a:p>
          <a:p>
            <a:r>
              <a:rPr lang="en-DE" dirty="0"/>
              <a:t>Ecuts4: 10</a:t>
            </a:r>
            <a:r>
              <a:rPr lang="en-DE" baseline="30000" dirty="0"/>
              <a:t>20</a:t>
            </a:r>
            <a:r>
              <a:rPr lang="en-DE" dirty="0"/>
              <a:t> GeV (photon min energy)</a:t>
            </a:r>
          </a:p>
          <a:p>
            <a:r>
              <a:rPr lang="en-DE" dirty="0"/>
              <a:t>4 datasets:</a:t>
            </a:r>
          </a:p>
          <a:p>
            <a:pPr lvl="1"/>
            <a:r>
              <a:rPr lang="en-DE" dirty="0"/>
              <a:t>30010: 600 GeV – 1 PeV</a:t>
            </a:r>
          </a:p>
          <a:p>
            <a:pPr lvl="1"/>
            <a:r>
              <a:rPr lang="en-DE" dirty="0"/>
              <a:t>30011: 1 PeV – 100 PeV</a:t>
            </a:r>
          </a:p>
          <a:p>
            <a:pPr lvl="1"/>
            <a:r>
              <a:rPr lang="en-DE" dirty="0"/>
              <a:t>30012: 100 PeV – 1 EeV</a:t>
            </a:r>
          </a:p>
          <a:p>
            <a:pPr lvl="1"/>
            <a:r>
              <a:rPr lang="en-DE" dirty="0"/>
              <a:t>30013: 1 EeV – 50 EeV</a:t>
            </a:r>
          </a:p>
          <a:p>
            <a:r>
              <a:rPr lang="en-GB" dirty="0"/>
              <a:t>/data/sim/</a:t>
            </a:r>
            <a:r>
              <a:rPr lang="en-GB" dirty="0" err="1"/>
              <a:t>IceCube</a:t>
            </a:r>
            <a:r>
              <a:rPr lang="en-GB" dirty="0"/>
              <a:t>/2023/generated/CORSIKA_EHISTORY/</a:t>
            </a:r>
            <a:endParaRPr lang="en-DE" dirty="0"/>
          </a:p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3B407-D253-6AFC-EFAD-667E92A9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3</a:t>
            </a:fld>
            <a:endParaRPr lang="en-US"/>
          </a:p>
        </p:txBody>
      </p:sp>
      <p:pic>
        <p:nvPicPr>
          <p:cNvPr id="5" name="Grafik 9">
            <a:extLst>
              <a:ext uri="{FF2B5EF4-FFF2-40B4-BE49-F238E27FC236}">
                <a16:creationId xmlns:a16="http://schemas.microsoft.com/office/drawing/2014/main" id="{7D4C1634-9FD7-543D-A90F-2B2718C2D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E559F-4EB7-E9B5-10CB-4459187D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5A629E-7B2D-065D-5DE5-4BCCB23851AE}"/>
              </a:ext>
            </a:extLst>
          </p:cNvPr>
          <p:cNvSpPr txBox="1"/>
          <p:nvPr/>
        </p:nvSpPr>
        <p:spPr>
          <a:xfrm>
            <a:off x="145510" y="6033486"/>
            <a:ext cx="2977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>
                <a:solidFill>
                  <a:schemeClr val="accent6"/>
                </a:solidFill>
              </a:rPr>
              <a:t>Please go ahead and test the datasets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774F2526-7249-DBAA-009E-2E9B046FF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486" y="1815088"/>
            <a:ext cx="5754514" cy="40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28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56403-4692-931F-7AAE-22372F049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CORSIKA vs. MCEq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DF846-6CB8-37FD-A916-217647A80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09F03-8C50-73EE-E99E-DDAE4A42E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4</a:t>
            </a:fld>
            <a:endParaRPr lang="en-US"/>
          </a:p>
        </p:txBody>
      </p:sp>
      <p:pic>
        <p:nvPicPr>
          <p:cNvPr id="6" name="Grafik 9">
            <a:extLst>
              <a:ext uri="{FF2B5EF4-FFF2-40B4-BE49-F238E27FC236}">
                <a16:creationId xmlns:a16="http://schemas.microsoft.com/office/drawing/2014/main" id="{B63095E9-43E8-2162-5392-3817ED533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4707651-9F7B-7717-9112-7B3242D86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26519" y="1690688"/>
            <a:ext cx="5819972" cy="40626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BD8136-EFDB-5296-0DE1-B304A6ABB522}"/>
              </a:ext>
            </a:extLst>
          </p:cNvPr>
          <p:cNvSpPr txBox="1"/>
          <p:nvPr/>
        </p:nvSpPr>
        <p:spPr>
          <a:xfrm>
            <a:off x="10124303" y="1570850"/>
            <a:ext cx="2458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/>
              <a:t>IceCube CORSIKA step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FB6579-11D7-1E92-F090-7E7B5494231E}"/>
              </a:ext>
            </a:extLst>
          </p:cNvPr>
          <p:cNvSpPr txBox="1"/>
          <p:nvPr/>
        </p:nvSpPr>
        <p:spPr>
          <a:xfrm>
            <a:off x="6215449" y="630195"/>
            <a:ext cx="4027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Prompt definition: not pion and kaon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32F6F-DB4C-3DC6-28FA-5D7F0F35EB34}"/>
              </a:ext>
            </a:extLst>
          </p:cNvPr>
          <p:cNvSpPr txBox="1"/>
          <p:nvPr/>
        </p:nvSpPr>
        <p:spPr>
          <a:xfrm>
            <a:off x="2940908" y="6444476"/>
            <a:ext cx="6561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en-DE" sz="1200" dirty="0">
                <a:solidFill>
                  <a:schemeClr val="accent6"/>
                </a:solidFill>
              </a:rPr>
              <a:t>For detailed information, see the talk by Ludwig Neste at the upcoming collaboration meeting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40E8B5-B5AF-33CF-D271-D4B8C45C9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95" y="1778814"/>
            <a:ext cx="5644205" cy="390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5A72-865A-78E1-8F4D-73C86324B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Expected muons for 10 years: leading vs. bundle energy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A6CB1-7354-2F7E-8899-9D8A3A9C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2F87-96DB-101F-04B7-860FDD77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5</a:t>
            </a:fld>
            <a:endParaRPr lang="en-US"/>
          </a:p>
        </p:txBody>
      </p:sp>
      <p:pic>
        <p:nvPicPr>
          <p:cNvPr id="6" name="Grafik 9">
            <a:extLst>
              <a:ext uri="{FF2B5EF4-FFF2-40B4-BE49-F238E27FC236}">
                <a16:creationId xmlns:a16="http://schemas.microsoft.com/office/drawing/2014/main" id="{B2265813-27B2-0CED-AD77-4F5EEBEA9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812B57-8291-134B-5A77-0FFFCD3CB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36" y="1842363"/>
            <a:ext cx="5384800" cy="375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A15475-5D6A-0ED0-D952-97B26F555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864" y="1842363"/>
            <a:ext cx="53848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3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CCC0-81CA-A109-6BC9-2FB19DDE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Expected muons for 10 years: leading vs. bundle energy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DCF4EF-76ED-6C73-B1C2-EBAC92837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846" y="1846486"/>
            <a:ext cx="5384800" cy="37592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51072-A771-182E-D4EE-1628C0CCB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E5B0B-5DBE-EDD4-BE13-64C298B4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6</a:t>
            </a:fld>
            <a:endParaRPr lang="en-US"/>
          </a:p>
        </p:txBody>
      </p:sp>
      <p:pic>
        <p:nvPicPr>
          <p:cNvPr id="6" name="Grafik 9">
            <a:extLst>
              <a:ext uri="{FF2B5EF4-FFF2-40B4-BE49-F238E27FC236}">
                <a16:creationId xmlns:a16="http://schemas.microsoft.com/office/drawing/2014/main" id="{22F3CF62-966F-EAAE-7B90-7822B10E2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5EE3EE-812B-E851-694A-72C327334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356" y="1846486"/>
            <a:ext cx="5384800" cy="37592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D965EDF-68DA-81F8-28DF-D32F2D223701}"/>
              </a:ext>
            </a:extLst>
          </p:cNvPr>
          <p:cNvSpPr/>
          <p:nvPr/>
        </p:nvSpPr>
        <p:spPr>
          <a:xfrm>
            <a:off x="3581400" y="4447713"/>
            <a:ext cx="2286246" cy="568170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1E45A7-46FD-DD7C-2FA6-45885CE1FEA7}"/>
              </a:ext>
            </a:extLst>
          </p:cNvPr>
          <p:cNvSpPr/>
          <p:nvPr/>
        </p:nvSpPr>
        <p:spPr>
          <a:xfrm>
            <a:off x="10395857" y="4338856"/>
            <a:ext cx="1130193" cy="568170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3989D6-3A80-43A8-7D42-1B86F7881A58}"/>
              </a:ext>
            </a:extLst>
          </p:cNvPr>
          <p:cNvSpPr txBox="1"/>
          <p:nvPr/>
        </p:nvSpPr>
        <p:spPr>
          <a:xfrm>
            <a:off x="3742124" y="6139543"/>
            <a:ext cx="538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DE" sz="1400" dirty="0">
                <a:solidFill>
                  <a:schemeClr val="accent6"/>
                </a:solidFill>
              </a:rPr>
              <a:t>Leading muon energy is more sensitive to detect prompt</a:t>
            </a:r>
          </a:p>
        </p:txBody>
      </p:sp>
    </p:spTree>
    <p:extLst>
      <p:ext uri="{BB962C8B-B14F-4D97-AF65-F5344CB8AC3E}">
        <p14:creationId xmlns:p14="http://schemas.microsoft.com/office/powerpoint/2010/main" val="2719550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A93B4-DDCA-4F67-32CA-6BE9BC5B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Leading muon energy fraction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32BCF-BF40-9C92-D525-FB9E5AC8F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233458" cy="4530725"/>
          </a:xfrm>
        </p:spPr>
        <p:txBody>
          <a:bodyPr/>
          <a:lstStyle/>
          <a:p>
            <a:r>
              <a:rPr lang="en-DE" dirty="0"/>
              <a:t>Prompt dominates for energies &gt; 1 PeV</a:t>
            </a:r>
          </a:p>
          <a:p>
            <a:r>
              <a:rPr lang="en-DE" dirty="0"/>
              <a:t>Leading energy sweet spot: 0.1 – 0.9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5B6BC-FF8B-F073-4FA1-75B38515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0D164-D5DD-3528-A353-BA51A85D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7</a:t>
            </a:fld>
            <a:endParaRPr lang="en-US"/>
          </a:p>
        </p:txBody>
      </p:sp>
      <p:pic>
        <p:nvPicPr>
          <p:cNvPr id="6" name="Grafik 9">
            <a:extLst>
              <a:ext uri="{FF2B5EF4-FFF2-40B4-BE49-F238E27FC236}">
                <a16:creationId xmlns:a16="http://schemas.microsoft.com/office/drawing/2014/main" id="{43255F64-AD83-4746-121D-8B6247846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pic>
        <p:nvPicPr>
          <p:cNvPr id="18" name="Content Placeholder 3">
            <a:extLst>
              <a:ext uri="{FF2B5EF4-FFF2-40B4-BE49-F238E27FC236}">
                <a16:creationId xmlns:a16="http://schemas.microsoft.com/office/drawing/2014/main" id="{77743196-2E03-035C-7BC5-7BA280A51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659" y="1646658"/>
            <a:ext cx="6941879" cy="48462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571BEF6-73A6-FA02-8552-0E7BCC3C6D32}"/>
              </a:ext>
            </a:extLst>
          </p:cNvPr>
          <p:cNvSpPr txBox="1"/>
          <p:nvPr/>
        </p:nvSpPr>
        <p:spPr>
          <a:xfrm>
            <a:off x="8260247" y="1866013"/>
            <a:ext cx="136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Solid: conventional</a:t>
            </a:r>
          </a:p>
          <a:p>
            <a:r>
              <a:rPr lang="en-GB" sz="1200" dirty="0"/>
              <a:t>Dashed: prompt</a:t>
            </a:r>
            <a:endParaRPr lang="en-DE" sz="12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9BF1CF6-0D62-1022-E287-A56F4C17F4CA}"/>
              </a:ext>
            </a:extLst>
          </p:cNvPr>
          <p:cNvSpPr/>
          <p:nvPr/>
        </p:nvSpPr>
        <p:spPr>
          <a:xfrm rot="20958534">
            <a:off x="5993176" y="2293014"/>
            <a:ext cx="5959834" cy="1210208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ED9EC5-A3F5-DAA9-68D1-670179AE0948}"/>
              </a:ext>
            </a:extLst>
          </p:cNvPr>
          <p:cNvSpPr/>
          <p:nvPr/>
        </p:nvSpPr>
        <p:spPr>
          <a:xfrm rot="20958534">
            <a:off x="5964811" y="3464662"/>
            <a:ext cx="5959834" cy="1210208"/>
          </a:xfrm>
          <a:prstGeom prst="ellipse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377938-E74E-9515-39E5-FF0C32731469}"/>
              </a:ext>
            </a:extLst>
          </p:cNvPr>
          <p:cNvCxnSpPr/>
          <p:nvPr/>
        </p:nvCxnSpPr>
        <p:spPr>
          <a:xfrm>
            <a:off x="6697261" y="4162647"/>
            <a:ext cx="0" cy="194575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39AF0D0-30CC-410F-CB3C-1C62D41740D9}"/>
              </a:ext>
            </a:extLst>
          </p:cNvPr>
          <p:cNvCxnSpPr>
            <a:cxnSpLocks/>
          </p:cNvCxnSpPr>
          <p:nvPr/>
        </p:nvCxnSpPr>
        <p:spPr>
          <a:xfrm>
            <a:off x="10996359" y="3370521"/>
            <a:ext cx="0" cy="273788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591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4E8C3-05A1-ACDC-A19F-CAE0FF393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Leading muon contribution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1E61D3-E4FF-ED12-62A7-EE71A8DBE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2666" y="1690688"/>
            <a:ext cx="6815667" cy="471853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C638F-29F0-BA35-224E-9D857389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8</a:t>
            </a:fld>
            <a:endParaRPr lang="en-DE"/>
          </a:p>
        </p:txBody>
      </p:sp>
      <p:pic>
        <p:nvPicPr>
          <p:cNvPr id="8" name="Picture 7" descr="A graph with red lines and black dots&#10;&#10;Description automatically generated">
            <a:extLst>
              <a:ext uri="{FF2B5EF4-FFF2-40B4-BE49-F238E27FC236}">
                <a16:creationId xmlns:a16="http://schemas.microsoft.com/office/drawing/2014/main" id="{A3A1A0F4-7497-5850-FC07-395632148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22" y="1690688"/>
            <a:ext cx="3342627" cy="28871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FFBED2-F304-EA20-1346-C6B54152E4BA}"/>
              </a:ext>
            </a:extLst>
          </p:cNvPr>
          <p:cNvSpPr txBox="1"/>
          <p:nvPr/>
        </p:nvSpPr>
        <p:spPr>
          <a:xfrm>
            <a:off x="250085" y="4797980"/>
            <a:ext cx="427514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DE" sz="1400" dirty="0"/>
              <a:t>Muons with energies between 100 TeV and 10 PeV </a:t>
            </a:r>
            <a:br>
              <a:rPr lang="en-DE" sz="1400" dirty="0"/>
            </a:br>
            <a:r>
              <a:rPr lang="en-DE" sz="1400" dirty="0"/>
              <a:t>dominate the bundle by more than 90%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DE" sz="1400" dirty="0"/>
              <a:t>Conventional muons are more dominant than prompt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DE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DE" sz="1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GB" sz="1400" dirty="0">
                <a:solidFill>
                  <a:schemeClr val="accent6"/>
                </a:solidFill>
              </a:rPr>
              <a:t>H</a:t>
            </a:r>
            <a:r>
              <a:rPr lang="en-DE" sz="1400" dirty="0">
                <a:solidFill>
                  <a:schemeClr val="accent6"/>
                </a:solidFill>
              </a:rPr>
              <a:t>igh leading energy fraction does not lead to more </a:t>
            </a:r>
            <a:br>
              <a:rPr lang="en-DE" sz="1400" dirty="0">
                <a:solidFill>
                  <a:schemeClr val="accent6"/>
                </a:solidFill>
              </a:rPr>
            </a:br>
            <a:r>
              <a:rPr lang="en-DE" sz="1400" dirty="0">
                <a:solidFill>
                  <a:schemeClr val="accent6"/>
                </a:solidFill>
              </a:rPr>
              <a:t>sensitivity to detect prompt</a:t>
            </a:r>
          </a:p>
        </p:txBody>
      </p:sp>
      <p:pic>
        <p:nvPicPr>
          <p:cNvPr id="3" name="Grafik 9">
            <a:extLst>
              <a:ext uri="{FF2B5EF4-FFF2-40B4-BE49-F238E27FC236}">
                <a16:creationId xmlns:a16="http://schemas.microsoft.com/office/drawing/2014/main" id="{AE705598-464C-BB4A-5A94-E7E9A47A3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13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6586-E210-FC2F-7AAF-E34B8096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Filters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AD86F-D0C6-57A0-4C96-1665A491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FDCB5-A8A5-F840-C08F-D57ADD10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9</a:t>
            </a:fld>
            <a:endParaRPr lang="en-US"/>
          </a:p>
        </p:txBody>
      </p:sp>
      <p:pic>
        <p:nvPicPr>
          <p:cNvPr id="6" name="Grafik 9">
            <a:extLst>
              <a:ext uri="{FF2B5EF4-FFF2-40B4-BE49-F238E27FC236}">
                <a16:creationId xmlns:a16="http://schemas.microsoft.com/office/drawing/2014/main" id="{AFCE7C2B-0CD7-EFF2-6AEB-F44BA30E7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502981-C7D0-790D-18EF-5B55E93E7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298" y="605603"/>
            <a:ext cx="3829702" cy="28824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17523B-EA28-1D97-AF60-D1B36BF48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307" y="605603"/>
            <a:ext cx="3829702" cy="28824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D3D51-43FD-23DF-0211-EE82C39DBC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298" y="3663539"/>
            <a:ext cx="3829702" cy="28824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8A2A68-D344-7100-7493-30A2ED58B4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8307" y="3663539"/>
            <a:ext cx="3829702" cy="28824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A5BA53-C484-8E3D-BB24-0F0D9A39E37B}"/>
              </a:ext>
            </a:extLst>
          </p:cNvPr>
          <p:cNvSpPr txBox="1"/>
          <p:nvPr/>
        </p:nvSpPr>
        <p:spPr>
          <a:xfrm>
            <a:off x="145510" y="3150674"/>
            <a:ext cx="2379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Choose muon filter, </a:t>
            </a:r>
          </a:p>
          <a:p>
            <a:r>
              <a:rPr lang="en-GB" sz="1600" dirty="0"/>
              <a:t>l</a:t>
            </a:r>
            <a:r>
              <a:rPr lang="en-DE" sz="1600" dirty="0"/>
              <a:t>arger statistics at 10 TeV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1169C02-EC25-AE1E-5F13-167238BA5BA3}"/>
              </a:ext>
            </a:extLst>
          </p:cNvPr>
          <p:cNvSpPr/>
          <p:nvPr/>
        </p:nvSpPr>
        <p:spPr>
          <a:xfrm>
            <a:off x="3545656" y="4311589"/>
            <a:ext cx="928456" cy="621437"/>
          </a:xfrm>
          <a:prstGeom prst="ellipse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92954DD-CBCC-A41B-FB22-089F7B7F0522}"/>
              </a:ext>
            </a:extLst>
          </p:cNvPr>
          <p:cNvSpPr/>
          <p:nvPr/>
        </p:nvSpPr>
        <p:spPr>
          <a:xfrm>
            <a:off x="7852805" y="4225771"/>
            <a:ext cx="928456" cy="696447"/>
          </a:xfrm>
          <a:prstGeom prst="ellipse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0868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800</Words>
  <Application>Microsoft Macintosh PowerPoint</Application>
  <PresentationFormat>Widescreen</PresentationFormat>
  <Paragraphs>176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Akkurat-Bold</vt:lpstr>
      <vt:lpstr>Arial</vt:lpstr>
      <vt:lpstr>Calibri</vt:lpstr>
      <vt:lpstr>Calibri Light</vt:lpstr>
      <vt:lpstr>Cambria Math</vt:lpstr>
      <vt:lpstr>Wingdings</vt:lpstr>
      <vt:lpstr>Office</vt:lpstr>
      <vt:lpstr>Updates on prompt atmospheric muon analysis  Ludwig Neste and Pascal Gutjahr</vt:lpstr>
      <vt:lpstr>Motivation</vt:lpstr>
      <vt:lpstr>New CORSIKA extended history simulations</vt:lpstr>
      <vt:lpstr>CORSIKA vs. MCEq</vt:lpstr>
      <vt:lpstr>Expected muons for 10 years: leading vs. bundle energy</vt:lpstr>
      <vt:lpstr>Expected muons for 10 years: leading vs. bundle energy</vt:lpstr>
      <vt:lpstr>Leading muon energy fraction</vt:lpstr>
      <vt:lpstr>Leading muon contribution</vt:lpstr>
      <vt:lpstr>Filters </vt:lpstr>
      <vt:lpstr>Data-MC agreements</vt:lpstr>
      <vt:lpstr>Data-MC: HitStatistics - SplitInIceDSTPulses</vt:lpstr>
      <vt:lpstr>Data-MC: HitStatistics - SplitInIceDSTPulses </vt:lpstr>
      <vt:lpstr>Data-MC: cos(zenith)</vt:lpstr>
      <vt:lpstr>Data-MC: energy spectrum</vt:lpstr>
      <vt:lpstr>PowerPoint Presentation</vt:lpstr>
      <vt:lpstr>Pseudo data sampling</vt:lpstr>
      <vt:lpstr>Test bias</vt:lpstr>
      <vt:lpstr>Test background statistics</vt:lpstr>
      <vt:lpstr>Discovery potential and sensitivity</vt:lpstr>
      <vt:lpstr>Conclusion and outlook</vt:lpstr>
      <vt:lpstr>PowerPoint Presentation</vt:lpstr>
      <vt:lpstr>Add backup slides:</vt:lpstr>
      <vt:lpstr>Definition of the muon flux</vt:lpstr>
      <vt:lpstr>Muon flux</vt:lpstr>
      <vt:lpstr>Muon production – different weightings</vt:lpstr>
      <vt:lpstr>Solution to zenith problem?</vt:lpstr>
      <vt:lpstr>Simulated events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on prompt atmospheric muon analysis  Ludwig Neste and Pascal Gutjahr</dc:title>
  <dc:creator>Pascal Gutjahr</dc:creator>
  <cp:lastModifiedBy>Pascal Gutjahr</cp:lastModifiedBy>
  <cp:revision>51</cp:revision>
  <dcterms:created xsi:type="dcterms:W3CDTF">2023-09-19T10:10:31Z</dcterms:created>
  <dcterms:modified xsi:type="dcterms:W3CDTF">2023-09-22T12:52:39Z</dcterms:modified>
</cp:coreProperties>
</file>