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67313"/>
            <a:ext cx="9144001" cy="248321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46291"/>
            <a:ext cx="9144001" cy="17220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1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79751"/>
            <a:ext cx="2628900" cy="60445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79751"/>
            <a:ext cx="7734300" cy="60445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78211"/>
            <a:ext cx="10515600" cy="29669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773255"/>
            <a:ext cx="10515600" cy="156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98737"/>
            <a:ext cx="5181600" cy="4525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8737"/>
            <a:ext cx="5181600" cy="4525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79751"/>
            <a:ext cx="10515600" cy="13786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748491"/>
            <a:ext cx="5157787" cy="85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1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605394"/>
            <a:ext cx="5157787" cy="38321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748491"/>
            <a:ext cx="5183188" cy="85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1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05394"/>
            <a:ext cx="5183188" cy="38321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75509"/>
            <a:ext cx="3932237" cy="1664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1026968"/>
            <a:ext cx="6172200" cy="5068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139792"/>
            <a:ext cx="3932237" cy="396422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1"/>
            </a:lvl2pPr>
            <a:lvl3pPr marL="914340" indent="0">
              <a:buNone/>
              <a:defRPr sz="1200"/>
            </a:lvl3pPr>
            <a:lvl4pPr marL="1371511" indent="0">
              <a:buNone/>
              <a:defRPr sz="1001"/>
            </a:lvl4pPr>
            <a:lvl5pPr marL="1828681" indent="0">
              <a:buNone/>
              <a:defRPr sz="1001"/>
            </a:lvl5pPr>
            <a:lvl6pPr marL="2285852" indent="0">
              <a:buNone/>
              <a:defRPr sz="1001"/>
            </a:lvl6pPr>
            <a:lvl7pPr marL="2743021" indent="0">
              <a:buNone/>
              <a:defRPr sz="1001"/>
            </a:lvl7pPr>
            <a:lvl8pPr marL="3200192" indent="0">
              <a:buNone/>
              <a:defRPr sz="1001"/>
            </a:lvl8pPr>
            <a:lvl9pPr marL="365736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75509"/>
            <a:ext cx="3932237" cy="1664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1026968"/>
            <a:ext cx="6172200" cy="50687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139792"/>
            <a:ext cx="3932237" cy="396422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1"/>
            </a:lvl2pPr>
            <a:lvl3pPr marL="914340" indent="0">
              <a:buNone/>
              <a:defRPr sz="1200"/>
            </a:lvl3pPr>
            <a:lvl4pPr marL="1371511" indent="0">
              <a:buNone/>
              <a:defRPr sz="1001"/>
            </a:lvl4pPr>
            <a:lvl5pPr marL="1828681" indent="0">
              <a:buNone/>
              <a:defRPr sz="1001"/>
            </a:lvl5pPr>
            <a:lvl6pPr marL="2285852" indent="0">
              <a:buNone/>
              <a:defRPr sz="1001"/>
            </a:lvl6pPr>
            <a:lvl7pPr marL="2743021" indent="0">
              <a:buNone/>
              <a:defRPr sz="1001"/>
            </a:lvl7pPr>
            <a:lvl8pPr marL="3200192" indent="0">
              <a:buNone/>
              <a:defRPr sz="1001"/>
            </a:lvl8pPr>
            <a:lvl9pPr marL="3657362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79751"/>
            <a:ext cx="1051560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98737"/>
            <a:ext cx="1051560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610903"/>
            <a:ext cx="27432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12EE-8A37-479F-A5D9-DC73E46D5B8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610903"/>
            <a:ext cx="41148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10903"/>
            <a:ext cx="27432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662A-9369-4083-8F81-F383682E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91434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98811" y="84434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Basecalling with </a:t>
            </a:r>
            <a:r>
              <a:rPr lang="de-CH" sz="1100" i="1" dirty="0">
                <a:solidFill>
                  <a:schemeClr val="tx1"/>
                </a:solidFill>
              </a:rPr>
              <a:t>guppy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98811" y="899309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Demultiplexing with </a:t>
            </a:r>
            <a:r>
              <a:rPr lang="de-CH" sz="1100" i="1" dirty="0">
                <a:solidFill>
                  <a:schemeClr val="tx1"/>
                </a:solidFill>
              </a:rPr>
              <a:t>qcat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8811" y="1714184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Filtering with </a:t>
            </a:r>
            <a:r>
              <a:rPr lang="de-CH" sz="1100" i="1" dirty="0">
                <a:solidFill>
                  <a:schemeClr val="tx1"/>
                </a:solidFill>
              </a:rPr>
              <a:t>nanofilt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8811" y="2529057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Clustering with </a:t>
            </a:r>
            <a:r>
              <a:rPr lang="de-CH" sz="1100" i="1" dirty="0">
                <a:solidFill>
                  <a:schemeClr val="tx1"/>
                </a:solidFill>
              </a:rPr>
              <a:t>ashure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98811" y="3343931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Chimera detection with</a:t>
            </a:r>
            <a:r>
              <a:rPr lang="de-CH" sz="1100" i="1" dirty="0">
                <a:solidFill>
                  <a:schemeClr val="tx1"/>
                </a:solidFill>
              </a:rPr>
              <a:t> vsearch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98811" y="4158806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Taxonomic assignement with</a:t>
            </a:r>
            <a:r>
              <a:rPr lang="de-CH" sz="1100" i="1" dirty="0">
                <a:solidFill>
                  <a:schemeClr val="tx1"/>
                </a:solidFill>
              </a:rPr>
              <a:t> blast </a:t>
            </a:r>
            <a:r>
              <a:rPr lang="de-CH" sz="1100" dirty="0">
                <a:solidFill>
                  <a:schemeClr val="tx1"/>
                </a:solidFill>
              </a:rPr>
              <a:t>and </a:t>
            </a:r>
            <a:r>
              <a:rPr lang="de-CH" sz="1100" i="1" dirty="0">
                <a:solidFill>
                  <a:schemeClr val="tx1"/>
                </a:solidFill>
              </a:rPr>
              <a:t>crest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98811" y="4973679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ASV abundance table with </a:t>
            </a:r>
            <a:r>
              <a:rPr lang="de-CH" sz="1100" i="1" dirty="0">
                <a:solidFill>
                  <a:schemeClr val="tx1"/>
                </a:solidFill>
              </a:rPr>
              <a:t>minimap2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98811" y="6603427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Darwin Core Archive format output with tool from OBIS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98811" y="5788554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OTU abundance table with </a:t>
            </a:r>
            <a:r>
              <a:rPr lang="de-CH" sz="1100" i="1" dirty="0">
                <a:solidFill>
                  <a:schemeClr val="tx1"/>
                </a:solidFill>
              </a:rPr>
              <a:t>vsearch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81229" y="8443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multiple fast5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391163" y="9998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multiple fastq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81229" y="899309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multiple fastq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91163" y="899308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multiple fastq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81229" y="171418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multiple fastq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91163" y="171418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multiple fastq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881229" y="2529056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csv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3209734" y="1947452"/>
            <a:ext cx="289079" cy="765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4234504" y="589805"/>
            <a:ext cx="422987" cy="196027"/>
          </a:xfrm>
          <a:prstGeom prst="rightArrow">
            <a:avLst>
              <a:gd name="adj1" fmla="val 399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0" name="Rounded Rectangle 29"/>
          <p:cNvSpPr/>
          <p:nvPr/>
        </p:nvSpPr>
        <p:spPr>
          <a:xfrm>
            <a:off x="1161578" y="2046974"/>
            <a:ext cx="1903614" cy="541178"/>
          </a:xfrm>
          <a:prstGeom prst="roundRect">
            <a:avLst>
              <a:gd name="adj" fmla="val 6819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concatenate into single fastq file, then convert into fasta and then into 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4234504" y="1404677"/>
            <a:ext cx="422987" cy="196027"/>
          </a:xfrm>
          <a:prstGeom prst="rightArrow">
            <a:avLst>
              <a:gd name="adj1" fmla="val 399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2" name="Right Arrow 31"/>
          <p:cNvSpPr/>
          <p:nvPr/>
        </p:nvSpPr>
        <p:spPr>
          <a:xfrm rot="5400000">
            <a:off x="4234504" y="3849299"/>
            <a:ext cx="422987" cy="196027"/>
          </a:xfrm>
          <a:prstGeom prst="rightArrow">
            <a:avLst>
              <a:gd name="adj1" fmla="val 399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3" name="Curved Right Arrow 32"/>
          <p:cNvSpPr/>
          <p:nvPr/>
        </p:nvSpPr>
        <p:spPr>
          <a:xfrm>
            <a:off x="3209734" y="2762324"/>
            <a:ext cx="289079" cy="765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61578" y="2948938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convert into fasta file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37" name="Curved Right Arrow 36"/>
          <p:cNvSpPr/>
          <p:nvPr/>
        </p:nvSpPr>
        <p:spPr>
          <a:xfrm>
            <a:off x="3200316" y="4379629"/>
            <a:ext cx="289079" cy="765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161578" y="4566241"/>
            <a:ext cx="1903614" cy="391887"/>
          </a:xfrm>
          <a:prstGeom prst="roundRect">
            <a:avLst>
              <a:gd name="adj" fmla="val 6819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100" dirty="0">
                <a:solidFill>
                  <a:schemeClr val="tx1"/>
                </a:solidFill>
              </a:rPr>
              <a:t>map fasta output from nanofilt on clusters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0" name="Curved Right Arrow 39"/>
          <p:cNvSpPr/>
          <p:nvPr/>
        </p:nvSpPr>
        <p:spPr>
          <a:xfrm flipH="1">
            <a:off x="5402425" y="1959890"/>
            <a:ext cx="289079" cy="31848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4234502" y="5479049"/>
            <a:ext cx="422987" cy="196027"/>
          </a:xfrm>
          <a:prstGeom prst="rightArrow">
            <a:avLst>
              <a:gd name="adj1" fmla="val 399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3" name="Curved Right Arrow 42"/>
          <p:cNvSpPr/>
          <p:nvPr/>
        </p:nvSpPr>
        <p:spPr>
          <a:xfrm flipH="1">
            <a:off x="5413139" y="5222499"/>
            <a:ext cx="289079" cy="15333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881229" y="3343930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fasta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881229" y="415880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fasta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881229" y="4973679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two fasta files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881229" y="5788554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fasta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881229" y="6603427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tsv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391163" y="2516619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single csv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91163" y="3331492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single fasta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91163" y="4146368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one text and one tsv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91163" y="4948797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Output: single tsv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391163" y="5751225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tsv file per sample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391163" y="6600312"/>
            <a:ext cx="2031132" cy="391887"/>
          </a:xfrm>
          <a:prstGeom prst="roundRect">
            <a:avLst>
              <a:gd name="adj" fmla="val 6819"/>
            </a:avLst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CH" sz="1100" dirty="0">
                <a:solidFill>
                  <a:schemeClr val="tx1"/>
                </a:solidFill>
              </a:rPr>
              <a:t>Input: single csv file per experiment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195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Hablutzel</dc:creator>
  <cp:lastModifiedBy>Pascal Hablutzel</cp:lastModifiedBy>
  <cp:revision>8</cp:revision>
  <dcterms:created xsi:type="dcterms:W3CDTF">2022-03-16T09:28:45Z</dcterms:created>
  <dcterms:modified xsi:type="dcterms:W3CDTF">2022-03-16T11:48:18Z</dcterms:modified>
</cp:coreProperties>
</file>