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6" r:id="rId9"/>
    <p:sldId id="305" r:id="rId10"/>
    <p:sldId id="322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23" r:id="rId19"/>
    <p:sldId id="314" r:id="rId20"/>
    <p:sldId id="316" r:id="rId21"/>
    <p:sldId id="318" r:id="rId22"/>
    <p:sldId id="317" r:id="rId23"/>
    <p:sldId id="320" r:id="rId24"/>
    <p:sldId id="319" r:id="rId25"/>
    <p:sldId id="321" r:id="rId26"/>
    <p:sldId id="324" r:id="rId27"/>
    <p:sldId id="325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eem Kufi" panose="020B0604020202020204"/>
      <p:regular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6B80E5-2C9B-4CE1-B983-690AFD0777F6}">
  <a:tblStyle styleId="{D16B80E5-2C9B-4CE1-B983-690AFD077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126" d="100"/>
          <a:sy n="126" d="100"/>
        </p:scale>
        <p:origin x="11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7382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9306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CH" dirty="0"/>
              <a:t>ö</a:t>
            </a:r>
            <a:r>
              <a:rPr lang="en-GB" dirty="0"/>
              <a:t>s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g: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f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X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, </a:t>
            </a:r>
            <a:r>
              <a:rPr lang="en-GB" dirty="0"/>
              <a:t>d</a:t>
            </a:r>
            <a:r>
              <a:rPr lang="en-CH" dirty="0"/>
              <a:t>a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c</a:t>
            </a:r>
            <a:r>
              <a:rPr lang="en-CH" dirty="0"/>
              <a:t>k </a:t>
            </a:r>
            <a:r>
              <a:rPr lang="en-GB" dirty="0"/>
              <a:t>o</a:t>
            </a:r>
            <a:r>
              <a:rPr lang="en-CH" dirty="0"/>
              <a:t>h</a:t>
            </a:r>
            <a:r>
              <a:rPr lang="en-GB" dirty="0"/>
              <a:t>n</a:t>
            </a:r>
            <a:r>
              <a:rPr lang="en-CH" dirty="0"/>
              <a:t>e </a:t>
            </a:r>
            <a:r>
              <a:rPr lang="en-CH" dirty="0" err="1"/>
              <a:t>einen</a:t>
            </a:r>
            <a:r>
              <a:rPr lang="en-CH" dirty="0"/>
              <a:t> </a:t>
            </a:r>
            <a:r>
              <a:rPr lang="en-CH" dirty="0" err="1"/>
              <a:t>manipulierten</a:t>
            </a:r>
            <a:r>
              <a:rPr lang="en-CH" dirty="0"/>
              <a:t> Link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funktioniert</a:t>
            </a:r>
            <a:r>
              <a:rPr lang="en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52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2800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0792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H" dirty="0" err="1"/>
              <a:t>Lösung</a:t>
            </a:r>
            <a:r>
              <a:rPr lang="en-CH" dirty="0"/>
              <a:t>: </a:t>
            </a:r>
            <a:r>
              <a:rPr lang="en-CH" dirty="0" err="1"/>
              <a:t>Persistentes</a:t>
            </a:r>
            <a:r>
              <a:rPr lang="en-CH" dirty="0"/>
              <a:t> XSS, da der </a:t>
            </a:r>
            <a:r>
              <a:rPr lang="en-CH" dirty="0" err="1"/>
              <a:t>Schad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d</a:t>
            </a:r>
            <a:r>
              <a:rPr lang="en-CH" dirty="0"/>
              <a:t>e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r</a:t>
            </a:r>
            <a:r>
              <a:rPr lang="en-CH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425779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32290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3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4682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0844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y</a:t>
            </a:r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d </a:t>
            </a:r>
            <a:r>
              <a:rPr lang="en-GB" dirty="0"/>
              <a:t>g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s</a:t>
            </a:r>
            <a:r>
              <a:rPr lang="en-GB" dirty="0"/>
              <a:t>ä</a:t>
            </a:r>
            <a:r>
              <a:rPr lang="en-CH" dirty="0"/>
              <a:t>t</a:t>
            </a:r>
            <a:r>
              <a:rPr lang="en-GB" dirty="0"/>
              <a:t>z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m</a:t>
            </a:r>
            <a:r>
              <a:rPr lang="en-GB" dirty="0"/>
              <a:t>m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/>
              <a:t>p</a:t>
            </a:r>
            <a:r>
              <a:rPr lang="en-GB" dirty="0"/>
              <a:t>r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s </a:t>
            </a:r>
            <a:r>
              <a:rPr lang="en-GB" dirty="0"/>
              <a:t>z</a:t>
            </a:r>
            <a:r>
              <a:rPr lang="en-CH" dirty="0"/>
              <a:t>w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U</a:t>
            </a:r>
            <a:r>
              <a:rPr lang="en-CH" dirty="0"/>
              <a:t>s</a:t>
            </a:r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 err="1"/>
              <a:t>i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y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/>
              <a:t>Security und </a:t>
            </a:r>
            <a:r>
              <a:rPr lang="en-GB" dirty="0"/>
              <a:t>U</a:t>
            </a:r>
            <a:r>
              <a:rPr lang="en-CH" dirty="0"/>
              <a:t>s</a:t>
            </a:r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 err="1"/>
              <a:t>i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y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 </a:t>
            </a:r>
            <a:r>
              <a:rPr lang="en-GB" dirty="0" err="1"/>
              <a:t>moi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s.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p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l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l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z: Badge, </a:t>
            </a:r>
            <a:r>
              <a:rPr lang="en-CH" dirty="0" err="1"/>
              <a:t>Fingerabdruck</a:t>
            </a:r>
            <a:r>
              <a:rPr lang="en-CH" dirty="0"/>
              <a:t>, </a:t>
            </a:r>
            <a:r>
              <a:rPr lang="en-CH" dirty="0" err="1"/>
              <a:t>Irisscan</a:t>
            </a:r>
            <a:r>
              <a:rPr lang="en-CH" dirty="0"/>
              <a:t>. </a:t>
            </a:r>
            <a:r>
              <a:rPr lang="en-GB" dirty="0"/>
              <a:t>W</a:t>
            </a:r>
            <a:r>
              <a:rPr lang="en-CH" dirty="0" err="1"/>
              <a:t>er</a:t>
            </a:r>
            <a:r>
              <a:rPr lang="en-CH" dirty="0"/>
              <a:t> will das </a:t>
            </a:r>
            <a:r>
              <a:rPr lang="en-CH" dirty="0" err="1"/>
              <a:t>wirklich</a:t>
            </a:r>
            <a:r>
              <a:rPr lang="en-CH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y </a:t>
            </a:r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CH" dirty="0" err="1"/>
              <a:t>leider</a:t>
            </a:r>
            <a:r>
              <a:rPr lang="en-CH" dirty="0"/>
              <a:t> oft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wenig</a:t>
            </a:r>
            <a:r>
              <a:rPr lang="en-CH" dirty="0"/>
              <a:t> </a:t>
            </a:r>
            <a:r>
              <a:rPr lang="en-CH" dirty="0" err="1"/>
              <a:t>ernst</a:t>
            </a:r>
            <a:r>
              <a:rPr lang="en-CH" dirty="0"/>
              <a:t> </a:t>
            </a:r>
            <a:r>
              <a:rPr lang="en-CH" dirty="0" err="1"/>
              <a:t>genom</a:t>
            </a:r>
            <a:r>
              <a:rPr lang="en-GB" dirty="0"/>
              <a:t>m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: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p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. </a:t>
            </a:r>
            <a:r>
              <a:rPr lang="en-GB" dirty="0"/>
              <a:t>F</a:t>
            </a:r>
            <a:r>
              <a:rPr lang="en-CH" dirty="0"/>
              <a:t>a</a:t>
            </a:r>
            <a:r>
              <a:rPr lang="en-GB" dirty="0"/>
              <a:t>c</a:t>
            </a:r>
            <a:r>
              <a:rPr lang="en-CH" dirty="0"/>
              <a:t>e</a:t>
            </a:r>
            <a:r>
              <a:rPr lang="en-GB" dirty="0"/>
              <a:t>b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k </a:t>
            </a:r>
            <a:r>
              <a:rPr lang="en-GB" dirty="0"/>
              <a:t>w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t,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l</a:t>
            </a:r>
            <a:r>
              <a:rPr lang="en-GB" dirty="0"/>
              <a:t>a</a:t>
            </a:r>
            <a:r>
              <a:rPr lang="en-CH" dirty="0" err="1"/>
              <a:t>rtextpasswörter</a:t>
            </a:r>
            <a:r>
              <a:rPr lang="en-CH" dirty="0"/>
              <a:t> </a:t>
            </a:r>
            <a:r>
              <a:rPr lang="en-CH" dirty="0" err="1"/>
              <a:t>mitgeloggt</a:t>
            </a:r>
            <a:r>
              <a:rPr lang="en-CH" dirty="0"/>
              <a:t> </a:t>
            </a:r>
            <a:r>
              <a:rPr lang="en-CH" dirty="0" err="1"/>
              <a:t>haben</a:t>
            </a:r>
            <a:r>
              <a:rPr lang="en-CH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 err="1"/>
              <a:t>Fokus</a:t>
            </a:r>
            <a:r>
              <a:rPr lang="en-CH" dirty="0"/>
              <a:t>: </a:t>
            </a:r>
            <a:r>
              <a:rPr lang="en-CH" dirty="0" err="1"/>
              <a:t>Weitere</a:t>
            </a:r>
            <a:r>
              <a:rPr lang="en-CH" dirty="0"/>
              <a:t> </a:t>
            </a:r>
            <a:r>
              <a:rPr lang="en-CH" dirty="0" err="1"/>
              <a:t>Ansetzpunkte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Datenbankha</a:t>
            </a:r>
            <a:r>
              <a:rPr lang="en-GB" dirty="0"/>
              <a:t>r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,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b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F</a:t>
            </a:r>
            <a:r>
              <a:rPr lang="en-CH" dirty="0" err="1"/>
              <a:t>i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w</a:t>
            </a:r>
            <a:r>
              <a:rPr lang="en-CH" dirty="0"/>
              <a:t>a</a:t>
            </a:r>
            <a:r>
              <a:rPr lang="en-GB" dirty="0"/>
              <a:t>l</a:t>
            </a:r>
            <a:r>
              <a:rPr lang="en-CH" dirty="0"/>
              <a:t>l.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086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339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r>
              <a:rPr lang="en-CH" dirty="0"/>
              <a:t>n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t</a:t>
            </a:r>
            <a:r>
              <a:rPr lang="en-CH" dirty="0"/>
              <a:t>z</a:t>
            </a:r>
            <a:r>
              <a:rPr lang="en-GB" dirty="0"/>
              <a:t>t</a:t>
            </a:r>
            <a:r>
              <a:rPr lang="en-CH" dirty="0" err="1"/>
              <a:t>en</a:t>
            </a:r>
            <a:r>
              <a:rPr lang="en-CH" dirty="0"/>
              <a:t> Jahren gab es </a:t>
            </a:r>
            <a:r>
              <a:rPr lang="en-CH" dirty="0" err="1"/>
              <a:t>auch</a:t>
            </a:r>
            <a:r>
              <a:rPr lang="en-CH" dirty="0"/>
              <a:t> </a:t>
            </a:r>
            <a:r>
              <a:rPr lang="en-CH" dirty="0" err="1"/>
              <a:t>imm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v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g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,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l</a:t>
            </a:r>
            <a:r>
              <a:rPr lang="en-CH" dirty="0"/>
              <a:t>ü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 err="1"/>
              <a:t>sstandards</a:t>
            </a:r>
            <a:r>
              <a:rPr lang="en-CH" dirty="0"/>
              <a:t> so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definieren</a:t>
            </a:r>
            <a:r>
              <a:rPr lang="en-CH" dirty="0"/>
              <a:t>, </a:t>
            </a:r>
            <a:r>
              <a:rPr lang="en-CH" dirty="0" err="1"/>
              <a:t>dass</a:t>
            </a:r>
            <a:r>
              <a:rPr lang="en-CH" dirty="0"/>
              <a:t> </a:t>
            </a:r>
            <a:r>
              <a:rPr lang="en-CH" dirty="0" err="1"/>
              <a:t>sie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mehr</a:t>
            </a:r>
            <a:r>
              <a:rPr lang="en-CH" dirty="0"/>
              <a:t> </a:t>
            </a:r>
            <a:r>
              <a:rPr lang="en-CH" dirty="0" err="1"/>
              <a:t>sicher</a:t>
            </a:r>
            <a:r>
              <a:rPr lang="en-CH" dirty="0"/>
              <a:t> </a:t>
            </a:r>
            <a:r>
              <a:rPr lang="en-CH" dirty="0" err="1"/>
              <a:t>sind</a:t>
            </a:r>
            <a:r>
              <a:rPr lang="en-CH" dirty="0"/>
              <a:t> (</a:t>
            </a:r>
            <a:r>
              <a:rPr lang="en-CH" dirty="0" err="1"/>
              <a:t>zum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p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l </a:t>
            </a:r>
            <a:r>
              <a:rPr lang="en-GB" dirty="0"/>
              <a:t>T</a:t>
            </a:r>
            <a:r>
              <a:rPr lang="en-CH" dirty="0"/>
              <a:t>L</a:t>
            </a:r>
            <a:r>
              <a:rPr lang="en-GB" dirty="0"/>
              <a:t>S</a:t>
            </a:r>
            <a:r>
              <a:rPr lang="en-CH" dirty="0"/>
              <a:t> / </a:t>
            </a:r>
            <a:r>
              <a:rPr lang="en-GB" dirty="0"/>
              <a:t>H</a:t>
            </a:r>
            <a:r>
              <a:rPr lang="en-CH" dirty="0"/>
              <a:t>T</a:t>
            </a:r>
            <a:r>
              <a:rPr lang="en-GB" dirty="0"/>
              <a:t>T</a:t>
            </a:r>
            <a:r>
              <a:rPr lang="en-CH" dirty="0"/>
              <a:t>P</a:t>
            </a:r>
            <a:r>
              <a:rPr lang="en-GB" dirty="0"/>
              <a:t>S</a:t>
            </a:r>
            <a:r>
              <a:rPr lang="en-CH" dirty="0"/>
              <a:t>) und es </a:t>
            </a:r>
            <a:r>
              <a:rPr lang="en-CH" dirty="0" err="1"/>
              <a:t>sozusagen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Hintertür</a:t>
            </a:r>
            <a:r>
              <a:rPr lang="en-CH" dirty="0"/>
              <a:t> </a:t>
            </a:r>
            <a:r>
              <a:rPr lang="en-CH" dirty="0" err="1"/>
              <a:t>gibt</a:t>
            </a:r>
            <a:r>
              <a:rPr lang="en-CH" dirty="0"/>
              <a:t>. Die </a:t>
            </a:r>
            <a:r>
              <a:rPr lang="en-GB" dirty="0"/>
              <a:t>E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n, </a:t>
            </a:r>
            <a:r>
              <a:rPr lang="en-GB" dirty="0"/>
              <a:t>d</a:t>
            </a:r>
            <a:r>
              <a:rPr lang="en-CH" dirty="0" err="1"/>
              <a:t>ie</a:t>
            </a:r>
            <a:r>
              <a:rPr lang="en-CH" dirty="0"/>
              <a:t> </a:t>
            </a:r>
            <a:r>
              <a:rPr lang="en-CH" dirty="0" err="1"/>
              <a:t>diese</a:t>
            </a:r>
            <a:r>
              <a:rPr lang="en-CH" dirty="0"/>
              <a:t> Standards </a:t>
            </a:r>
            <a:r>
              <a:rPr lang="en-CH" dirty="0" err="1"/>
              <a:t>ausarbeiten</a:t>
            </a:r>
            <a:r>
              <a:rPr lang="en-CH" dirty="0"/>
              <a:t>, </a:t>
            </a:r>
            <a:r>
              <a:rPr lang="en-CH" dirty="0" err="1"/>
              <a:t>wehr</a:t>
            </a:r>
            <a:r>
              <a:rPr lang="en-GB" dirty="0"/>
              <a:t>t</a:t>
            </a:r>
            <a:r>
              <a:rPr lang="en-CH" dirty="0" err="1"/>
              <a:t>en</a:t>
            </a:r>
            <a:r>
              <a:rPr lang="en-CH" dirty="0"/>
              <a:t> </a:t>
            </a:r>
            <a:r>
              <a:rPr lang="en-CH" dirty="0" err="1"/>
              <a:t>sich</a:t>
            </a:r>
            <a:r>
              <a:rPr lang="en-CH" dirty="0"/>
              <a:t> </a:t>
            </a:r>
            <a:r>
              <a:rPr lang="en-CH" dirty="0" err="1"/>
              <a:t>zwar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CH" dirty="0" err="1"/>
              <a:t>erfolgreich</a:t>
            </a:r>
            <a:r>
              <a:rPr lang="en-CH" dirty="0"/>
              <a:t> </a:t>
            </a:r>
            <a:r>
              <a:rPr lang="en-CH" dirty="0" err="1"/>
              <a:t>gegen</a:t>
            </a:r>
            <a:r>
              <a:rPr lang="en-CH" dirty="0"/>
              <a:t> </a:t>
            </a:r>
            <a:r>
              <a:rPr lang="en-CH" dirty="0" err="1"/>
              <a:t>solche</a:t>
            </a:r>
            <a:r>
              <a:rPr lang="en-CH" dirty="0"/>
              <a:t> </a:t>
            </a:r>
            <a:r>
              <a:rPr lang="en-CH" dirty="0" err="1"/>
              <a:t>Spielchen</a:t>
            </a:r>
            <a:r>
              <a:rPr lang="en-CH" dirty="0"/>
              <a:t>, </a:t>
            </a:r>
            <a:r>
              <a:rPr lang="en-CH" dirty="0" err="1"/>
              <a:t>trotzdem</a:t>
            </a:r>
            <a:r>
              <a:rPr lang="en-CH" dirty="0"/>
              <a:t> muss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e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r</a:t>
            </a:r>
            <a:r>
              <a:rPr lang="en-CH" dirty="0"/>
              <a:t>a</a:t>
            </a:r>
            <a:r>
              <a:rPr lang="en-GB" dirty="0"/>
              <a:t>u</a:t>
            </a:r>
            <a:r>
              <a:rPr lang="en-CH" dirty="0"/>
              <a:t>f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l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n.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e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g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 System </a:t>
            </a:r>
            <a:r>
              <a:rPr lang="en-CH" dirty="0" err="1"/>
              <a:t>knacken</a:t>
            </a:r>
            <a:r>
              <a:rPr lang="en-CH" dirty="0"/>
              <a:t> </a:t>
            </a:r>
            <a:r>
              <a:rPr lang="en-CH" dirty="0" err="1"/>
              <a:t>kann</a:t>
            </a:r>
            <a:r>
              <a:rPr lang="en-CH" dirty="0"/>
              <a:t>, </a:t>
            </a:r>
            <a:r>
              <a:rPr lang="en-CH" dirty="0" err="1"/>
              <a:t>können</a:t>
            </a:r>
            <a:r>
              <a:rPr lang="en-CH" dirty="0"/>
              <a:t> das </a:t>
            </a:r>
            <a:r>
              <a:rPr lang="en-CH" dirty="0" err="1"/>
              <a:t>auch</a:t>
            </a:r>
            <a:r>
              <a:rPr lang="en-CH" dirty="0"/>
              <a:t> Hacker. Es </a:t>
            </a:r>
            <a:r>
              <a:rPr lang="en-CH" dirty="0" err="1"/>
              <a:t>gibt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die “</a:t>
            </a:r>
            <a:r>
              <a:rPr lang="en-CH" dirty="0" err="1"/>
              <a:t>Guten</a:t>
            </a:r>
            <a:r>
              <a:rPr lang="en-CH" dirty="0"/>
              <a:t>”, </a:t>
            </a:r>
            <a:r>
              <a:rPr lang="en-CH" dirty="0" err="1"/>
              <a:t>wenn</a:t>
            </a:r>
            <a:r>
              <a:rPr lang="en-CH" dirty="0"/>
              <a:t> es um Security </a:t>
            </a:r>
            <a:r>
              <a:rPr lang="en-CH" dirty="0" err="1"/>
              <a:t>geht</a:t>
            </a:r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916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033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k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d </a:t>
            </a:r>
            <a:r>
              <a:rPr lang="en-CH" dirty="0" err="1"/>
              <a:t>zwar</a:t>
            </a:r>
            <a:r>
              <a:rPr lang="en-CH" dirty="0"/>
              <a:t> </a:t>
            </a:r>
            <a:r>
              <a:rPr lang="en-CH" dirty="0" err="1"/>
              <a:t>grundsätzlich</a:t>
            </a:r>
            <a:r>
              <a:rPr lang="en-CH" dirty="0"/>
              <a:t> in </a:t>
            </a:r>
            <a:r>
              <a:rPr lang="en-CH" dirty="0" err="1"/>
              <a:t>Ordnung</a:t>
            </a:r>
            <a:r>
              <a:rPr lang="en-CH" dirty="0"/>
              <a:t> und w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c</a:t>
            </a:r>
            <a:r>
              <a:rPr lang="en-CH" dirty="0"/>
              <a:t>h 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r </a:t>
            </a:r>
            <a:r>
              <a:rPr lang="en-GB" dirty="0"/>
              <a:t>l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r</a:t>
            </a:r>
            <a:r>
              <a:rPr lang="en-CH" dirty="0"/>
              <a:t>d. 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k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b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e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,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m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P</a:t>
            </a:r>
            <a:r>
              <a:rPr lang="en-CH" dirty="0"/>
              <a:t>H</a:t>
            </a:r>
            <a:r>
              <a:rPr lang="en-GB" dirty="0"/>
              <a:t>P</a:t>
            </a:r>
            <a:r>
              <a:rPr lang="en-CH" dirty="0"/>
              <a:t>-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l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y</a:t>
            </a:r>
            <a:r>
              <a:rPr lang="en-GB" dirty="0"/>
              <a:t>S</a:t>
            </a:r>
            <a:r>
              <a:rPr lang="en-CH" dirty="0"/>
              <a:t>Q</a:t>
            </a:r>
            <a:r>
              <a:rPr lang="en-GB" dirty="0"/>
              <a:t>L</a:t>
            </a:r>
            <a:r>
              <a:rPr lang="en-CH" dirty="0"/>
              <a:t>-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bank. </a:t>
            </a:r>
            <a:r>
              <a:rPr lang="en-GB" dirty="0"/>
              <a:t>M</a:t>
            </a:r>
            <a:r>
              <a:rPr lang="en-CH" dirty="0"/>
              <a:t>ö</a:t>
            </a:r>
            <a:r>
              <a:rPr lang="en-GB" dirty="0"/>
              <a:t>g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e </a:t>
            </a:r>
            <a:r>
              <a:rPr lang="en-GB" dirty="0"/>
              <a:t>m</a:t>
            </a:r>
            <a:r>
              <a:rPr lang="en-CH" dirty="0"/>
              <a:t>ü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e </a:t>
            </a:r>
            <a:r>
              <a:rPr lang="en-GB" dirty="0"/>
              <a:t>Z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t</a:t>
            </a:r>
            <a:r>
              <a:rPr lang="en-CH" dirty="0"/>
              <a:t>z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n,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k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z</a:t>
            </a:r>
            <a:r>
              <a:rPr lang="en-CH" dirty="0"/>
              <a:t>u 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k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/>
              <a:t>p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b</a:t>
            </a:r>
            <a:r>
              <a:rPr lang="en-GB" dirty="0" err="1"/>
              <a:t>i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ä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je </a:t>
            </a:r>
            <a:r>
              <a:rPr lang="en-CH" dirty="0" err="1"/>
              <a:t>nach</a:t>
            </a:r>
            <a:r>
              <a:rPr lang="en-CH" dirty="0"/>
              <a:t> dem </a:t>
            </a:r>
            <a:r>
              <a:rPr lang="en-CH" dirty="0" err="1"/>
              <a:t>sogar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u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/>
              <a:t>ü</a:t>
            </a:r>
            <a:r>
              <a:rPr lang="en-CH" dirty="0"/>
              <a:t>c</a:t>
            </a:r>
            <a:r>
              <a:rPr lang="en-GB" dirty="0"/>
              <a:t>k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f</a:t>
            </a:r>
            <a:r>
              <a:rPr lang="en-CH" dirty="0"/>
              <a:t>ü</a:t>
            </a:r>
            <a:r>
              <a:rPr lang="en-GB" dirty="0"/>
              <a:t>h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n.</a:t>
            </a:r>
          </a:p>
          <a:p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b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k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d</a:t>
            </a:r>
            <a:r>
              <a:rPr lang="en-CH" dirty="0"/>
              <a:t>u</a:t>
            </a:r>
            <a:r>
              <a:rPr lang="en-GB" dirty="0"/>
              <a:t>z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n, </a:t>
            </a:r>
            <a:r>
              <a:rPr lang="en-GB" dirty="0"/>
              <a:t>w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m 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g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CH" dirty="0" err="1"/>
              <a:t>Einfluss</a:t>
            </a:r>
            <a:r>
              <a:rPr lang="en-CH" dirty="0"/>
              <a:t> auf die Security </a:t>
            </a:r>
            <a:r>
              <a:rPr lang="en-CH" dirty="0" err="1"/>
              <a:t>haben</a:t>
            </a:r>
            <a:r>
              <a:rPr lang="en-CH" dirty="0"/>
              <a:t> </a:t>
            </a:r>
            <a:r>
              <a:rPr lang="en-CH" dirty="0" err="1"/>
              <a:t>kann</a:t>
            </a:r>
            <a:r>
              <a:rPr lang="en-CH" dirty="0"/>
              <a:t>: D</a:t>
            </a:r>
            <a:r>
              <a:rPr lang="en-GB" dirty="0" err="1"/>
              <a:t>i</a:t>
            </a:r>
            <a:r>
              <a:rPr lang="en-CH" dirty="0"/>
              <a:t>e 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t “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”,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l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Ü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b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k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l</a:t>
            </a:r>
            <a:r>
              <a:rPr lang="en-GB" dirty="0"/>
              <a:t>o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t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5088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6945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057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5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 hasCustomPrompt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en-GB" dirty="0"/>
              <a:t>S</a:t>
            </a:r>
            <a:r>
              <a:rPr dirty="0" err="1"/>
              <a:t>adsa</a:t>
            </a:r>
            <a:endParaRPr dirty="0"/>
          </a:p>
          <a:p>
            <a:r>
              <a:rPr lang="en-GB" dirty="0"/>
              <a:t>A</a:t>
            </a:r>
            <a:r>
              <a:rPr lang="en-CH" dirty="0" err="1"/>
              <a:t>sas</a:t>
            </a:r>
            <a:endParaRPr lang="en-CH" dirty="0"/>
          </a:p>
          <a:p>
            <a:pPr lvl="1"/>
            <a:r>
              <a:rPr lang="en-GB" dirty="0"/>
              <a:t>A</a:t>
            </a:r>
            <a:r>
              <a:rPr lang="en-CH" dirty="0" err="1"/>
              <a:t>sdasd</a:t>
            </a:r>
            <a:endParaRPr lang="en-CH" dirty="0"/>
          </a:p>
          <a:p>
            <a:pPr lvl="1"/>
            <a:r>
              <a:rPr lang="en-CH" dirty="0" err="1"/>
              <a:t>sadsadsad</a:t>
            </a:r>
            <a:endParaRPr dirty="0"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1">
  <p:cSld name="CUSTOM_7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calhanimann.ch/cross-site-script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calhanimann.ch/cross-site-script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calhanimann.ch/passwoerter-speichern/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pascal.hanimann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de/pdo.prepared-statements.php" TargetMode="External"/><Relationship Id="rId2" Type="http://schemas.openxmlformats.org/officeDocument/2006/relationships/hyperlink" Target="https://www.pascalhanimann.ch/sql-injections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b="1" dirty="0"/>
              <a:t>WEB SECURITY</a:t>
            </a:r>
            <a:endParaRPr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 dirty="0">
                <a:solidFill>
                  <a:schemeClr val="dk2"/>
                </a:solidFill>
              </a:rPr>
              <a:t>K</a:t>
            </a:r>
            <a:r>
              <a:rPr lang="en-GB" sz="1800" dirty="0">
                <a:solidFill>
                  <a:schemeClr val="dk2"/>
                </a:solidFill>
              </a:rPr>
              <a:t>u</a:t>
            </a:r>
            <a:r>
              <a:rPr lang="en-CH" sz="1800" dirty="0">
                <a:solidFill>
                  <a:schemeClr val="dk2"/>
                </a:solidFill>
              </a:rPr>
              <a:t>r</a:t>
            </a:r>
            <a:r>
              <a:rPr lang="en-GB" sz="1800" dirty="0">
                <a:solidFill>
                  <a:schemeClr val="dk2"/>
                </a:solidFill>
              </a:rPr>
              <a:t>z</a:t>
            </a:r>
            <a:r>
              <a:rPr lang="en-CH" sz="1800" dirty="0">
                <a:solidFill>
                  <a:schemeClr val="dk2"/>
                </a:solidFill>
              </a:rPr>
              <a:t>e </a:t>
            </a:r>
            <a:r>
              <a:rPr lang="en-GB" sz="1800" dirty="0">
                <a:solidFill>
                  <a:schemeClr val="dk2"/>
                </a:solidFill>
              </a:rPr>
              <a:t>E</a:t>
            </a:r>
            <a:r>
              <a:rPr lang="en-CH" sz="1800" dirty="0" err="1">
                <a:solidFill>
                  <a:schemeClr val="dk2"/>
                </a:solidFill>
              </a:rPr>
              <a:t>i</a:t>
            </a:r>
            <a:r>
              <a:rPr lang="en-GB" sz="1800" dirty="0">
                <a:solidFill>
                  <a:schemeClr val="dk2"/>
                </a:solidFill>
              </a:rPr>
              <a:t>n</a:t>
            </a:r>
            <a:r>
              <a:rPr lang="en-CH" sz="1800" dirty="0">
                <a:solidFill>
                  <a:schemeClr val="dk2"/>
                </a:solidFill>
              </a:rPr>
              <a:t>f</a:t>
            </a:r>
            <a:r>
              <a:rPr lang="en-GB" sz="1800" dirty="0">
                <a:solidFill>
                  <a:schemeClr val="dk2"/>
                </a:solidFill>
              </a:rPr>
              <a:t>ü</a:t>
            </a:r>
            <a:r>
              <a:rPr lang="en-CH" sz="1800" dirty="0">
                <a:solidFill>
                  <a:schemeClr val="dk2"/>
                </a:solidFill>
              </a:rPr>
              <a:t>h</a:t>
            </a:r>
            <a:r>
              <a:rPr lang="en-GB" sz="1800" dirty="0">
                <a:solidFill>
                  <a:schemeClr val="dk2"/>
                </a:solidFill>
              </a:rPr>
              <a:t>r</a:t>
            </a:r>
            <a:r>
              <a:rPr lang="en-CH" sz="1800" dirty="0">
                <a:solidFill>
                  <a:schemeClr val="dk2"/>
                </a:solidFill>
              </a:rPr>
              <a:t>u</a:t>
            </a:r>
            <a:r>
              <a:rPr lang="en-GB" sz="1800" dirty="0">
                <a:solidFill>
                  <a:schemeClr val="dk2"/>
                </a:solidFill>
              </a:rPr>
              <a:t>n</a:t>
            </a:r>
            <a:r>
              <a:rPr lang="en-CH" sz="1800" dirty="0">
                <a:solidFill>
                  <a:schemeClr val="dk2"/>
                </a:solidFill>
              </a:rPr>
              <a:t>g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/>
              <a:t>2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C</a:t>
            </a:r>
            <a:r>
              <a:rPr lang="en-CH" dirty="0">
                <a:solidFill>
                  <a:schemeClr val="lt2"/>
                </a:solidFill>
              </a:rPr>
              <a:t>R</a:t>
            </a:r>
            <a:r>
              <a:rPr lang="en-GB" dirty="0">
                <a:solidFill>
                  <a:schemeClr val="lt2"/>
                </a:solidFill>
              </a:rPr>
              <a:t>O</a:t>
            </a:r>
            <a:r>
              <a:rPr lang="en-CH" dirty="0">
                <a:solidFill>
                  <a:schemeClr val="lt2"/>
                </a:solidFill>
              </a:rPr>
              <a:t>S</a:t>
            </a:r>
            <a:r>
              <a:rPr lang="en-GB" dirty="0">
                <a:solidFill>
                  <a:schemeClr val="lt2"/>
                </a:solidFill>
              </a:rPr>
              <a:t>S</a:t>
            </a:r>
            <a:r>
              <a:rPr lang="en-CH" dirty="0">
                <a:solidFill>
                  <a:schemeClr val="lt2"/>
                </a:solidFill>
              </a:rPr>
              <a:t>-</a:t>
            </a:r>
            <a:r>
              <a:rPr lang="en-GB" dirty="0">
                <a:solidFill>
                  <a:schemeClr val="lt2"/>
                </a:solidFill>
              </a:rPr>
              <a:t>S</a:t>
            </a:r>
            <a:r>
              <a:rPr lang="en-CH" dirty="0">
                <a:solidFill>
                  <a:schemeClr val="lt2"/>
                </a:solidFill>
              </a:rPr>
              <a:t>I</a:t>
            </a:r>
            <a:r>
              <a:rPr lang="en-GB" dirty="0">
                <a:solidFill>
                  <a:schemeClr val="lt2"/>
                </a:solidFill>
              </a:rPr>
              <a:t>T</a:t>
            </a:r>
            <a:r>
              <a:rPr lang="en-CH" dirty="0">
                <a:solidFill>
                  <a:schemeClr val="lt2"/>
                </a:solidFill>
              </a:rPr>
              <a:t>E-S</a:t>
            </a:r>
            <a:r>
              <a:rPr lang="en-GB" dirty="0">
                <a:solidFill>
                  <a:schemeClr val="lt2"/>
                </a:solidFill>
              </a:rPr>
              <a:t>C</a:t>
            </a:r>
            <a:r>
              <a:rPr lang="en-CH" dirty="0">
                <a:solidFill>
                  <a:schemeClr val="lt2"/>
                </a:solidFill>
              </a:rPr>
              <a:t>R</a:t>
            </a:r>
            <a:r>
              <a:rPr lang="en-GB" dirty="0">
                <a:solidFill>
                  <a:schemeClr val="lt2"/>
                </a:solidFill>
              </a:rPr>
              <a:t>I</a:t>
            </a:r>
            <a:r>
              <a:rPr lang="en-CH" dirty="0">
                <a:solidFill>
                  <a:schemeClr val="lt2"/>
                </a:solidFill>
              </a:rPr>
              <a:t>P</a:t>
            </a:r>
            <a:r>
              <a:rPr lang="en-GB" dirty="0">
                <a:solidFill>
                  <a:schemeClr val="lt2"/>
                </a:solidFill>
              </a:rPr>
              <a:t>T</a:t>
            </a:r>
            <a:r>
              <a:rPr lang="en-CH" dirty="0">
                <a:solidFill>
                  <a:schemeClr val="lt2"/>
                </a:solidFill>
              </a:rPr>
              <a:t>I</a:t>
            </a:r>
            <a:r>
              <a:rPr lang="en-GB" dirty="0">
                <a:solidFill>
                  <a:schemeClr val="lt2"/>
                </a:solidFill>
              </a:rPr>
              <a:t>N</a:t>
            </a:r>
            <a:r>
              <a:rPr lang="en-CH" dirty="0">
                <a:solidFill>
                  <a:schemeClr val="lt2"/>
                </a:solidFill>
              </a:rPr>
              <a:t>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9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528C22-0C40-419A-A3E2-5506B1AA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e-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 err="1"/>
              <a:t>chnet</a:t>
            </a:r>
            <a:r>
              <a:rPr lang="en-CH" dirty="0"/>
              <a:t> das </a:t>
            </a:r>
            <a:r>
              <a:rPr lang="en-CH" dirty="0" err="1"/>
              <a:t>Einschleusen</a:t>
            </a:r>
            <a:r>
              <a:rPr lang="en-CH" dirty="0"/>
              <a:t> von Cod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e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b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 err="1"/>
              <a:t>te</a:t>
            </a:r>
            <a:endParaRPr lang="en-CH" dirty="0"/>
          </a:p>
          <a:p>
            <a:r>
              <a:rPr lang="en-CH" dirty="0" err="1"/>
              <a:t>Meistens</a:t>
            </a:r>
            <a:r>
              <a:rPr lang="en-CH" dirty="0"/>
              <a:t> JavaScript</a:t>
            </a:r>
          </a:p>
          <a:p>
            <a:r>
              <a:rPr lang="en-CH" dirty="0" err="1"/>
              <a:t>Eingeschleuster</a:t>
            </a:r>
            <a:r>
              <a:rPr lang="en-CH" dirty="0"/>
              <a:t> Code </a:t>
            </a:r>
            <a:r>
              <a:rPr lang="en-CH" dirty="0" err="1"/>
              <a:t>ist</a:t>
            </a:r>
            <a:r>
              <a:rPr lang="en-CH" dirty="0"/>
              <a:t> </a:t>
            </a:r>
            <a:r>
              <a:rPr lang="en-CH" dirty="0" err="1"/>
              <a:t>meist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gefährlich</a:t>
            </a:r>
            <a:r>
              <a:rPr lang="en-CH" dirty="0"/>
              <a:t> </a:t>
            </a:r>
            <a:r>
              <a:rPr lang="en-CH" dirty="0" err="1"/>
              <a:t>für</a:t>
            </a:r>
            <a:r>
              <a:rPr lang="en-CH" dirty="0"/>
              <a:t> die Website</a:t>
            </a:r>
          </a:p>
          <a:p>
            <a:r>
              <a:rPr lang="en-CH" dirty="0"/>
              <a:t>Aber </a:t>
            </a:r>
            <a:r>
              <a:rPr lang="en-CH" dirty="0" err="1"/>
              <a:t>für</a:t>
            </a:r>
            <a:r>
              <a:rPr lang="en-CH" dirty="0"/>
              <a:t> die </a:t>
            </a:r>
            <a:r>
              <a:rPr lang="en-CH" dirty="0" err="1"/>
              <a:t>Besucher</a:t>
            </a:r>
            <a:r>
              <a:rPr lang="en-CH" dirty="0"/>
              <a:t>, da </a:t>
            </a:r>
            <a:r>
              <a:rPr lang="en-CH" dirty="0" err="1"/>
              <a:t>er</a:t>
            </a:r>
            <a:r>
              <a:rPr lang="en-CH" dirty="0"/>
              <a:t> </a:t>
            </a:r>
            <a:r>
              <a:rPr lang="en-CH" dirty="0" err="1"/>
              <a:t>beim</a:t>
            </a:r>
            <a:r>
              <a:rPr lang="en-CH" dirty="0"/>
              <a:t> </a:t>
            </a:r>
            <a:r>
              <a:rPr lang="en-CH" dirty="0" err="1"/>
              <a:t>Aufruf</a:t>
            </a:r>
            <a:r>
              <a:rPr lang="en-CH" dirty="0"/>
              <a:t> </a:t>
            </a:r>
            <a:r>
              <a:rPr lang="en-CH" dirty="0" err="1"/>
              <a:t>mitgeliefert</a:t>
            </a:r>
            <a:r>
              <a:rPr lang="en-CH" dirty="0"/>
              <a:t> und </a:t>
            </a:r>
            <a:r>
              <a:rPr lang="en-CH" dirty="0" err="1"/>
              <a:t>vom</a:t>
            </a:r>
            <a:r>
              <a:rPr lang="en-CH" dirty="0"/>
              <a:t> Browser au</a:t>
            </a:r>
            <a:r>
              <a:rPr lang="en-GB" dirty="0"/>
              <a:t>s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f</a:t>
            </a:r>
            <a:r>
              <a:rPr lang="en-GB" dirty="0"/>
              <a:t>ü</a:t>
            </a:r>
            <a:r>
              <a:rPr lang="en-CH" dirty="0"/>
              <a:t>h</a:t>
            </a:r>
            <a:r>
              <a:rPr lang="en-GB" dirty="0"/>
              <a:t>r</a:t>
            </a:r>
            <a:r>
              <a:rPr lang="en-CH" dirty="0"/>
              <a:t>t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r</a:t>
            </a:r>
            <a:r>
              <a:rPr lang="en-CH" dirty="0"/>
              <a:t>d</a:t>
            </a:r>
          </a:p>
          <a:p>
            <a:r>
              <a:rPr lang="en-CH" dirty="0" err="1"/>
              <a:t>Drei</a:t>
            </a:r>
            <a:r>
              <a:rPr lang="en-CH" dirty="0"/>
              <a:t> </a:t>
            </a:r>
            <a:r>
              <a:rPr lang="en-CH" dirty="0" err="1"/>
              <a:t>Arten</a:t>
            </a:r>
            <a:r>
              <a:rPr lang="en-CH" dirty="0"/>
              <a:t> von XSS, die </a:t>
            </a:r>
            <a:r>
              <a:rPr lang="en-CH" dirty="0" err="1"/>
              <a:t>zwei</a:t>
            </a:r>
            <a:r>
              <a:rPr lang="en-CH" dirty="0"/>
              <a:t> </a:t>
            </a:r>
            <a:r>
              <a:rPr lang="en-CH" dirty="0" err="1"/>
              <a:t>wichtigsten</a:t>
            </a:r>
            <a:r>
              <a:rPr lang="en-CH" dirty="0"/>
              <a:t> </a:t>
            </a:r>
            <a:r>
              <a:rPr lang="en-CH" dirty="0" err="1"/>
              <a:t>sind</a:t>
            </a:r>
            <a:r>
              <a:rPr lang="en-CH" dirty="0"/>
              <a:t>:</a:t>
            </a:r>
          </a:p>
          <a:p>
            <a:pPr lvl="1"/>
            <a:r>
              <a:rPr lang="en-CH" dirty="0" err="1"/>
              <a:t>Reflektiertes</a:t>
            </a:r>
            <a:r>
              <a:rPr lang="en-CH" dirty="0"/>
              <a:t> XSS (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d</a:t>
            </a:r>
            <a:r>
              <a:rPr lang="en-CH" dirty="0"/>
              <a:t>e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r</a:t>
            </a:r>
            <a:r>
              <a:rPr lang="en-CH" dirty="0"/>
              <a:t>d </a:t>
            </a:r>
            <a:r>
              <a:rPr lang="en-GB" dirty="0"/>
              <a:t>m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s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p</a:t>
            </a:r>
            <a:r>
              <a:rPr lang="en-CH" dirty="0" err="1"/>
              <a:t>ulierten</a:t>
            </a:r>
            <a:r>
              <a:rPr lang="en-CH" dirty="0"/>
              <a:t> Links </a:t>
            </a:r>
            <a:r>
              <a:rPr lang="en-CH" dirty="0" err="1"/>
              <a:t>eingeschleust</a:t>
            </a:r>
            <a:r>
              <a:rPr lang="en-CH" dirty="0"/>
              <a:t>,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 </a:t>
            </a:r>
            <a:r>
              <a:rPr lang="en-GB" dirty="0"/>
              <a:t>O</a:t>
            </a:r>
            <a:r>
              <a:rPr lang="en-CH" dirty="0"/>
              <a:t>p</a:t>
            </a:r>
            <a:r>
              <a:rPr lang="en-GB" dirty="0"/>
              <a:t>f</a:t>
            </a:r>
            <a:r>
              <a:rPr lang="en-CH" dirty="0" err="1"/>
              <a:t>er</a:t>
            </a:r>
            <a:r>
              <a:rPr lang="en-CH" dirty="0"/>
              <a:t> </a:t>
            </a:r>
            <a:r>
              <a:rPr lang="en-CH" dirty="0" err="1"/>
              <a:t>geschickt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)</a:t>
            </a:r>
          </a:p>
          <a:p>
            <a:pPr lvl="1"/>
            <a:r>
              <a:rPr lang="en-CH" dirty="0" err="1"/>
              <a:t>Persistentes</a:t>
            </a:r>
            <a:r>
              <a:rPr lang="en-CH" dirty="0"/>
              <a:t> XSS (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d</a:t>
            </a:r>
            <a:r>
              <a:rPr lang="en-CH" dirty="0"/>
              <a:t>e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r</a:t>
            </a:r>
            <a:r>
              <a:rPr lang="en-CH" dirty="0"/>
              <a:t>d 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b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j</a:t>
            </a:r>
            <a:r>
              <a:rPr lang="en-CH" dirty="0"/>
              <a:t>e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f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s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n)</a:t>
            </a:r>
          </a:p>
          <a:p>
            <a:r>
              <a:rPr lang="en-CH" dirty="0" err="1"/>
              <a:t>Gefahren</a:t>
            </a:r>
            <a:r>
              <a:rPr lang="en-CH" dirty="0"/>
              <a:t> </a:t>
            </a:r>
            <a:r>
              <a:rPr lang="en-CH" dirty="0" err="1"/>
              <a:t>für</a:t>
            </a:r>
            <a:r>
              <a:rPr lang="en-CH" dirty="0"/>
              <a:t> den </a:t>
            </a:r>
            <a:r>
              <a:rPr lang="en-CH" dirty="0" err="1"/>
              <a:t>Benutzer</a:t>
            </a:r>
            <a:endParaRPr lang="en-CH" dirty="0"/>
          </a:p>
          <a:p>
            <a:pPr lvl="1"/>
            <a:r>
              <a:rPr lang="en-CH" dirty="0"/>
              <a:t>Ab</a:t>
            </a:r>
            <a:r>
              <a:rPr lang="en-GB" dirty="0"/>
              <a:t>f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 von </a:t>
            </a:r>
            <a:r>
              <a:rPr lang="en-CH" dirty="0" err="1"/>
              <a:t>sensiblen</a:t>
            </a:r>
            <a:r>
              <a:rPr lang="en-CH" dirty="0"/>
              <a:t> </a:t>
            </a:r>
            <a:r>
              <a:rPr lang="en-CH" dirty="0" err="1"/>
              <a:t>Daten</a:t>
            </a:r>
            <a:endParaRPr lang="en-CH" dirty="0"/>
          </a:p>
          <a:p>
            <a:pPr lvl="1"/>
            <a:r>
              <a:rPr lang="en-CH" dirty="0" err="1"/>
              <a:t>Bitcoinmining</a:t>
            </a:r>
            <a:r>
              <a:rPr lang="en-CH" dirty="0"/>
              <a:t> auf der </a:t>
            </a:r>
            <a:r>
              <a:rPr lang="en-CH" dirty="0" err="1"/>
              <a:t>eigenen</a:t>
            </a:r>
            <a:r>
              <a:rPr lang="en-CH" dirty="0"/>
              <a:t> Hardware</a:t>
            </a:r>
          </a:p>
          <a:p>
            <a:pPr lvl="1"/>
            <a:r>
              <a:rPr lang="en-CH" dirty="0"/>
              <a:t>Downloads von </a:t>
            </a:r>
            <a:r>
              <a:rPr lang="en-CH" dirty="0" err="1"/>
              <a:t>Schadsoftware</a:t>
            </a:r>
            <a:endParaRPr lang="en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T</a:t>
            </a:r>
            <a:r>
              <a:rPr lang="en-CH" dirty="0"/>
              <a:t>E-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 (</a:t>
            </a:r>
            <a:r>
              <a:rPr lang="en-GB" dirty="0"/>
              <a:t>X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10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H" dirty="0"/>
              <a:t>EH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I</a:t>
            </a:r>
            <a:r>
              <a:rPr lang="en-GB" dirty="0"/>
              <a:t>T</a:t>
            </a:r>
            <a:r>
              <a:rPr lang="en-CH" dirty="0"/>
              <a:t>E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026895"/>
            <a:ext cx="289822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Unbekannter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Fehler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";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if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1000" dirty="0" err="1">
                <a:solidFill>
                  <a:srgbClr val="007020"/>
                </a:solidFill>
                <a:latin typeface="Consolas" panose="020B0609020204030204" pitchFamily="49" charset="0"/>
              </a:rPr>
              <a:t>isset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$_GET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['message']))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$_GET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['message’];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 ... 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en-CH" altLang="en-CH" sz="1000" dirty="0">
                <a:solidFill>
                  <a:srgbClr val="557799"/>
                </a:solidFill>
                <a:latin typeface="Consolas" panose="020B0609020204030204" pitchFamily="49" charset="0"/>
              </a:rPr>
              <a:t>&lt;?php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CH" altLang="en-CH" sz="1000" dirty="0">
                <a:solidFill>
                  <a:srgbClr val="557799"/>
                </a:solidFill>
                <a:latin typeface="Consolas" panose="020B0609020204030204" pitchFamily="49" charset="0"/>
              </a:rPr>
              <a:t>?&gt;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&lt;/p&gt;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3838523"/>
            <a:ext cx="74828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Die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Fehlerseite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gibt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die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Fehlermeldung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die per GET-Parameter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übergeben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wird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ungefiltert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aus.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ö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ö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JavaScript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&lt;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t&gt;...&lt;/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t&gt;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schleusen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und den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Opfern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manipulierten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Link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schicken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In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Realität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liessen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sich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damit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zum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Beispiel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Sessions,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Benutzerdaten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Passwörter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oder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sonstige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sensiblen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abgreifen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723364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712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181437-F9B1-4462-91E6-60AA743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ÜBUNG 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D85A295-2C56-4E64-A04A-D4C51103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ü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F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ä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n</a:t>
            </a:r>
            <a:r>
              <a:rPr lang="en-CH" dirty="0"/>
              <a:t>,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e-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-</a:t>
            </a:r>
            <a:r>
              <a:rPr lang="en-CH" dirty="0" err="1"/>
              <a:t>Lücke</a:t>
            </a:r>
            <a:r>
              <a:rPr lang="en-CH" dirty="0"/>
              <a:t> </a:t>
            </a:r>
            <a:r>
              <a:rPr lang="en-CH" dirty="0" err="1"/>
              <a:t>gestopft</a:t>
            </a:r>
            <a:r>
              <a:rPr lang="en-CH" dirty="0"/>
              <a:t> </a:t>
            </a:r>
            <a:r>
              <a:rPr lang="en-CH" dirty="0" err="1"/>
              <a:t>ist</a:t>
            </a:r>
            <a:r>
              <a:rPr lang="en-CH" dirty="0"/>
              <a:t>? </a:t>
            </a:r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l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m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f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o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X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?</a:t>
            </a:r>
          </a:p>
          <a:p>
            <a:pPr marL="114300" indent="0">
              <a:buNone/>
            </a:pPr>
            <a:endParaRPr lang="en-CH" dirty="0"/>
          </a:p>
          <a:p>
            <a:pPr marL="114300" indent="0">
              <a:buNone/>
            </a:pPr>
            <a:r>
              <a:rPr lang="en-GB" dirty="0"/>
              <a:t>H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f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L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s</a:t>
            </a:r>
            <a:r>
              <a:rPr lang="en-CH" dirty="0"/>
              <a:t>:</a:t>
            </a:r>
          </a:p>
          <a:p>
            <a:pPr marL="114300" indent="0">
              <a:buNone/>
            </a:pPr>
            <a:r>
              <a:rPr lang="en-GB" dirty="0">
                <a:hlinkClick r:id="rId3"/>
              </a:rPr>
              <a:t>https://www.pascalhanimann.ch/cross-site-scripting/</a:t>
            </a:r>
            <a:endParaRPr lang="en-CH" dirty="0"/>
          </a:p>
          <a:p>
            <a:pPr marL="11430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7997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H" dirty="0"/>
              <a:t>EH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I</a:t>
            </a:r>
            <a:r>
              <a:rPr lang="en-GB" dirty="0"/>
              <a:t>T</a:t>
            </a:r>
            <a:r>
              <a:rPr lang="en-CH" dirty="0"/>
              <a:t>E 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026895"/>
            <a:ext cx="416780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Unbekannter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Fehler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";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if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1000" dirty="0" err="1">
                <a:solidFill>
                  <a:srgbClr val="007020"/>
                </a:solidFill>
                <a:latin typeface="Consolas" panose="020B0609020204030204" pitchFamily="49" charset="0"/>
              </a:rPr>
              <a:t>isset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$_GET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['message']))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$_GET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['message’]);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 ... 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en-CH" altLang="en-CH" sz="1000" dirty="0">
                <a:solidFill>
                  <a:srgbClr val="557799"/>
                </a:solidFill>
                <a:latin typeface="Consolas" panose="020B0609020204030204" pitchFamily="49" charset="0"/>
              </a:rPr>
              <a:t>&lt;?php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$message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CH" altLang="en-CH" sz="1000" dirty="0">
                <a:solidFill>
                  <a:srgbClr val="557799"/>
                </a:solidFill>
                <a:latin typeface="Consolas" panose="020B0609020204030204" pitchFamily="49" charset="0"/>
              </a:rPr>
              <a:t>?&gt;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&lt;/p&gt;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3838523"/>
            <a:ext cx="74828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-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mal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Funktion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htmlspecialchars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zu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filtern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&lt;, &gt;, &amp;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we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L-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723364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987033E-CF8E-476A-A081-3CEF2F6302F3}"/>
              </a:ext>
            </a:extLst>
          </p:cNvPr>
          <p:cNvSpPr/>
          <p:nvPr/>
        </p:nvSpPr>
        <p:spPr>
          <a:xfrm>
            <a:off x="2773680" y="2438400"/>
            <a:ext cx="1295400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441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CH" dirty="0"/>
              <a:t>ÄSTEBUCH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565504"/>
            <a:ext cx="4238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foreach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get_guestbook_entries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as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'&lt;h3&gt;'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['name']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schreibt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:&lt;/h3&gt;’;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'&lt;p&gt;'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['content']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'&lt;/p&gt;’;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CH" altLang="en-CH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3838523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ä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723364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ga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4943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181437-F9B1-4462-91E6-60AA743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D85A295-2C56-4E64-A04A-D4C51103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ü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am</a:t>
            </a:r>
            <a:r>
              <a:rPr lang="en-CH" dirty="0"/>
              <a:t> </a:t>
            </a:r>
            <a:r>
              <a:rPr lang="en-GB" dirty="0"/>
              <a:t>G</a:t>
            </a:r>
            <a:r>
              <a:rPr lang="en-CH" dirty="0"/>
              <a:t>ä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b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ä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n</a:t>
            </a:r>
            <a:r>
              <a:rPr lang="en-CH" dirty="0"/>
              <a:t>,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e-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-</a:t>
            </a:r>
            <a:r>
              <a:rPr lang="en-CH" dirty="0" err="1"/>
              <a:t>Lücke</a:t>
            </a:r>
            <a:r>
              <a:rPr lang="en-CH" dirty="0"/>
              <a:t> </a:t>
            </a:r>
            <a:r>
              <a:rPr lang="en-CH" dirty="0" err="1"/>
              <a:t>gestopft</a:t>
            </a:r>
            <a:r>
              <a:rPr lang="en-CH" dirty="0"/>
              <a:t> </a:t>
            </a:r>
            <a:r>
              <a:rPr lang="en-CH" dirty="0" err="1"/>
              <a:t>ist</a:t>
            </a:r>
            <a:r>
              <a:rPr lang="en-CH" dirty="0"/>
              <a:t>? </a:t>
            </a:r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l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m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f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o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X</a:t>
            </a:r>
            <a:r>
              <a:rPr lang="en-CH" dirty="0"/>
              <a:t>S</a:t>
            </a:r>
            <a:r>
              <a:rPr lang="en-GB" dirty="0"/>
              <a:t>S</a:t>
            </a:r>
            <a:r>
              <a:rPr lang="en-CH" dirty="0"/>
              <a:t>?</a:t>
            </a:r>
          </a:p>
          <a:p>
            <a:pPr marL="114300" indent="0">
              <a:buNone/>
            </a:pPr>
            <a:endParaRPr lang="en-CH" dirty="0"/>
          </a:p>
          <a:p>
            <a:pPr marL="114300" indent="0">
              <a:buNone/>
            </a:pPr>
            <a:r>
              <a:rPr lang="en-GB" dirty="0"/>
              <a:t>H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f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L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s</a:t>
            </a:r>
            <a:r>
              <a:rPr lang="en-CH" dirty="0"/>
              <a:t>:</a:t>
            </a:r>
          </a:p>
          <a:p>
            <a:pPr marL="114300" indent="0">
              <a:buNone/>
            </a:pPr>
            <a:r>
              <a:rPr lang="en-GB" dirty="0">
                <a:hlinkClick r:id="rId3"/>
              </a:rPr>
              <a:t>https://www.pascalhanimann.ch/cross-site-scripting/</a:t>
            </a:r>
            <a:endParaRPr lang="en-CH" dirty="0"/>
          </a:p>
          <a:p>
            <a:pPr marL="11430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523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CH" dirty="0"/>
              <a:t>Ä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B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565504"/>
            <a:ext cx="55079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foreach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get_guestbook_entries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as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'&lt;h3&gt;’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ht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['name’])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CH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schreibt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:&lt;/h3&gt;’;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1000" b="1" dirty="0">
                <a:solidFill>
                  <a:srgbClr val="008800"/>
                </a:solidFill>
                <a:latin typeface="Consolas" panose="020B0609020204030204" pitchFamily="49" charset="0"/>
              </a:rPr>
              <a:t>echo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'&lt;p&gt;’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GB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s(</a:t>
            </a:r>
            <a:r>
              <a:rPr lang="en-CH" altLang="en-CH" sz="1000" dirty="0">
                <a:solidFill>
                  <a:srgbClr val="996633"/>
                </a:solidFill>
                <a:latin typeface="Consolas" panose="020B0609020204030204" pitchFamily="49" charset="0"/>
              </a:rPr>
              <a:t>$entry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['content’]) </a:t>
            </a:r>
            <a:r>
              <a:rPr lang="en-CH" altLang="en-CH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'&lt;/p&gt;’;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CH" altLang="en-CH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3838523"/>
            <a:ext cx="74828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Auch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hier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reicht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es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aus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Name und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Eintrag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entsprechend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zu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filtern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Man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könnte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723364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D4529F-893E-4B02-BE76-D3582AD9E3BD}"/>
              </a:ext>
            </a:extLst>
          </p:cNvPr>
          <p:cNvSpPr/>
          <p:nvPr/>
        </p:nvSpPr>
        <p:spPr>
          <a:xfrm>
            <a:off x="2872740" y="2682241"/>
            <a:ext cx="2545080" cy="37619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81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/>
              <a:t>3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004060" y="2406625"/>
            <a:ext cx="50673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P</a:t>
            </a:r>
            <a:r>
              <a:rPr lang="en-CH" dirty="0">
                <a:solidFill>
                  <a:schemeClr val="lt2"/>
                </a:solidFill>
              </a:rPr>
              <a:t>A</a:t>
            </a:r>
            <a:r>
              <a:rPr lang="en-GB" dirty="0">
                <a:solidFill>
                  <a:schemeClr val="lt2"/>
                </a:solidFill>
              </a:rPr>
              <a:t>S</a:t>
            </a:r>
            <a:r>
              <a:rPr lang="en-CH" dirty="0">
                <a:solidFill>
                  <a:schemeClr val="lt2"/>
                </a:solidFill>
              </a:rPr>
              <a:t>S</a:t>
            </a:r>
            <a:r>
              <a:rPr lang="en-GB" dirty="0">
                <a:solidFill>
                  <a:schemeClr val="lt2"/>
                </a:solidFill>
              </a:rPr>
              <a:t>W</a:t>
            </a:r>
            <a:r>
              <a:rPr lang="en-CH" dirty="0">
                <a:solidFill>
                  <a:schemeClr val="lt2"/>
                </a:solidFill>
              </a:rPr>
              <a:t>O</a:t>
            </a:r>
            <a:r>
              <a:rPr lang="en-GB" dirty="0">
                <a:solidFill>
                  <a:schemeClr val="lt2"/>
                </a:solidFill>
              </a:rPr>
              <a:t>R</a:t>
            </a:r>
            <a:r>
              <a:rPr lang="en-CH" dirty="0">
                <a:solidFill>
                  <a:schemeClr val="lt2"/>
                </a:solidFill>
              </a:rPr>
              <a:t>T</a:t>
            </a:r>
            <a:r>
              <a:rPr lang="en-CH" dirty="0"/>
              <a:t>SPEICHERUNG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44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528C22-0C40-419A-A3E2-5506B1AA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ö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d</a:t>
            </a:r>
            <a:r>
              <a:rPr lang="en-CH" dirty="0"/>
              <a:t>ü</a:t>
            </a:r>
            <a:r>
              <a:rPr lang="en-GB" dirty="0"/>
              <a:t>r</a:t>
            </a:r>
            <a:r>
              <a:rPr lang="en-CH" dirty="0"/>
              <a:t>f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, </a:t>
            </a:r>
            <a:r>
              <a:rPr lang="en-GB" dirty="0"/>
              <a:t>N</a:t>
            </a:r>
            <a:r>
              <a:rPr lang="en-CH" dirty="0"/>
              <a:t>I</a:t>
            </a:r>
            <a:r>
              <a:rPr lang="en-GB" dirty="0"/>
              <a:t>E</a:t>
            </a:r>
            <a:r>
              <a:rPr lang="en-CH" dirty="0"/>
              <a:t>, </a:t>
            </a:r>
            <a:r>
              <a:rPr lang="en-GB" dirty="0"/>
              <a:t>N</a:t>
            </a:r>
            <a:r>
              <a:rPr lang="en-CH" dirty="0"/>
              <a:t>IE! </a:t>
            </a:r>
            <a:r>
              <a:rPr lang="en-GB" dirty="0"/>
              <a:t>I</a:t>
            </a:r>
            <a:r>
              <a:rPr lang="en-CH" dirty="0"/>
              <a:t>m </a:t>
            </a:r>
            <a:r>
              <a:rPr lang="en-CH" dirty="0" err="1"/>
              <a:t>Klartext</a:t>
            </a:r>
            <a:r>
              <a:rPr lang="en-CH" dirty="0"/>
              <a:t> </a:t>
            </a:r>
            <a:r>
              <a:rPr lang="en-CH" dirty="0" err="1"/>
              <a:t>gespeichert</a:t>
            </a:r>
            <a:r>
              <a:rPr lang="en-CH" dirty="0"/>
              <a:t> </a:t>
            </a:r>
            <a:r>
              <a:rPr lang="en-CH" dirty="0" err="1"/>
              <a:t>werden</a:t>
            </a:r>
            <a:endParaRPr lang="en-CH" dirty="0"/>
          </a:p>
          <a:p>
            <a:r>
              <a:rPr lang="en-CH" dirty="0" err="1"/>
              <a:t>Klartext</a:t>
            </a:r>
            <a:r>
              <a:rPr lang="en-CH" dirty="0"/>
              <a:t> = </a:t>
            </a:r>
            <a:r>
              <a:rPr lang="en-CH" dirty="0" err="1"/>
              <a:t>Passwort</a:t>
            </a:r>
            <a:r>
              <a:rPr lang="en-CH" dirty="0"/>
              <a:t> </a:t>
            </a:r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CH" dirty="0" err="1"/>
              <a:t>genauso</a:t>
            </a:r>
            <a:r>
              <a:rPr lang="en-CH" dirty="0"/>
              <a:t> </a:t>
            </a:r>
            <a:r>
              <a:rPr lang="en-CH" dirty="0" err="1"/>
              <a:t>gespeichert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es </a:t>
            </a:r>
            <a:r>
              <a:rPr lang="en-CH" dirty="0" err="1"/>
              <a:t>vom</a:t>
            </a:r>
            <a:r>
              <a:rPr lang="en-CH" dirty="0"/>
              <a:t> </a:t>
            </a:r>
            <a:r>
              <a:rPr lang="en-CH" dirty="0" err="1"/>
              <a:t>Benutzer</a:t>
            </a:r>
            <a:r>
              <a:rPr lang="en-CH" dirty="0"/>
              <a:t> </a:t>
            </a:r>
            <a:r>
              <a:rPr lang="en-CH" dirty="0" err="1"/>
              <a:t>eingegeben</a:t>
            </a:r>
            <a:r>
              <a:rPr lang="en-CH" dirty="0"/>
              <a:t> </a:t>
            </a:r>
            <a:r>
              <a:rPr lang="en-CH" dirty="0" err="1"/>
              <a:t>wird</a:t>
            </a:r>
            <a:endParaRPr lang="en-CH" dirty="0"/>
          </a:p>
          <a:p>
            <a:r>
              <a:rPr lang="en-CH" dirty="0"/>
              <a:t>Falls </a:t>
            </a:r>
            <a:r>
              <a:rPr lang="en-CH" dirty="0" err="1"/>
              <a:t>ein</a:t>
            </a:r>
            <a:r>
              <a:rPr lang="en-CH" dirty="0"/>
              <a:t> Hacker die </a:t>
            </a:r>
            <a:r>
              <a:rPr lang="en-CH" dirty="0" err="1"/>
              <a:t>Datenbank</a:t>
            </a:r>
            <a:r>
              <a:rPr lang="en-CH" dirty="0"/>
              <a:t> </a:t>
            </a:r>
            <a:r>
              <a:rPr lang="en-CH" dirty="0" err="1"/>
              <a:t>knackt</a:t>
            </a:r>
            <a:r>
              <a:rPr lang="en-CH" dirty="0"/>
              <a:t>, hat </a:t>
            </a:r>
            <a:r>
              <a:rPr lang="en-CH" dirty="0" err="1"/>
              <a:t>er</a:t>
            </a:r>
            <a:r>
              <a:rPr lang="en-CH" dirty="0"/>
              <a:t> </a:t>
            </a:r>
            <a:r>
              <a:rPr lang="en-CH" dirty="0" err="1"/>
              <a:t>sofort</a:t>
            </a:r>
            <a:r>
              <a:rPr lang="en-CH" dirty="0"/>
              <a:t> </a:t>
            </a:r>
            <a:r>
              <a:rPr lang="en-CH" dirty="0" err="1"/>
              <a:t>Zugriff</a:t>
            </a:r>
            <a:r>
              <a:rPr lang="en-CH" dirty="0"/>
              <a:t> a</a:t>
            </a:r>
            <a:r>
              <a:rPr lang="en-GB" dirty="0"/>
              <a:t>u</a:t>
            </a:r>
            <a:r>
              <a:rPr lang="en-CH" dirty="0"/>
              <a:t>f 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l</a:t>
            </a:r>
            <a:r>
              <a:rPr lang="en-CH" dirty="0"/>
              <a:t>e 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ö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z</a:t>
            </a:r>
            <a:r>
              <a:rPr lang="en-GB" dirty="0"/>
              <a:t>e</a:t>
            </a:r>
            <a:r>
              <a:rPr lang="en-CH" dirty="0"/>
              <a:t>r</a:t>
            </a:r>
          </a:p>
          <a:p>
            <a:r>
              <a:rPr lang="en-GB" dirty="0"/>
              <a:t>D</a:t>
            </a:r>
            <a:r>
              <a:rPr lang="en-CH" dirty="0" err="1"/>
              <a:t>ie</a:t>
            </a:r>
            <a:r>
              <a:rPr lang="en-CH" dirty="0"/>
              <a:t> </a:t>
            </a:r>
            <a:r>
              <a:rPr lang="en-CH" dirty="0" err="1"/>
              <a:t>Webapplikation</a:t>
            </a:r>
            <a:r>
              <a:rPr lang="en-CH" dirty="0"/>
              <a:t> muss die </a:t>
            </a:r>
            <a:r>
              <a:rPr lang="en-CH" dirty="0" err="1"/>
              <a:t>Passwörter</a:t>
            </a:r>
            <a:r>
              <a:rPr lang="en-CH" dirty="0"/>
              <a:t> der </a:t>
            </a:r>
            <a:r>
              <a:rPr lang="en-CH" dirty="0" err="1"/>
              <a:t>Benutzer</a:t>
            </a:r>
            <a:r>
              <a:rPr lang="en-CH" dirty="0"/>
              <a:t> in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F</a:t>
            </a:r>
            <a:r>
              <a:rPr lang="en-CH" dirty="0" err="1"/>
              <a:t>ällen</a:t>
            </a:r>
            <a:r>
              <a:rPr lang="en-CH" dirty="0"/>
              <a:t> gar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wissen</a:t>
            </a:r>
            <a:endParaRPr lang="en-CH" dirty="0"/>
          </a:p>
          <a:p>
            <a:r>
              <a:rPr lang="en-CH" dirty="0"/>
              <a:t>Sie muss die </a:t>
            </a:r>
            <a:r>
              <a:rPr lang="en-CH" dirty="0" err="1"/>
              <a:t>Passwörter</a:t>
            </a:r>
            <a:r>
              <a:rPr lang="en-CH" dirty="0"/>
              <a:t> </a:t>
            </a:r>
            <a:r>
              <a:rPr lang="en-CH" dirty="0" err="1"/>
              <a:t>nur</a:t>
            </a:r>
            <a:r>
              <a:rPr lang="en-CH" dirty="0"/>
              <a:t> </a:t>
            </a:r>
            <a:r>
              <a:rPr lang="en-CH" dirty="0" err="1"/>
              <a:t>überprüfen</a:t>
            </a:r>
            <a:r>
              <a:rPr lang="en-CH" dirty="0"/>
              <a:t> </a:t>
            </a:r>
            <a:r>
              <a:rPr lang="en-CH" dirty="0" err="1"/>
              <a:t>können</a:t>
            </a:r>
            <a:endParaRPr lang="en-CH" dirty="0"/>
          </a:p>
          <a:p>
            <a:r>
              <a:rPr lang="en-CH" dirty="0"/>
              <a:t>Dies </a:t>
            </a:r>
            <a:r>
              <a:rPr lang="en-CH" dirty="0" err="1"/>
              <a:t>geschieht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r</a:t>
            </a:r>
            <a:r>
              <a:rPr lang="en-GB" dirty="0"/>
              <a:t>y</a:t>
            </a:r>
            <a:r>
              <a:rPr lang="en-CH" dirty="0"/>
              <a:t>p</a:t>
            </a:r>
            <a:r>
              <a:rPr lang="en-GB" dirty="0"/>
              <a:t>t</a:t>
            </a:r>
            <a:r>
              <a:rPr lang="en-CH" dirty="0"/>
              <a:t>o</a:t>
            </a:r>
            <a:r>
              <a:rPr lang="en-GB" dirty="0"/>
              <a:t>g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f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CH" dirty="0" err="1"/>
              <a:t>Hashfunktionen</a:t>
            </a:r>
            <a:endParaRPr lang="en-CH" dirty="0"/>
          </a:p>
          <a:p>
            <a:r>
              <a:rPr lang="en-CH" dirty="0"/>
              <a:t>Hash != </a:t>
            </a:r>
            <a:r>
              <a:rPr lang="en-CH" dirty="0" err="1"/>
              <a:t>Verschlüsselung</a:t>
            </a:r>
            <a:r>
              <a:rPr lang="en-CH" dirty="0"/>
              <a:t>!!!</a:t>
            </a:r>
          </a:p>
          <a:p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o</a:t>
            </a:r>
            <a:r>
              <a:rPr lang="en-GB" dirty="0"/>
              <a:t>r</a:t>
            </a:r>
            <a:r>
              <a:rPr lang="en-CH" dirty="0"/>
              <a:t>t “</a:t>
            </a:r>
            <a:r>
              <a:rPr lang="en-GB" dirty="0"/>
              <a:t>g</a:t>
            </a:r>
            <a:r>
              <a:rPr lang="en-CH" dirty="0" err="1"/>
              <a:t>ehasht</a:t>
            </a:r>
            <a:r>
              <a:rPr lang="en-CH" dirty="0"/>
              <a:t>”, </a:t>
            </a:r>
            <a:r>
              <a:rPr lang="en-CH" dirty="0" err="1"/>
              <a:t>ist</a:t>
            </a:r>
            <a:r>
              <a:rPr lang="en-CH" dirty="0"/>
              <a:t> es </a:t>
            </a:r>
            <a:r>
              <a:rPr lang="en-CH" dirty="0" err="1"/>
              <a:t>unmöglich</a:t>
            </a:r>
            <a:r>
              <a:rPr lang="en-CH" dirty="0"/>
              <a:t>, </a:t>
            </a:r>
            <a:r>
              <a:rPr lang="en-CH" dirty="0" err="1"/>
              <a:t>vom</a:t>
            </a:r>
            <a:r>
              <a:rPr lang="en-CH" dirty="0"/>
              <a:t> Hash </a:t>
            </a:r>
            <a:r>
              <a:rPr lang="en-CH" dirty="0" err="1"/>
              <a:t>wieder</a:t>
            </a:r>
            <a:r>
              <a:rPr lang="en-CH" dirty="0"/>
              <a:t> auf das 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o</a:t>
            </a:r>
            <a:r>
              <a:rPr lang="en-GB" dirty="0"/>
              <a:t>r</a:t>
            </a:r>
            <a:r>
              <a:rPr lang="en-CH" dirty="0"/>
              <a:t>t 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/>
              <a:t>ü</a:t>
            </a:r>
            <a:r>
              <a:rPr lang="en-GB" dirty="0"/>
              <a:t>c</a:t>
            </a:r>
            <a:r>
              <a:rPr lang="en-CH" dirty="0"/>
              <a:t>k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ASSWÖRTER SPEICHERN</a:t>
            </a:r>
          </a:p>
        </p:txBody>
      </p:sp>
    </p:spTree>
    <p:extLst>
      <p:ext uri="{BB962C8B-B14F-4D97-AF65-F5344CB8AC3E}">
        <p14:creationId xmlns:p14="http://schemas.microsoft.com/office/powerpoint/2010/main" val="102042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g</a:t>
            </a:r>
            <a:r>
              <a:rPr lang="en-CH" dirty="0" err="1"/>
              <a:t>i</a:t>
            </a:r>
            <a:r>
              <a:rPr lang="en-GB" dirty="0"/>
              <a:t>b</a:t>
            </a:r>
            <a:r>
              <a:rPr lang="en-CH" dirty="0"/>
              <a:t>t 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e absolute </a:t>
            </a:r>
            <a:r>
              <a:rPr lang="en-CH" dirty="0" err="1"/>
              <a:t>Sicherheit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y und Usability </a:t>
            </a:r>
            <a:r>
              <a:rPr lang="en-CH" dirty="0" err="1"/>
              <a:t>widersprechen</a:t>
            </a:r>
            <a:r>
              <a:rPr lang="en-CH" dirty="0"/>
              <a:t> </a:t>
            </a:r>
            <a:r>
              <a:rPr lang="en-CH" dirty="0" err="1"/>
              <a:t>sich</a:t>
            </a:r>
            <a:r>
              <a:rPr lang="en-CH" dirty="0"/>
              <a:t> m</a:t>
            </a:r>
            <a:r>
              <a:rPr lang="en-GB" dirty="0"/>
              <a:t>e</a:t>
            </a:r>
            <a:r>
              <a:rPr lang="en-CH" dirty="0" err="1"/>
              <a:t>istens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CH" dirty="0" err="1"/>
              <a:t>Anzahl</a:t>
            </a:r>
            <a:r>
              <a:rPr lang="en-CH" dirty="0"/>
              <a:t> </a:t>
            </a:r>
            <a:r>
              <a:rPr lang="en-CH" dirty="0" err="1"/>
              <a:t>möglicher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e</a:t>
            </a:r>
            <a:r>
              <a:rPr lang="en-CH" dirty="0"/>
              <a:t>x</a:t>
            </a:r>
            <a:r>
              <a:rPr lang="en-GB" dirty="0"/>
              <a:t>t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m 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f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d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GB" dirty="0"/>
              <a:t>S</a:t>
            </a:r>
            <a:r>
              <a:rPr lang="en-CH" dirty="0" err="1"/>
              <a:t>ecurity</a:t>
            </a:r>
            <a:r>
              <a:rPr lang="en-CH" dirty="0"/>
              <a:t> </a:t>
            </a:r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CH" dirty="0" err="1"/>
              <a:t>leider</a:t>
            </a:r>
            <a:r>
              <a:rPr lang="en-CH" dirty="0"/>
              <a:t> oft </a:t>
            </a:r>
            <a:r>
              <a:rPr lang="en-CH" dirty="0" err="1"/>
              <a:t>immer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wenig</a:t>
            </a:r>
            <a:r>
              <a:rPr lang="en-CH" dirty="0"/>
              <a:t> </a:t>
            </a:r>
            <a:r>
              <a:rPr lang="en-GB" dirty="0" err="1"/>
              <a:t>ernst</a:t>
            </a:r>
            <a:r>
              <a:rPr lang="en-CH" dirty="0"/>
              <a:t> </a:t>
            </a:r>
            <a:r>
              <a:rPr lang="en-CH" dirty="0" err="1"/>
              <a:t>genommen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CH" dirty="0" err="1"/>
              <a:t>Fokus</a:t>
            </a:r>
            <a:r>
              <a:rPr lang="en-CH" dirty="0"/>
              <a:t> in </a:t>
            </a:r>
            <a:r>
              <a:rPr lang="en-CH" dirty="0" err="1"/>
              <a:t>diesem</a:t>
            </a:r>
            <a:r>
              <a:rPr lang="en-CH" dirty="0"/>
              <a:t> </a:t>
            </a:r>
            <a:r>
              <a:rPr lang="en-CH" dirty="0" err="1"/>
              <a:t>Kurs</a:t>
            </a:r>
            <a:r>
              <a:rPr lang="en-CH" dirty="0"/>
              <a:t> auf Security </a:t>
            </a:r>
            <a:r>
              <a:rPr lang="en-CH" dirty="0" err="1"/>
              <a:t>innerhalb</a:t>
            </a:r>
            <a:r>
              <a:rPr lang="en-CH" dirty="0"/>
              <a:t> der </a:t>
            </a:r>
            <a:r>
              <a:rPr lang="en-CH" dirty="0" err="1"/>
              <a:t>Webapplikation</a:t>
            </a:r>
            <a:endParaRPr lang="en-CH" dirty="0"/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/>
              <a:t>GRUNDSÄTZLICHES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BE65D5-7350-42A8-B695-E30124CD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H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E1FCBA7-9B61-484C-A11C-DC272D59EA7E}"/>
              </a:ext>
            </a:extLst>
          </p:cNvPr>
          <p:cNvCxnSpPr>
            <a:cxnSpLocks/>
          </p:cNvCxnSpPr>
          <p:nvPr/>
        </p:nvCxnSpPr>
        <p:spPr>
          <a:xfrm flipH="1">
            <a:off x="4370065" y="1196340"/>
            <a:ext cx="3815" cy="3406140"/>
          </a:xfrm>
          <a:prstGeom prst="line">
            <a:avLst/>
          </a:prstGeom>
          <a:ln w="95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5E2105E-35E4-4FB6-8682-6BE07C8BA946}"/>
              </a:ext>
            </a:extLst>
          </p:cNvPr>
          <p:cNvSpPr txBox="1"/>
          <p:nvPr/>
        </p:nvSpPr>
        <p:spPr>
          <a:xfrm>
            <a:off x="1264922" y="1196340"/>
            <a:ext cx="2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E1B24C-9449-4C4B-8FF6-01FCF41598C1}"/>
              </a:ext>
            </a:extLst>
          </p:cNvPr>
          <p:cNvSpPr txBox="1"/>
          <p:nvPr/>
        </p:nvSpPr>
        <p:spPr>
          <a:xfrm>
            <a:off x="4770121" y="1196340"/>
            <a:ext cx="2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Hash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6213AF-3882-4118-9D63-EB1A8AD02A48}"/>
              </a:ext>
            </a:extLst>
          </p:cNvPr>
          <p:cNvSpPr txBox="1"/>
          <p:nvPr/>
        </p:nvSpPr>
        <p:spPr>
          <a:xfrm>
            <a:off x="1261107" y="2483640"/>
            <a:ext cx="1821179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m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endParaRPr lang="en-CH" sz="24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33AE4A-DDF8-43F9-B717-F8084D3ABE48}"/>
              </a:ext>
            </a:extLst>
          </p:cNvPr>
          <p:cNvSpPr txBox="1"/>
          <p:nvPr/>
        </p:nvSpPr>
        <p:spPr>
          <a:xfrm>
            <a:off x="4488173" y="2483641"/>
            <a:ext cx="4796790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$2y$10$65z1jG7a0WVh7.y6Gv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...</a:t>
            </a:r>
          </a:p>
        </p:txBody>
      </p:sp>
      <p:sp>
        <p:nvSpPr>
          <p:cNvPr id="10" name="Pfeil: nach unten gekrümmt 9">
            <a:extLst>
              <a:ext uri="{FF2B5EF4-FFF2-40B4-BE49-F238E27FC236}">
                <a16:creationId xmlns:a16="http://schemas.microsoft.com/office/drawing/2014/main" id="{F6ABBC72-5544-41E8-BD5B-9B11B47AAA63}"/>
              </a:ext>
            </a:extLst>
          </p:cNvPr>
          <p:cNvSpPr/>
          <p:nvPr/>
        </p:nvSpPr>
        <p:spPr>
          <a:xfrm>
            <a:off x="2122170" y="1556979"/>
            <a:ext cx="4495790" cy="7162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CH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f</a:t>
            </a:r>
            <a:r>
              <a:rPr lang="en-CH" dirty="0">
                <a:solidFill>
                  <a:schemeClr val="dk2"/>
                </a:solidFill>
                <a:latin typeface="Source Sans Pro"/>
                <a:ea typeface="Source Sans Pro"/>
              </a:rPr>
              <a:t>u</a:t>
            </a:r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dirty="0">
                <a:solidFill>
                  <a:schemeClr val="dk2"/>
                </a:solidFill>
                <a:latin typeface="Source Sans Pro"/>
                <a:ea typeface="Source Sans Pro"/>
              </a:rPr>
              <a:t>k</a:t>
            </a:r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dirty="0">
                <a:solidFill>
                  <a:schemeClr val="dk2"/>
                </a:solidFill>
                <a:latin typeface="Source Sans Pro"/>
                <a:ea typeface="Source Sans Pro"/>
              </a:rPr>
              <a:t>o</a:t>
            </a:r>
            <a:r>
              <a:rPr lang="en-CH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endParaRPr lang="en-CH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CF2C145B-6A00-40CD-80AF-D12504CDA7FB}"/>
              </a:ext>
            </a:extLst>
          </p:cNvPr>
          <p:cNvSpPr/>
          <p:nvPr/>
        </p:nvSpPr>
        <p:spPr>
          <a:xfrm flipH="1">
            <a:off x="2122169" y="3176350"/>
            <a:ext cx="4495791" cy="716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4" name="Verbotsymbol 13">
            <a:extLst>
              <a:ext uri="{FF2B5EF4-FFF2-40B4-BE49-F238E27FC236}">
                <a16:creationId xmlns:a16="http://schemas.microsoft.com/office/drawing/2014/main" id="{FA08C435-D4FE-40ED-9EEC-1147AEC821D2}"/>
              </a:ext>
            </a:extLst>
          </p:cNvPr>
          <p:cNvSpPr/>
          <p:nvPr/>
        </p:nvSpPr>
        <p:spPr>
          <a:xfrm>
            <a:off x="3691885" y="3218264"/>
            <a:ext cx="1348731" cy="13487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3ECA77-C16B-4764-BBF0-4D5FC2CC0955}"/>
              </a:ext>
            </a:extLst>
          </p:cNvPr>
          <p:cNvSpPr txBox="1"/>
          <p:nvPr/>
        </p:nvSpPr>
        <p:spPr>
          <a:xfrm>
            <a:off x="971541" y="4636022"/>
            <a:ext cx="678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k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w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r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K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x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u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m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war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n!</a:t>
            </a:r>
            <a:endParaRPr lang="en-CH" sz="12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4661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6D3C5B-AD2A-4439-9C86-D3E9DEFC8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52400" indent="0" algn="ctr">
              <a:buNone/>
            </a:pPr>
            <a:r>
              <a:rPr lang="en-CH" sz="2400" dirty="0"/>
              <a:t>... </a:t>
            </a:r>
            <a:r>
              <a:rPr lang="en-CH" sz="2400" dirty="0" err="1"/>
              <a:t>wie</a:t>
            </a:r>
            <a:r>
              <a:rPr lang="en-CH" sz="2400" dirty="0"/>
              <a:t> </a:t>
            </a:r>
            <a:r>
              <a:rPr lang="en-CH" sz="2400" dirty="0" err="1"/>
              <a:t>kann</a:t>
            </a:r>
            <a:r>
              <a:rPr lang="en-CH" sz="2400" dirty="0"/>
              <a:t> man </a:t>
            </a:r>
            <a:r>
              <a:rPr lang="en-CH" sz="2400" dirty="0" err="1"/>
              <a:t>dann</a:t>
            </a:r>
            <a:r>
              <a:rPr lang="en-CH" sz="2400" dirty="0"/>
              <a:t> </a:t>
            </a:r>
            <a:r>
              <a:rPr lang="en-GB" sz="2400" dirty="0"/>
              <a:t>ü</a:t>
            </a:r>
            <a:r>
              <a:rPr lang="en-CH" sz="2400" dirty="0"/>
              <a:t>b</a:t>
            </a:r>
            <a:r>
              <a:rPr lang="en-GB" sz="2400" dirty="0"/>
              <a:t>e</a:t>
            </a:r>
            <a:r>
              <a:rPr lang="en-CH" sz="2400" dirty="0" err="1"/>
              <a:t>rprüfen</a:t>
            </a:r>
            <a:r>
              <a:rPr lang="en-CH" sz="2400" dirty="0"/>
              <a:t>, </a:t>
            </a:r>
            <a:r>
              <a:rPr lang="en-CH" sz="2400" dirty="0" err="1"/>
              <a:t>ob</a:t>
            </a:r>
            <a:r>
              <a:rPr lang="en-CH" sz="2400" dirty="0"/>
              <a:t> das </a:t>
            </a:r>
            <a:r>
              <a:rPr lang="en-CH" sz="2400" dirty="0" err="1"/>
              <a:t>Passwort</a:t>
            </a:r>
            <a:r>
              <a:rPr lang="en-CH" sz="2400" dirty="0"/>
              <a:t> </a:t>
            </a:r>
            <a:r>
              <a:rPr lang="en-CH" sz="2400" dirty="0" err="1"/>
              <a:t>richtig</a:t>
            </a:r>
            <a:r>
              <a:rPr lang="en-CH" sz="2400" dirty="0"/>
              <a:t> </a:t>
            </a:r>
            <a:r>
              <a:rPr lang="en-CH" sz="2400" dirty="0" err="1"/>
              <a:t>eingegeben</a:t>
            </a:r>
            <a:r>
              <a:rPr lang="en-CH" sz="2400" dirty="0"/>
              <a:t> </a:t>
            </a:r>
            <a:r>
              <a:rPr lang="en-CH" sz="2400" dirty="0" err="1"/>
              <a:t>wurde</a:t>
            </a:r>
            <a:r>
              <a:rPr lang="en-CH" sz="2400" dirty="0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2660B41-9C82-4EEE-BC25-7F45B144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R ...</a:t>
            </a:r>
          </a:p>
        </p:txBody>
      </p:sp>
    </p:spTree>
    <p:extLst>
      <p:ext uri="{BB962C8B-B14F-4D97-AF65-F5344CB8AC3E}">
        <p14:creationId xmlns:p14="http://schemas.microsoft.com/office/powerpoint/2010/main" val="81153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BE65D5-7350-42A8-B695-E30124CD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H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E1FCBA7-9B61-484C-A11C-DC272D59EA7E}"/>
              </a:ext>
            </a:extLst>
          </p:cNvPr>
          <p:cNvCxnSpPr>
            <a:cxnSpLocks/>
          </p:cNvCxnSpPr>
          <p:nvPr/>
        </p:nvCxnSpPr>
        <p:spPr>
          <a:xfrm flipH="1">
            <a:off x="4370065" y="1196340"/>
            <a:ext cx="3815" cy="3406140"/>
          </a:xfrm>
          <a:prstGeom prst="line">
            <a:avLst/>
          </a:prstGeom>
          <a:ln w="95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5E2105E-35E4-4FB6-8682-6BE07C8BA946}"/>
              </a:ext>
            </a:extLst>
          </p:cNvPr>
          <p:cNvSpPr txBox="1"/>
          <p:nvPr/>
        </p:nvSpPr>
        <p:spPr>
          <a:xfrm>
            <a:off x="783912" y="1196339"/>
            <a:ext cx="2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E1B24C-9449-4C4B-8FF6-01FCF41598C1}"/>
              </a:ext>
            </a:extLst>
          </p:cNvPr>
          <p:cNvSpPr txBox="1"/>
          <p:nvPr/>
        </p:nvSpPr>
        <p:spPr>
          <a:xfrm>
            <a:off x="5461630" y="1196339"/>
            <a:ext cx="2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Hash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6213AF-3882-4118-9D63-EB1A8AD02A48}"/>
              </a:ext>
            </a:extLst>
          </p:cNvPr>
          <p:cNvSpPr txBox="1"/>
          <p:nvPr/>
        </p:nvSpPr>
        <p:spPr>
          <a:xfrm>
            <a:off x="1264922" y="1785067"/>
            <a:ext cx="1821179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m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endParaRPr lang="en-CH" sz="24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33AE4A-DDF8-43F9-B717-F8084D3ABE48}"/>
              </a:ext>
            </a:extLst>
          </p:cNvPr>
          <p:cNvSpPr txBox="1"/>
          <p:nvPr/>
        </p:nvSpPr>
        <p:spPr>
          <a:xfrm>
            <a:off x="4457693" y="1785066"/>
            <a:ext cx="4796790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$2y$10$65z1jG7a0WVh7.y6Gv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214771-74E6-42E5-9415-1CF126134831}"/>
              </a:ext>
            </a:extLst>
          </p:cNvPr>
          <p:cNvSpPr txBox="1"/>
          <p:nvPr/>
        </p:nvSpPr>
        <p:spPr>
          <a:xfrm>
            <a:off x="1264922" y="3376830"/>
            <a:ext cx="1821179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</a:rPr>
              <a:t>V</a:t>
            </a:r>
            <a:r>
              <a:rPr lang="en-CH" sz="2400" dirty="0" err="1">
                <a:solidFill>
                  <a:schemeClr val="dk2"/>
                </a:solidFill>
                <a:latin typeface="Source Sans Pro"/>
                <a:ea typeface="Source Sans Pro"/>
              </a:rPr>
              <a:t>ogel</a:t>
            </a:r>
            <a:endParaRPr lang="en-CH" sz="24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15C7B0-63F5-406B-BBA6-42748C61A884}"/>
              </a:ext>
            </a:extLst>
          </p:cNvPr>
          <p:cNvSpPr txBox="1"/>
          <p:nvPr/>
        </p:nvSpPr>
        <p:spPr>
          <a:xfrm>
            <a:off x="4457693" y="3376829"/>
            <a:ext cx="4796790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$2y$10$VUIZ1RwecpbHetooK</a:t>
            </a:r>
            <a:r>
              <a:rPr lang="en-CH" sz="24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...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22EA0BC7-FC36-4DAE-9FA9-0D02F7C25C14}"/>
              </a:ext>
            </a:extLst>
          </p:cNvPr>
          <p:cNvSpPr/>
          <p:nvPr/>
        </p:nvSpPr>
        <p:spPr>
          <a:xfrm>
            <a:off x="6908335" y="2279549"/>
            <a:ext cx="418860" cy="1097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214AB7-62CC-4FDA-B657-9FA792604942}"/>
              </a:ext>
            </a:extLst>
          </p:cNvPr>
          <p:cNvSpPr txBox="1"/>
          <p:nvPr/>
        </p:nvSpPr>
        <p:spPr>
          <a:xfrm>
            <a:off x="4276603" y="2462032"/>
            <a:ext cx="278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d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ö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l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g</a:t>
            </a:r>
          </a:p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=&gt;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k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</a:p>
          <a:p>
            <a:pPr algn="ctr"/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ü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m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</a:rPr>
              <a:t>n!</a:t>
            </a:r>
            <a:endParaRPr lang="en-CH" sz="12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488DC91-4EB8-4CEA-A6D4-CE22D4564DD8}"/>
              </a:ext>
            </a:extLst>
          </p:cNvPr>
          <p:cNvSpPr/>
          <p:nvPr/>
        </p:nvSpPr>
        <p:spPr>
          <a:xfrm>
            <a:off x="3086101" y="3510729"/>
            <a:ext cx="160626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50EB0F96-A349-4095-93BC-8052FCBBF9EF}"/>
              </a:ext>
            </a:extLst>
          </p:cNvPr>
          <p:cNvSpPr/>
          <p:nvPr/>
        </p:nvSpPr>
        <p:spPr>
          <a:xfrm>
            <a:off x="3086101" y="1896216"/>
            <a:ext cx="160626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947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O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endParaRPr lang="en-C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011507"/>
            <a:ext cx="743152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function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 err="1">
                <a:solidFill>
                  <a:srgbClr val="0066BB"/>
                </a:solidFill>
                <a:latin typeface="Consolas" panose="020B0609020204030204" pitchFamily="49" charset="0"/>
              </a:rPr>
              <a:t>register_user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query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("INSERT INTO `user` ( `username`, `password` ) VALUES (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"',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"' )");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function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 err="1">
                <a:solidFill>
                  <a:srgbClr val="0066BB"/>
                </a:solidFill>
                <a:latin typeface="Consolas" panose="020B0609020204030204" pitchFamily="49" charset="0"/>
              </a:rPr>
              <a:t>check_password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</a:t>
            </a:r>
            <a:r>
              <a:rPr lang="en-CH" altLang="en-CH" sz="800" dirty="0" err="1">
                <a:solidFill>
                  <a:srgbClr val="996633"/>
                </a:solidFill>
                <a:latin typeface="Consolas" panose="020B0609020204030204" pitchFamily="49" charset="0"/>
              </a:rPr>
              <a:t>stmt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query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("SELECT `password` FROM `user` WHERE `username` =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“’”);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</a:t>
            </a:r>
            <a:r>
              <a:rPr lang="en-CH" altLang="en-CH" sz="800" dirty="0" err="1">
                <a:solidFill>
                  <a:srgbClr val="996633"/>
                </a:solidFill>
                <a:latin typeface="Consolas" panose="020B0609020204030204" pitchFamily="49" charset="0"/>
              </a:rPr>
              <a:t>stmt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fetch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if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!=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false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return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800" dirty="0" err="1">
                <a:solidFill>
                  <a:srgbClr val="007020"/>
                </a:solidFill>
                <a:latin typeface="Consolas" panose="020B0609020204030204" pitchFamily="49" charset="0"/>
              </a:rPr>
              <a:t>strcmp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['password'],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return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false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4013946"/>
            <a:ext cx="74828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Bei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Registrierung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wird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das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Passwort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K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x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ichert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und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beim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Login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Klartext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verglichen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Das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ist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aus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Security-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Sicht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grobfahrlässig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547951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712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181437-F9B1-4462-91E6-60AA743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ÜBUNG 4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D85A295-2C56-4E64-A04A-D4C51103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ü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g</a:t>
            </a:r>
            <a:r>
              <a:rPr lang="en-CH" dirty="0" err="1"/>
              <a:t>i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b="1" dirty="0"/>
              <a:t>u</a:t>
            </a:r>
            <a:r>
              <a:rPr lang="en-CH" b="1" dirty="0"/>
              <a:t>n</a:t>
            </a:r>
            <a:r>
              <a:rPr lang="en-GB" b="1" dirty="0"/>
              <a:t>d</a:t>
            </a:r>
            <a:r>
              <a:rPr lang="en-CH" b="1" dirty="0"/>
              <a:t> </a:t>
            </a:r>
            <a:r>
              <a:rPr lang="en-GB" b="1" dirty="0"/>
              <a:t>b</a:t>
            </a:r>
            <a:r>
              <a:rPr lang="en-CH" b="1" dirty="0"/>
              <a:t>e</a:t>
            </a:r>
            <a:r>
              <a:rPr lang="en-GB" b="1" dirty="0" err="1"/>
              <a:t>i</a:t>
            </a:r>
            <a:r>
              <a:rPr lang="en-CH" b="1" dirty="0"/>
              <a:t>m Login</a:t>
            </a:r>
            <a:r>
              <a:rPr lang="en-CH" dirty="0"/>
              <a:t> </a:t>
            </a:r>
            <a:r>
              <a:rPr lang="en-CH" dirty="0" err="1"/>
              <a:t>anpassen</a:t>
            </a:r>
            <a:r>
              <a:rPr lang="en-CH" dirty="0"/>
              <a:t>, </a:t>
            </a:r>
            <a:r>
              <a:rPr lang="en-CH" dirty="0" err="1"/>
              <a:t>damit</a:t>
            </a:r>
            <a:r>
              <a:rPr lang="en-CH" dirty="0"/>
              <a:t> der </a:t>
            </a:r>
            <a:r>
              <a:rPr lang="en-CH" dirty="0" err="1"/>
              <a:t>Hamstershop</a:t>
            </a:r>
            <a:r>
              <a:rPr lang="en-CH" dirty="0"/>
              <a:t> die </a:t>
            </a:r>
            <a:r>
              <a:rPr lang="en-CH" dirty="0" err="1"/>
              <a:t>Passwörter</a:t>
            </a:r>
            <a:r>
              <a:rPr lang="en-CH" dirty="0"/>
              <a:t> </a:t>
            </a:r>
            <a:r>
              <a:rPr lang="en-CH" dirty="0" err="1"/>
              <a:t>nur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gehasht</a:t>
            </a:r>
            <a:r>
              <a:rPr lang="en-CH" dirty="0"/>
              <a:t> und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mehr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m </a:t>
            </a:r>
            <a:r>
              <a:rPr lang="en-GB" dirty="0"/>
              <a:t>K</a:t>
            </a:r>
            <a:r>
              <a:rPr lang="en-CH" dirty="0"/>
              <a:t>l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x</a:t>
            </a:r>
            <a:r>
              <a:rPr lang="en-CH" dirty="0"/>
              <a:t>t 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?</a:t>
            </a:r>
          </a:p>
          <a:p>
            <a:pPr marL="114300" indent="0">
              <a:buNone/>
            </a:pPr>
            <a:endParaRPr lang="en-CH" dirty="0"/>
          </a:p>
          <a:p>
            <a:pPr marL="114300" indent="0">
              <a:buNone/>
            </a:pPr>
            <a:r>
              <a:rPr lang="en-GB" dirty="0"/>
              <a:t>H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f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L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s</a:t>
            </a:r>
            <a:r>
              <a:rPr lang="en-CH" dirty="0"/>
              <a:t>:</a:t>
            </a:r>
          </a:p>
          <a:p>
            <a:pPr marL="114300" indent="0">
              <a:buNone/>
            </a:pPr>
            <a:r>
              <a:rPr lang="en-GB" dirty="0">
                <a:hlinkClick r:id="rId2"/>
              </a:rPr>
              <a:t>https://www.pascalhanimann.ch/passwoerter-speichern/</a:t>
            </a:r>
            <a:endParaRPr lang="en-CH" dirty="0"/>
          </a:p>
          <a:p>
            <a:pPr marL="11430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3477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O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G</a:t>
            </a:r>
            <a:endParaRPr lang="en-C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1888397"/>
            <a:ext cx="7207101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function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 err="1">
                <a:solidFill>
                  <a:srgbClr val="0066BB"/>
                </a:solidFill>
                <a:latin typeface="Consolas" panose="020B0609020204030204" pitchFamily="49" charset="0"/>
              </a:rPr>
              <a:t>register_user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$hash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password_hash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PASSWORD_BCRYPT);</a:t>
            </a:r>
            <a:r>
              <a:rPr lang="en-CH" altLang="en-CH" sz="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CH" altLang="en-CH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query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("INSERT INTO `user` ( `username`, `password` ) VALUES (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"',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$hash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"' )");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H" altLang="en-CH" sz="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function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 err="1">
                <a:solidFill>
                  <a:srgbClr val="0066BB"/>
                </a:solidFill>
                <a:latin typeface="Consolas" panose="020B0609020204030204" pitchFamily="49" charset="0"/>
              </a:rPr>
              <a:t>check_password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</a:t>
            </a:r>
            <a:r>
              <a:rPr lang="en-CH" altLang="en-CH" sz="800" dirty="0" err="1">
                <a:solidFill>
                  <a:srgbClr val="996633"/>
                </a:solidFill>
                <a:latin typeface="Consolas" panose="020B0609020204030204" pitchFamily="49" charset="0"/>
              </a:rPr>
              <a:t>stmt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$connection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query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("SELECT `password` FROM `user` WHERE `username` = '"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$username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“’”);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</a:t>
            </a:r>
            <a:r>
              <a:rPr lang="en-CH" altLang="en-CH" sz="800" dirty="0" err="1">
                <a:solidFill>
                  <a:srgbClr val="996633"/>
                </a:solidFill>
                <a:latin typeface="Consolas" panose="020B0609020204030204" pitchFamily="49" charset="0"/>
              </a:rPr>
              <a:t>stmt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CH" altLang="en-CH" sz="800" dirty="0">
                <a:solidFill>
                  <a:srgbClr val="0000CC"/>
                </a:solidFill>
                <a:latin typeface="Consolas" panose="020B0609020204030204" pitchFamily="49" charset="0"/>
              </a:rPr>
              <a:t>fetch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if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>
                <a:solidFill>
                  <a:srgbClr val="333333"/>
                </a:solidFill>
                <a:latin typeface="Consolas" panose="020B0609020204030204" pitchFamily="49" charset="0"/>
              </a:rPr>
              <a:t>!=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false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return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password_verify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$password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CH" altLang="en-CH" sz="800" dirty="0">
                <a:solidFill>
                  <a:srgbClr val="996633"/>
                </a:solidFill>
                <a:latin typeface="Consolas" panose="020B0609020204030204" pitchFamily="49" charset="0"/>
              </a:rPr>
              <a:t>$row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['password']);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return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CH" altLang="en-CH" sz="800" b="1" dirty="0">
                <a:solidFill>
                  <a:srgbClr val="008800"/>
                </a:solidFill>
                <a:latin typeface="Consolas" panose="020B0609020204030204" pitchFamily="49" charset="0"/>
              </a:rPr>
              <a:t>false</a:t>
            </a: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H" altLang="en-CH" sz="8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4013946"/>
            <a:ext cx="74828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Bei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Registrierung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wird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das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Passwort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ehasht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abgespeichert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und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für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d_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f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y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ü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3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Sicherheit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aber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massiv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erhöhen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547951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/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e.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89F19A-4FE2-4D8E-82F8-072BDB4D036C}"/>
              </a:ext>
            </a:extLst>
          </p:cNvPr>
          <p:cNvSpPr/>
          <p:nvPr/>
        </p:nvSpPr>
        <p:spPr>
          <a:xfrm>
            <a:off x="2004060" y="1981200"/>
            <a:ext cx="2941320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948299-E630-4152-9B38-CFC37ECCD3AD}"/>
              </a:ext>
            </a:extLst>
          </p:cNvPr>
          <p:cNvSpPr/>
          <p:nvPr/>
        </p:nvSpPr>
        <p:spPr>
          <a:xfrm>
            <a:off x="7284719" y="2167868"/>
            <a:ext cx="782155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45BD6C0-4BAE-4706-8D3C-3320114ED8F2}"/>
              </a:ext>
            </a:extLst>
          </p:cNvPr>
          <p:cNvSpPr/>
          <p:nvPr/>
        </p:nvSpPr>
        <p:spPr>
          <a:xfrm>
            <a:off x="2948940" y="3153977"/>
            <a:ext cx="3017520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383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l</a:t>
            </a:r>
            <a:r>
              <a:rPr lang="en-CH" dirty="0"/>
              <a:t>e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r</a:t>
            </a:r>
            <a:r>
              <a:rPr lang="en-CH" dirty="0"/>
              <a:t>o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h</a:t>
            </a:r>
            <a:r>
              <a:rPr lang="en-CH" dirty="0" err="1"/>
              <a:t>eitslücken</a:t>
            </a:r>
            <a:r>
              <a:rPr lang="en-CH" dirty="0"/>
              <a:t> stamen </a:t>
            </a:r>
            <a:r>
              <a:rPr lang="en-CH" dirty="0" err="1"/>
              <a:t>aus</a:t>
            </a:r>
            <a:r>
              <a:rPr lang="en-CH" dirty="0"/>
              <a:t> den OWASP Top 10 und </a:t>
            </a:r>
            <a:r>
              <a:rPr lang="en-CH" dirty="0" err="1"/>
              <a:t>kommen</a:t>
            </a:r>
            <a:r>
              <a:rPr lang="en-CH" dirty="0"/>
              <a:t> in der </a:t>
            </a:r>
            <a:r>
              <a:rPr lang="en-CH" dirty="0" err="1"/>
              <a:t>Realität</a:t>
            </a:r>
            <a:r>
              <a:rPr lang="en-CH" dirty="0"/>
              <a:t> </a:t>
            </a:r>
            <a:r>
              <a:rPr lang="en-CH" dirty="0" err="1"/>
              <a:t>leider</a:t>
            </a:r>
            <a:r>
              <a:rPr lang="en-CH" dirty="0"/>
              <a:t> </a:t>
            </a:r>
            <a:r>
              <a:rPr lang="en-CH" dirty="0" err="1"/>
              <a:t>viel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häufig</a:t>
            </a:r>
            <a:r>
              <a:rPr lang="en-CH" dirty="0"/>
              <a:t> </a:t>
            </a:r>
            <a:r>
              <a:rPr lang="en-CH" dirty="0" err="1"/>
              <a:t>vor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CH" dirty="0" err="1"/>
              <a:t>Sicherheitsmassn</a:t>
            </a:r>
            <a:r>
              <a:rPr lang="en-GB" dirty="0"/>
              <a:t>a</a:t>
            </a:r>
            <a:r>
              <a:rPr lang="en-CH" dirty="0"/>
              <a:t>h</a:t>
            </a:r>
            <a:r>
              <a:rPr lang="en-GB" dirty="0"/>
              <a:t>m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/>
              <a:t>ä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r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g</a:t>
            </a:r>
            <a:r>
              <a:rPr lang="en-CH" dirty="0"/>
              <a:t>,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o</a:t>
            </a:r>
            <a:r>
              <a:rPr lang="en-CH" dirty="0"/>
              <a:t>f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t</a:t>
            </a:r>
            <a:endParaRPr lang="en-CH" dirty="0"/>
          </a:p>
          <a:p>
            <a:pPr marL="171450" indent="-171450">
              <a:spcAft>
                <a:spcPts val="1600"/>
              </a:spcAft>
            </a:pPr>
            <a:r>
              <a:rPr lang="en-CH" dirty="0" err="1"/>
              <a:t>Wir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w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k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n</a:t>
            </a:r>
            <a:r>
              <a:rPr lang="en-CH" dirty="0" err="1"/>
              <a:t>en</a:t>
            </a:r>
            <a:r>
              <a:rPr lang="en-CH" dirty="0"/>
              <a:t> und </a:t>
            </a:r>
            <a:r>
              <a:rPr lang="en-CH" dirty="0" err="1"/>
              <a:t>Entwickler</a:t>
            </a:r>
            <a:r>
              <a:rPr lang="en-CH" dirty="0"/>
              <a:t> </a:t>
            </a:r>
            <a:r>
              <a:rPr lang="en-CH" dirty="0" err="1"/>
              <a:t>tragen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 err="1"/>
              <a:t>verantwortung</a:t>
            </a:r>
            <a:r>
              <a:rPr lang="en-CH" dirty="0"/>
              <a:t> </a:t>
            </a:r>
            <a:r>
              <a:rPr lang="en-CH" dirty="0" err="1"/>
              <a:t>für</a:t>
            </a:r>
            <a:r>
              <a:rPr lang="en-CH" dirty="0"/>
              <a:t> </a:t>
            </a:r>
            <a:r>
              <a:rPr lang="en-CH" dirty="0" err="1"/>
              <a:t>ein</a:t>
            </a:r>
            <a:r>
              <a:rPr lang="en-CH" dirty="0"/>
              <a:t> </a:t>
            </a:r>
            <a:r>
              <a:rPr lang="en-CH" dirty="0" err="1"/>
              <a:t>sicheres</a:t>
            </a:r>
            <a:r>
              <a:rPr lang="en-CH" dirty="0"/>
              <a:t> Web</a:t>
            </a:r>
          </a:p>
          <a:p>
            <a:pPr marL="171450" indent="-171450">
              <a:spcAft>
                <a:spcPts val="1600"/>
              </a:spcAft>
            </a:pPr>
            <a:r>
              <a:rPr lang="en-CH" dirty="0"/>
              <a:t>Auch </a:t>
            </a:r>
            <a:r>
              <a:rPr lang="en-CH" dirty="0" err="1"/>
              <a:t>wenn</a:t>
            </a:r>
            <a:r>
              <a:rPr lang="en-CH" dirty="0"/>
              <a:t> es </a:t>
            </a:r>
            <a:r>
              <a:rPr lang="en-CH" dirty="0" err="1"/>
              <a:t>keine</a:t>
            </a:r>
            <a:r>
              <a:rPr lang="en-CH" dirty="0"/>
              <a:t> absolute </a:t>
            </a:r>
            <a:r>
              <a:rPr lang="en-CH" dirty="0" err="1"/>
              <a:t>Sicherheit</a:t>
            </a:r>
            <a:r>
              <a:rPr lang="en-CH" dirty="0"/>
              <a:t> </a:t>
            </a:r>
            <a:r>
              <a:rPr lang="en-CH" dirty="0" err="1"/>
              <a:t>gibt</a:t>
            </a:r>
            <a:r>
              <a:rPr lang="en-CH" dirty="0"/>
              <a:t>, so </a:t>
            </a:r>
            <a:r>
              <a:rPr lang="en-CH" dirty="0" err="1"/>
              <a:t>können</a:t>
            </a:r>
            <a:r>
              <a:rPr lang="en-CH" dirty="0"/>
              <a:t> </a:t>
            </a:r>
            <a:r>
              <a:rPr lang="en-CH" dirty="0" err="1"/>
              <a:t>wir</a:t>
            </a:r>
            <a:r>
              <a:rPr lang="en-CH" dirty="0"/>
              <a:t> </a:t>
            </a:r>
            <a:r>
              <a:rPr lang="en-CH" dirty="0" err="1"/>
              <a:t>doch</a:t>
            </a:r>
            <a:r>
              <a:rPr lang="en-CH" dirty="0"/>
              <a:t> </a:t>
            </a:r>
            <a:r>
              <a:rPr lang="en-CH" dirty="0" err="1"/>
              <a:t>alles</a:t>
            </a:r>
            <a:r>
              <a:rPr lang="en-CH" dirty="0"/>
              <a:t> </a:t>
            </a:r>
            <a:r>
              <a:rPr lang="en-CH" dirty="0" err="1"/>
              <a:t>Zumutbare</a:t>
            </a:r>
            <a:r>
              <a:rPr lang="en-CH" dirty="0"/>
              <a:t> </a:t>
            </a:r>
            <a:r>
              <a:rPr lang="en-CH" dirty="0" err="1"/>
              <a:t>unternehmen</a:t>
            </a:r>
            <a:endParaRPr lang="en-CH" dirty="0"/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</a:t>
            </a:r>
            <a:r>
              <a:rPr lang="en-CH" dirty="0"/>
              <a:t>A</a:t>
            </a:r>
            <a:r>
              <a:rPr lang="en-GB" dirty="0"/>
              <a:t>Z</a:t>
            </a:r>
            <a:r>
              <a:rPr lang="en-CH" dirty="0"/>
              <a:t>I</a:t>
            </a:r>
            <a:r>
              <a:rPr lang="en-GB" dirty="0"/>
              <a:t>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6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50E58-8CC5-4AF5-8AB1-60C696835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 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f</a:t>
            </a:r>
            <a:r>
              <a:rPr lang="en-CH" dirty="0"/>
              <a:t>o</a:t>
            </a:r>
            <a:r>
              <a:rPr lang="en-GB" dirty="0"/>
              <a:t>l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e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 err="1"/>
              <a:t>i</a:t>
            </a:r>
            <a:r>
              <a:rPr lang="en-CH" dirty="0"/>
              <a:t>l</a:t>
            </a:r>
            <a:r>
              <a:rPr lang="en-GB" dirty="0"/>
              <a:t>a</a:t>
            </a:r>
            <a:r>
              <a:rPr lang="en-CH" dirty="0"/>
              <a:t>d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e</a:t>
            </a:r>
            <a:r>
              <a:rPr lang="en-CH" dirty="0"/>
              <a:t>: </a:t>
            </a:r>
            <a:r>
              <a:rPr lang="en-GB" dirty="0">
                <a:hlinkClick r:id="rId2"/>
              </a:rPr>
              <a:t>p</a:t>
            </a:r>
            <a:r>
              <a:rPr lang="en-CH" dirty="0">
                <a:hlinkClick r:id="rId2"/>
              </a:rPr>
              <a:t>a</a:t>
            </a:r>
            <a:r>
              <a:rPr lang="en-GB" dirty="0">
                <a:hlinkClick r:id="rId2"/>
              </a:rPr>
              <a:t>s</a:t>
            </a:r>
            <a:r>
              <a:rPr lang="en-CH" dirty="0">
                <a:hlinkClick r:id="rId2"/>
              </a:rPr>
              <a:t>c</a:t>
            </a:r>
            <a:r>
              <a:rPr lang="en-GB" dirty="0">
                <a:hlinkClick r:id="rId2"/>
              </a:rPr>
              <a:t>a</a:t>
            </a:r>
            <a:r>
              <a:rPr lang="en-CH" dirty="0">
                <a:hlinkClick r:id="rId2"/>
              </a:rPr>
              <a:t>l.</a:t>
            </a:r>
            <a:r>
              <a:rPr lang="en-GB" dirty="0">
                <a:hlinkClick r:id="rId2"/>
              </a:rPr>
              <a:t>h</a:t>
            </a:r>
            <a:r>
              <a:rPr lang="en-CH" dirty="0">
                <a:hlinkClick r:id="rId2"/>
              </a:rPr>
              <a:t>a</a:t>
            </a:r>
            <a:r>
              <a:rPr lang="en-GB" dirty="0">
                <a:hlinkClick r:id="rId2"/>
              </a:rPr>
              <a:t>n</a:t>
            </a:r>
            <a:r>
              <a:rPr lang="en-CH" dirty="0" err="1">
                <a:hlinkClick r:id="rId2"/>
              </a:rPr>
              <a:t>i</a:t>
            </a:r>
            <a:r>
              <a:rPr lang="en-GB" dirty="0">
                <a:hlinkClick r:id="rId2"/>
              </a:rPr>
              <a:t>m</a:t>
            </a:r>
            <a:r>
              <a:rPr lang="en-CH" dirty="0">
                <a:hlinkClick r:id="rId2"/>
              </a:rPr>
              <a:t>a</a:t>
            </a:r>
            <a:r>
              <a:rPr lang="en-GB" dirty="0">
                <a:hlinkClick r:id="rId2"/>
              </a:rPr>
              <a:t>n</a:t>
            </a:r>
            <a:r>
              <a:rPr lang="en-CH" dirty="0">
                <a:hlinkClick r:id="rId2"/>
              </a:rPr>
              <a:t>n@</a:t>
            </a:r>
            <a:r>
              <a:rPr lang="en-GB" dirty="0">
                <a:hlinkClick r:id="rId2"/>
              </a:rPr>
              <a:t>g</a:t>
            </a:r>
            <a:r>
              <a:rPr lang="en-CH" dirty="0">
                <a:hlinkClick r:id="rId2"/>
              </a:rPr>
              <a:t>m</a:t>
            </a:r>
            <a:r>
              <a:rPr lang="en-GB" dirty="0">
                <a:hlinkClick r:id="rId2"/>
              </a:rPr>
              <a:t>a</a:t>
            </a:r>
            <a:r>
              <a:rPr lang="en-CH" dirty="0" err="1">
                <a:hlinkClick r:id="rId2"/>
              </a:rPr>
              <a:t>i</a:t>
            </a:r>
            <a:r>
              <a:rPr lang="en-GB" dirty="0">
                <a:hlinkClick r:id="rId2"/>
              </a:rPr>
              <a:t>l</a:t>
            </a:r>
            <a:r>
              <a:rPr lang="en-CH" dirty="0">
                <a:hlinkClick r:id="rId2"/>
              </a:rPr>
              <a:t>.</a:t>
            </a:r>
            <a:r>
              <a:rPr lang="en-GB" dirty="0">
                <a:hlinkClick r:id="rId2"/>
              </a:rPr>
              <a:t>c</a:t>
            </a:r>
            <a:r>
              <a:rPr lang="en-CH" dirty="0">
                <a:hlinkClick r:id="rId2"/>
              </a:rPr>
              <a:t>o</a:t>
            </a:r>
            <a:r>
              <a:rPr lang="en-GB" dirty="0">
                <a:hlinkClick r:id="rId2"/>
              </a:rPr>
              <a:t>m</a:t>
            </a:r>
            <a:endParaRPr lang="en-CH" dirty="0"/>
          </a:p>
          <a:p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CH" dirty="0" err="1"/>
              <a:t>alles</a:t>
            </a:r>
            <a:r>
              <a:rPr lang="en-CH" dirty="0"/>
              <a:t> </a:t>
            </a:r>
            <a:r>
              <a:rPr lang="en-CH" dirty="0" err="1"/>
              <a:t>innerhalb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</a:t>
            </a:r>
            <a:r>
              <a:rPr lang="en-CH" dirty="0" err="1"/>
              <a:t>Tages</a:t>
            </a:r>
            <a:r>
              <a:rPr lang="en-CH" dirty="0"/>
              <a:t> </a:t>
            </a:r>
            <a:r>
              <a:rPr lang="en-CH" dirty="0" err="1"/>
              <a:t>beantwortet</a:t>
            </a:r>
            <a:r>
              <a:rPr lang="en-CH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6911643-60F8-41E1-8CA9-791546E2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I</a:t>
            </a:r>
            <a:r>
              <a:rPr lang="en-CH" dirty="0"/>
              <a:t> </a:t>
            </a:r>
            <a:r>
              <a:rPr lang="en-GB" dirty="0"/>
              <a:t>W</a:t>
            </a:r>
            <a:r>
              <a:rPr lang="en-CH" dirty="0"/>
              <a:t>E</a:t>
            </a:r>
            <a:r>
              <a:rPr lang="en-GB" dirty="0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F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/>
              <a:t>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46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H</a:t>
            </a:r>
            <a:r>
              <a:rPr lang="en-GB" dirty="0"/>
              <a:t>A</a:t>
            </a:r>
            <a:r>
              <a:rPr lang="en-CH" dirty="0"/>
              <a:t>LT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H" dirty="0"/>
              <a:t>S</a:t>
            </a:r>
            <a:r>
              <a:rPr lang="en-GB" dirty="0"/>
              <a:t>Q</a:t>
            </a:r>
            <a:r>
              <a:rPr lang="en-CH" dirty="0"/>
              <a:t>L-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J</a:t>
            </a:r>
            <a:r>
              <a:rPr lang="en-CH" dirty="0"/>
              <a:t>E</a:t>
            </a:r>
            <a:r>
              <a:rPr lang="en-GB" dirty="0"/>
              <a:t>C</a:t>
            </a:r>
            <a:r>
              <a:rPr lang="en-CH" dirty="0"/>
              <a:t>T</a:t>
            </a:r>
            <a:r>
              <a:rPr lang="en-GB" dirty="0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H" dirty="0"/>
              <a:t>W</a:t>
            </a:r>
            <a:r>
              <a:rPr lang="en-GB" dirty="0" err="1"/>
              <a:t>i</a:t>
            </a:r>
            <a:r>
              <a:rPr lang="en-CH" dirty="0"/>
              <a:t>e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e 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, </a:t>
            </a:r>
            <a:r>
              <a:rPr lang="en-GB" dirty="0"/>
              <a:t>d</a:t>
            </a:r>
            <a:r>
              <a:rPr lang="en-CH" dirty="0"/>
              <a:t>ass </a:t>
            </a:r>
            <a:r>
              <a:rPr lang="en-CH" dirty="0" err="1"/>
              <a:t>mir</a:t>
            </a:r>
            <a:r>
              <a:rPr lang="en-CH" dirty="0"/>
              <a:t>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meine</a:t>
            </a:r>
            <a:r>
              <a:rPr lang="en-CH" dirty="0"/>
              <a:t> </a:t>
            </a:r>
            <a:r>
              <a:rPr lang="en-CH" dirty="0" err="1"/>
              <a:t>Datenb</a:t>
            </a:r>
            <a:r>
              <a:rPr lang="en-GB" dirty="0"/>
              <a:t>a</a:t>
            </a:r>
            <a:r>
              <a:rPr lang="en-CH" dirty="0" err="1"/>
              <a:t>nk</a:t>
            </a:r>
            <a:r>
              <a:rPr lang="en-CH" dirty="0"/>
              <a:t> </a:t>
            </a:r>
            <a:r>
              <a:rPr lang="en-CH" dirty="0" err="1"/>
              <a:t>ausliest</a:t>
            </a:r>
            <a:r>
              <a:rPr lang="en-CH" dirty="0"/>
              <a:t>?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H" dirty="0"/>
              <a:t>PASSWÖRTER</a:t>
            </a:r>
            <a:endParaRPr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H" dirty="0"/>
              <a:t>W</a:t>
            </a:r>
            <a:r>
              <a:rPr lang="en-GB" dirty="0"/>
              <a:t>a</a:t>
            </a:r>
            <a:r>
              <a:rPr lang="en-CH" dirty="0"/>
              <a:t>s 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b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l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x</a:t>
            </a:r>
            <a:r>
              <a:rPr lang="en-CH" dirty="0"/>
              <a:t>t-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ö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n</a:t>
            </a:r>
            <a:r>
              <a:rPr lang="en-CH" dirty="0"/>
              <a:t>?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4" y="1801850"/>
            <a:ext cx="2709281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H" dirty="0"/>
              <a:t>CROSS-</a:t>
            </a:r>
            <a:r>
              <a:rPr lang="en-GB" dirty="0"/>
              <a:t>S</a:t>
            </a:r>
            <a:r>
              <a:rPr lang="en-CH" dirty="0"/>
              <a:t>I</a:t>
            </a:r>
            <a:r>
              <a:rPr lang="en-GB" dirty="0"/>
              <a:t>T</a:t>
            </a:r>
            <a:r>
              <a:rPr lang="en-CH" dirty="0"/>
              <a:t>E-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G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ä</a:t>
            </a:r>
            <a:r>
              <a:rPr lang="en-CH" dirty="0"/>
              <a:t>t</a:t>
            </a:r>
            <a:r>
              <a:rPr lang="en-GB" dirty="0"/>
              <a:t>z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G</a:t>
            </a:r>
            <a:r>
              <a:rPr lang="en-CH" dirty="0"/>
              <a:t>e</a:t>
            </a:r>
            <a:r>
              <a:rPr lang="en-GB" dirty="0"/>
              <a:t>f</a:t>
            </a:r>
            <a:r>
              <a:rPr lang="en-CH" dirty="0"/>
              <a:t>a</a:t>
            </a:r>
            <a:r>
              <a:rPr lang="en-GB" dirty="0"/>
              <a:t>h</a:t>
            </a:r>
            <a:r>
              <a:rPr lang="en-CH" dirty="0"/>
              <a:t>r </a:t>
            </a:r>
            <a:r>
              <a:rPr lang="en-GB" dirty="0"/>
              <a:t>f</a:t>
            </a:r>
            <a:r>
              <a:rPr lang="en-CH" dirty="0"/>
              <a:t>ü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CH" dirty="0" err="1"/>
              <a:t>meine</a:t>
            </a:r>
            <a:r>
              <a:rPr lang="en-CH" dirty="0"/>
              <a:t> </a:t>
            </a:r>
            <a:r>
              <a:rPr lang="en-CH" dirty="0" err="1"/>
              <a:t>Besucher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8E3410-2C51-4B0B-8000-AE6001752FC7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321792-8CB3-49CF-A703-45AE201BD92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65180BD-4BB6-4673-9D69-F60BFE47EBF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H" dirty="0">
                <a:solidFill>
                  <a:schemeClr val="lt2"/>
                </a:solidFill>
              </a:rPr>
              <a:t>S</a:t>
            </a:r>
            <a:r>
              <a:rPr lang="en-GB" dirty="0">
                <a:solidFill>
                  <a:schemeClr val="lt2"/>
                </a:solidFill>
              </a:rPr>
              <a:t>Q</a:t>
            </a:r>
            <a:r>
              <a:rPr lang="en-CH" dirty="0">
                <a:solidFill>
                  <a:schemeClr val="lt2"/>
                </a:solidFill>
              </a:rPr>
              <a:t>L-</a:t>
            </a:r>
            <a:r>
              <a:rPr lang="en-GB" dirty="0">
                <a:solidFill>
                  <a:schemeClr val="lt2"/>
                </a:solidFill>
              </a:rPr>
              <a:t>I</a:t>
            </a:r>
            <a:r>
              <a:rPr lang="en-CH" dirty="0">
                <a:solidFill>
                  <a:schemeClr val="lt2"/>
                </a:solidFill>
              </a:rPr>
              <a:t>N</a:t>
            </a:r>
            <a:r>
              <a:rPr lang="en-GB" dirty="0">
                <a:solidFill>
                  <a:schemeClr val="lt2"/>
                </a:solidFill>
              </a:rPr>
              <a:t>J</a:t>
            </a:r>
            <a:r>
              <a:rPr lang="en-CH" dirty="0">
                <a:solidFill>
                  <a:schemeClr val="lt2"/>
                </a:solidFill>
              </a:rPr>
              <a:t>E</a:t>
            </a:r>
            <a:r>
              <a:rPr lang="en-GB" dirty="0">
                <a:solidFill>
                  <a:schemeClr val="lt2"/>
                </a:solidFill>
              </a:rPr>
              <a:t>C</a:t>
            </a:r>
            <a:r>
              <a:rPr lang="en-CH" dirty="0">
                <a:solidFill>
                  <a:schemeClr val="lt2"/>
                </a:solidFill>
              </a:rPr>
              <a:t>T</a:t>
            </a:r>
            <a:r>
              <a:rPr lang="en-GB" dirty="0">
                <a:solidFill>
                  <a:schemeClr val="lt2"/>
                </a:solidFill>
              </a:rPr>
              <a:t>I</a:t>
            </a:r>
            <a:r>
              <a:rPr lang="en-CH" dirty="0">
                <a:solidFill>
                  <a:schemeClr val="lt2"/>
                </a:solidFill>
              </a:rPr>
              <a:t>O</a:t>
            </a:r>
            <a:r>
              <a:rPr lang="en-GB" dirty="0">
                <a:solidFill>
                  <a:schemeClr val="lt2"/>
                </a:solidFill>
              </a:rPr>
              <a:t>N</a:t>
            </a:r>
            <a:r>
              <a:rPr lang="en-CH" dirty="0">
                <a:solidFill>
                  <a:schemeClr val="lt2"/>
                </a:solidFill>
              </a:rPr>
              <a:t>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528C22-0C40-419A-A3E2-5506B1AA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Q</a:t>
            </a:r>
            <a:r>
              <a:rPr lang="en-GB" dirty="0"/>
              <a:t>L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h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z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l</a:t>
            </a:r>
            <a:r>
              <a:rPr lang="en-GB" dirty="0"/>
              <a:t>e</a:t>
            </a:r>
            <a:r>
              <a:rPr lang="en-CH" dirty="0"/>
              <a:t>n:</a:t>
            </a:r>
          </a:p>
          <a:p>
            <a:pPr lvl="1"/>
            <a:r>
              <a:rPr lang="en-CH" dirty="0" err="1">
                <a:highlight>
                  <a:srgbClr val="FFFF00"/>
                </a:highlight>
              </a:rPr>
              <a:t>Beschreibungsspra</a:t>
            </a:r>
            <a:r>
              <a:rPr lang="en-GB" dirty="0">
                <a:highlight>
                  <a:srgbClr val="FFFF00"/>
                </a:highlight>
              </a:rPr>
              <a:t>c</a:t>
            </a:r>
            <a:r>
              <a:rPr lang="en-CH" dirty="0">
                <a:highlight>
                  <a:srgbClr val="FFFF00"/>
                </a:highlight>
              </a:rPr>
              <a:t>h</a:t>
            </a:r>
            <a:r>
              <a:rPr lang="en-GB" dirty="0">
                <a:highlight>
                  <a:srgbClr val="FFFF00"/>
                </a:highlight>
              </a:rPr>
              <a:t>e</a:t>
            </a:r>
            <a:endParaRPr lang="en-CH" dirty="0">
              <a:highlight>
                <a:srgbClr val="FFFF00"/>
              </a:highlight>
            </a:endParaRPr>
          </a:p>
          <a:p>
            <a:pPr lvl="1"/>
            <a:r>
              <a:rPr lang="en-CH" dirty="0" err="1">
                <a:highlight>
                  <a:srgbClr val="00FF00"/>
                </a:highlight>
              </a:rPr>
              <a:t>Daten</a:t>
            </a:r>
            <a:endParaRPr lang="en-CH" dirty="0">
              <a:highlight>
                <a:srgbClr val="00FF00"/>
              </a:highlight>
            </a:endParaRPr>
          </a:p>
          <a:p>
            <a:r>
              <a:rPr lang="en-CH" dirty="0" err="1"/>
              <a:t>Beispiele</a:t>
            </a:r>
            <a:r>
              <a:rPr lang="en-CH" dirty="0"/>
              <a:t>:</a:t>
            </a:r>
          </a:p>
          <a:p>
            <a:pPr lvl="1"/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T *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F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O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M `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o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u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s`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H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 `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d` = ‘</a:t>
            </a:r>
            <a:r>
              <a:rPr lang="en-CH" dirty="0">
                <a:highlight>
                  <a:srgbClr val="00FF00"/>
                </a:highlight>
                <a:latin typeface="Consolas" panose="020B0609020204030204" pitchFamily="49" charset="0"/>
              </a:rPr>
              <a:t>1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’</a:t>
            </a:r>
          </a:p>
          <a:p>
            <a:pPr lvl="1"/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INSERT INTO `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u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` ( `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e`, `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g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` )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U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S ( ‘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P</a:t>
            </a:r>
            <a:r>
              <a:rPr lang="en-CH" dirty="0">
                <a:highlight>
                  <a:srgbClr val="00FF00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s</a:t>
            </a:r>
            <a:r>
              <a:rPr lang="en-CH" dirty="0">
                <a:highlight>
                  <a:srgbClr val="00FF00"/>
                </a:highlight>
                <a:latin typeface="Consolas" panose="020B0609020204030204" pitchFamily="49" charset="0"/>
              </a:rPr>
              <a:t>c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a</a:t>
            </a:r>
            <a:r>
              <a:rPr lang="en-CH" dirty="0">
                <a:highlight>
                  <a:srgbClr val="00FF00"/>
                </a:highlight>
                <a:latin typeface="Consolas" panose="020B0609020204030204" pitchFamily="49" charset="0"/>
              </a:rPr>
              <a:t>l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’, ‘</a:t>
            </a:r>
            <a:r>
              <a:rPr lang="en-CH" dirty="0">
                <a:highlight>
                  <a:srgbClr val="00FF00"/>
                </a:highlight>
                <a:latin typeface="Consolas" panose="020B0609020204030204" pitchFamily="49" charset="0"/>
              </a:rPr>
              <a:t>26</a:t>
            </a:r>
            <a:r>
              <a:rPr lang="en-CH" dirty="0">
                <a:highlight>
                  <a:srgbClr val="FFFF00"/>
                </a:highlight>
                <a:latin typeface="Consolas" panose="020B0609020204030204" pitchFamily="49" charset="0"/>
              </a:rPr>
              <a:t>’ )</a:t>
            </a:r>
          </a:p>
          <a:p>
            <a:r>
              <a:rPr lang="en-CH" dirty="0"/>
              <a:t>SQL-Injection = “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s</a:t>
            </a:r>
            <a:r>
              <a:rPr lang="en-CH" dirty="0" err="1"/>
              <a:t>brechen</a:t>
            </a:r>
            <a:r>
              <a:rPr lang="en-CH" dirty="0"/>
              <a:t>” </a:t>
            </a:r>
            <a:r>
              <a:rPr lang="en-CH" dirty="0" err="1"/>
              <a:t>vom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 err="1"/>
              <a:t>kontext</a:t>
            </a:r>
            <a:r>
              <a:rPr lang="en-CH" dirty="0"/>
              <a:t> in den </a:t>
            </a:r>
            <a:r>
              <a:rPr lang="en-CH" dirty="0" err="1"/>
              <a:t>Beschreibungssprachenkontext</a:t>
            </a:r>
            <a:endParaRPr lang="en-CH" dirty="0"/>
          </a:p>
          <a:p>
            <a:r>
              <a:rPr lang="en-CH" dirty="0"/>
              <a:t>Injection-</a:t>
            </a:r>
            <a:r>
              <a:rPr lang="en-CH" dirty="0" err="1"/>
              <a:t>Lücken</a:t>
            </a:r>
            <a:r>
              <a:rPr lang="en-CH" dirty="0"/>
              <a:t> </a:t>
            </a:r>
            <a:r>
              <a:rPr lang="en-CH" dirty="0" err="1"/>
              <a:t>entstehen</a:t>
            </a:r>
            <a:r>
              <a:rPr lang="en-CH" dirty="0"/>
              <a:t> </a:t>
            </a:r>
            <a:r>
              <a:rPr lang="en-CH" dirty="0" err="1"/>
              <a:t>meistens</a:t>
            </a:r>
            <a:r>
              <a:rPr lang="en-CH" dirty="0"/>
              <a:t>, </a:t>
            </a:r>
            <a:r>
              <a:rPr lang="en-CH" dirty="0" err="1"/>
              <a:t>wenn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z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e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g</a:t>
            </a:r>
            <a:r>
              <a:rPr lang="en-GB" dirty="0"/>
              <a:t>a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u</a:t>
            </a:r>
            <a:r>
              <a:rPr lang="en-CH" dirty="0" err="1"/>
              <a:t>ngenügend</a:t>
            </a:r>
            <a:r>
              <a:rPr lang="en-CH" dirty="0"/>
              <a:t> </a:t>
            </a:r>
            <a:r>
              <a:rPr lang="en-CH" dirty="0" err="1"/>
              <a:t>gefiltert</a:t>
            </a:r>
            <a:r>
              <a:rPr lang="en-CH" dirty="0"/>
              <a:t> </a:t>
            </a:r>
            <a:r>
              <a:rPr lang="en-CH" dirty="0" err="1"/>
              <a:t>werden</a:t>
            </a:r>
            <a:endParaRPr lang="en-CH" dirty="0"/>
          </a:p>
          <a:p>
            <a:r>
              <a:rPr lang="en-CH" dirty="0"/>
              <a:t>Hacker </a:t>
            </a:r>
            <a:r>
              <a:rPr lang="en-CH" dirty="0" err="1"/>
              <a:t>erhält</a:t>
            </a:r>
            <a:r>
              <a:rPr lang="en-CH" dirty="0"/>
              <a:t> </a:t>
            </a:r>
            <a:r>
              <a:rPr lang="en-CH" dirty="0" err="1"/>
              <a:t>vollen</a:t>
            </a:r>
            <a:r>
              <a:rPr lang="en-CH" dirty="0"/>
              <a:t> </a:t>
            </a:r>
            <a:r>
              <a:rPr lang="en-CH" dirty="0" err="1"/>
              <a:t>Zugriff</a:t>
            </a:r>
            <a:r>
              <a:rPr lang="en-CH" dirty="0"/>
              <a:t> auf die SQL-</a:t>
            </a:r>
            <a:r>
              <a:rPr lang="en-CH" dirty="0" err="1"/>
              <a:t>Datenb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k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k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CH" dirty="0" err="1"/>
              <a:t>beliebige</a:t>
            </a:r>
            <a:r>
              <a:rPr lang="en-CH" dirty="0"/>
              <a:t> Statements </a:t>
            </a:r>
            <a:r>
              <a:rPr lang="en-CH" dirty="0" err="1"/>
              <a:t>ausführen</a:t>
            </a:r>
            <a:endParaRPr lang="en-CH" dirty="0"/>
          </a:p>
          <a:p>
            <a:pPr lvl="1"/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ss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,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n, </a:t>
            </a:r>
            <a:r>
              <a:rPr lang="en-GB" dirty="0"/>
              <a:t>h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z</a:t>
            </a:r>
            <a:r>
              <a:rPr lang="en-GB" dirty="0"/>
              <a:t>u</a:t>
            </a:r>
            <a:r>
              <a:rPr lang="en-CH" dirty="0"/>
              <a:t>f</a:t>
            </a:r>
            <a:r>
              <a:rPr lang="en-GB" dirty="0"/>
              <a:t>ü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/>
              <a:t>ö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n</a:t>
            </a:r>
            <a:endParaRPr lang="en-CH" dirty="0"/>
          </a:p>
          <a:p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p</a:t>
            </a:r>
            <a:r>
              <a:rPr lang="en-CH" dirty="0" err="1"/>
              <a:t>iel</a:t>
            </a:r>
            <a:r>
              <a:rPr lang="en-CH" dirty="0"/>
              <a:t>: 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s</a:t>
            </a:r>
            <a:r>
              <a:rPr lang="en-GB" dirty="0"/>
              <a:t>w</a:t>
            </a:r>
            <a:r>
              <a:rPr lang="en-CH" dirty="0"/>
              <a:t>o</a:t>
            </a:r>
            <a:r>
              <a:rPr lang="en-GB" dirty="0"/>
              <a:t>r</a:t>
            </a:r>
            <a:r>
              <a:rPr lang="en-CH" dirty="0"/>
              <a:t>t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f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CH" dirty="0" err="1"/>
              <a:t>Produktseite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Hamstershop</a:t>
            </a:r>
            <a:endParaRPr lang="en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Q</a:t>
            </a:r>
            <a:r>
              <a:rPr lang="en-GB" dirty="0"/>
              <a:t>L</a:t>
            </a:r>
            <a:r>
              <a:rPr lang="en-CH" dirty="0"/>
              <a:t>-INJECTIONS</a:t>
            </a:r>
          </a:p>
        </p:txBody>
      </p:sp>
    </p:spTree>
    <p:extLst>
      <p:ext uri="{BB962C8B-B14F-4D97-AF65-F5344CB8AC3E}">
        <p14:creationId xmlns:p14="http://schemas.microsoft.com/office/powerpoint/2010/main" val="24345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528C22-0C40-419A-A3E2-5506B1AA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Möglichkeiten</a:t>
            </a:r>
            <a:endParaRPr lang="en-CH" dirty="0"/>
          </a:p>
          <a:p>
            <a:r>
              <a:rPr lang="en-CH" dirty="0" err="1"/>
              <a:t>Möglichkeit</a:t>
            </a:r>
            <a:r>
              <a:rPr lang="en-CH" dirty="0"/>
              <a:t> 1: </a:t>
            </a:r>
            <a:r>
              <a:rPr lang="en-CH" dirty="0" err="1"/>
              <a:t>Abdeckfuntionen</a:t>
            </a:r>
            <a:endParaRPr lang="en-CH" dirty="0"/>
          </a:p>
          <a:p>
            <a:pPr lvl="1"/>
            <a:r>
              <a:rPr lang="en-CH" dirty="0" err="1"/>
              <a:t>Beispiel</a:t>
            </a:r>
            <a:r>
              <a:rPr lang="en-CH" dirty="0"/>
              <a:t>: </a:t>
            </a:r>
            <a:r>
              <a:rPr lang="en-GB" dirty="0" err="1">
                <a:latin typeface="Consolas" panose="020B0609020204030204" pitchFamily="49" charset="0"/>
              </a:rPr>
              <a:t>mysql_real_escape_string</a:t>
            </a:r>
            <a:endParaRPr lang="en-CH" dirty="0">
              <a:latin typeface="Consolas" panose="020B0609020204030204" pitchFamily="49" charset="0"/>
            </a:endParaRPr>
          </a:p>
          <a:p>
            <a:pPr lvl="1"/>
            <a:r>
              <a:rPr lang="en-CH" dirty="0" err="1"/>
              <a:t>Erfüll</a:t>
            </a:r>
            <a:r>
              <a:rPr lang="en-GB" dirty="0"/>
              <a:t>e</a:t>
            </a:r>
            <a:r>
              <a:rPr lang="en-CH" dirty="0"/>
              <a:t>n </a:t>
            </a:r>
            <a:r>
              <a:rPr lang="en-GB" dirty="0"/>
              <a:t>z</a:t>
            </a:r>
            <a:r>
              <a:rPr lang="en-CH" dirty="0"/>
              <a:t>w</a:t>
            </a:r>
            <a:r>
              <a:rPr lang="en-GB" dirty="0"/>
              <a:t>a</a:t>
            </a:r>
            <a:r>
              <a:rPr lang="en-CH" dirty="0"/>
              <a:t>r </a:t>
            </a:r>
            <a:r>
              <a:rPr lang="en-GB" dirty="0"/>
              <a:t>g</a:t>
            </a:r>
            <a:r>
              <a:rPr lang="en-CH" dirty="0"/>
              <a:t>r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s</a:t>
            </a:r>
            <a:r>
              <a:rPr lang="en-GB" dirty="0"/>
              <a:t>ä</a:t>
            </a:r>
            <a:r>
              <a:rPr lang="en-CH" dirty="0"/>
              <a:t>t</a:t>
            </a:r>
            <a:r>
              <a:rPr lang="en-GB" dirty="0"/>
              <a:t>z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 err="1"/>
              <a:t>ch</a:t>
            </a:r>
            <a:r>
              <a:rPr lang="en-CH" dirty="0"/>
              <a:t> </a:t>
            </a:r>
            <a:r>
              <a:rPr lang="en-CH" dirty="0" err="1"/>
              <a:t>ihren</a:t>
            </a:r>
            <a:r>
              <a:rPr lang="en-CH" dirty="0"/>
              <a:t> </a:t>
            </a:r>
            <a:r>
              <a:rPr lang="en-CH" dirty="0" err="1"/>
              <a:t>Zwe</a:t>
            </a:r>
            <a:r>
              <a:rPr lang="en-GB" dirty="0"/>
              <a:t>c</a:t>
            </a:r>
            <a:r>
              <a:rPr lang="en-CH" dirty="0"/>
              <a:t>k</a:t>
            </a:r>
          </a:p>
          <a:p>
            <a:pPr lvl="1"/>
            <a:r>
              <a:rPr lang="en-CH" dirty="0"/>
              <a:t>A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: 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b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m</a:t>
            </a:r>
            <a:r>
              <a:rPr lang="en-CH" dirty="0"/>
              <a:t>e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 </a:t>
            </a:r>
            <a:r>
              <a:rPr lang="en-GB" dirty="0"/>
              <a:t>u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e</a:t>
            </a:r>
            <a:r>
              <a:rPr lang="en-GB" dirty="0"/>
              <a:t>d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ö</a:t>
            </a:r>
            <a:r>
              <a:rPr lang="en-GB" dirty="0"/>
              <a:t>g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endParaRPr lang="en-CH" dirty="0"/>
          </a:p>
          <a:p>
            <a:pPr lvl="1"/>
            <a:r>
              <a:rPr lang="en-CH" dirty="0" err="1"/>
              <a:t>Codelesbarkeit</a:t>
            </a:r>
            <a:r>
              <a:rPr lang="en-CH" dirty="0"/>
              <a:t> </a:t>
            </a:r>
            <a:r>
              <a:rPr lang="en-CH" dirty="0" err="1"/>
              <a:t>kann</a:t>
            </a:r>
            <a:r>
              <a:rPr lang="en-CH" dirty="0"/>
              <a:t> </a:t>
            </a:r>
            <a:r>
              <a:rPr lang="en-CH" dirty="0" err="1"/>
              <a:t>sich</a:t>
            </a:r>
            <a:r>
              <a:rPr lang="en-CH" dirty="0"/>
              <a:t> </a:t>
            </a:r>
            <a:r>
              <a:rPr lang="en-CH" dirty="0" err="1"/>
              <a:t>drastisch</a:t>
            </a:r>
            <a:r>
              <a:rPr lang="en-CH" dirty="0"/>
              <a:t> </a:t>
            </a:r>
            <a:r>
              <a:rPr lang="en-CH" dirty="0" err="1"/>
              <a:t>reduzieren</a:t>
            </a:r>
            <a:endParaRPr lang="en-CH" dirty="0"/>
          </a:p>
          <a:p>
            <a:r>
              <a:rPr lang="en-CH" dirty="0" err="1"/>
              <a:t>Möglichkeit</a:t>
            </a:r>
            <a:r>
              <a:rPr lang="en-CH" dirty="0"/>
              <a:t> 2: Prepared Statements</a:t>
            </a:r>
          </a:p>
          <a:p>
            <a:pPr lvl="1"/>
            <a:r>
              <a:rPr lang="en-CH" dirty="0" err="1"/>
              <a:t>Derzeit</a:t>
            </a:r>
            <a:r>
              <a:rPr lang="en-CH" dirty="0"/>
              <a:t> </a:t>
            </a:r>
            <a:r>
              <a:rPr lang="en-CH" dirty="0" err="1"/>
              <a:t>Mittel</a:t>
            </a:r>
            <a:r>
              <a:rPr lang="en-CH" dirty="0"/>
              <a:t> der Wahl</a:t>
            </a:r>
          </a:p>
          <a:p>
            <a:pPr lvl="1"/>
            <a:r>
              <a:rPr lang="en-CH" dirty="0"/>
              <a:t>SQL-Statement </a:t>
            </a:r>
            <a:r>
              <a:rPr lang="en-CH" dirty="0" err="1"/>
              <a:t>wird</a:t>
            </a:r>
            <a:r>
              <a:rPr lang="en-CH" dirty="0"/>
              <a:t> </a:t>
            </a:r>
            <a:r>
              <a:rPr lang="en-GB" dirty="0"/>
              <a:t>n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/>
              <a:t>z</a:t>
            </a:r>
            <a:r>
              <a:rPr lang="en-CH" dirty="0"/>
              <a:t>h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n </a:t>
            </a:r>
            <a:r>
              <a:rPr lang="en-GB" dirty="0"/>
              <a:t>ü</a:t>
            </a:r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t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g</a:t>
            </a:r>
            <a:r>
              <a:rPr lang="en-GB" dirty="0"/>
              <a:t>e</a:t>
            </a:r>
            <a:r>
              <a:rPr lang="en-CH" dirty="0"/>
              <a:t>n</a:t>
            </a:r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 </a:t>
            </a:r>
            <a:r>
              <a:rPr lang="en-CH" dirty="0" err="1"/>
              <a:t>nachgereicht</a:t>
            </a:r>
            <a:endParaRPr lang="en-CH" dirty="0"/>
          </a:p>
          <a:p>
            <a:pPr lvl="1"/>
            <a:r>
              <a:rPr lang="en-CH" dirty="0"/>
              <a:t>Problem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k </a:t>
            </a:r>
            <a:r>
              <a:rPr lang="en-GB" dirty="0"/>
              <a:t>k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n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h</a:t>
            </a:r>
            <a:r>
              <a:rPr lang="en-GB" dirty="0"/>
              <a:t>a</a:t>
            </a:r>
            <a:r>
              <a:rPr lang="en-CH" dirty="0"/>
              <a:t>l</a:t>
            </a:r>
            <a:r>
              <a:rPr lang="en-GB" dirty="0"/>
              <a:t>b</a:t>
            </a:r>
            <a:r>
              <a:rPr lang="en-CH" dirty="0"/>
              <a:t> </a:t>
            </a:r>
            <a:r>
              <a:rPr lang="en-GB" dirty="0"/>
              <a:t>g</a:t>
            </a:r>
            <a:r>
              <a:rPr lang="en-CH" dirty="0"/>
              <a:t>a</a:t>
            </a:r>
            <a:r>
              <a:rPr lang="en-GB" dirty="0"/>
              <a:t>r</a:t>
            </a:r>
            <a:r>
              <a:rPr lang="en-CH" dirty="0"/>
              <a:t> </a:t>
            </a:r>
            <a:r>
              <a:rPr lang="en-GB" dirty="0"/>
              <a:t>n</a:t>
            </a:r>
            <a:r>
              <a:rPr lang="en-CH" dirty="0" err="1"/>
              <a:t>i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t 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n</a:t>
            </a:r>
            <a:endParaRPr lang="en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en-GB" dirty="0"/>
              <a:t>E</a:t>
            </a:r>
            <a:r>
              <a:rPr lang="en-CH" dirty="0"/>
              <a:t>H</a:t>
            </a:r>
            <a:r>
              <a:rPr lang="en-GB" dirty="0"/>
              <a:t>EB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Q</a:t>
            </a:r>
            <a:r>
              <a:rPr lang="en-GB" dirty="0"/>
              <a:t>L</a:t>
            </a:r>
            <a:r>
              <a:rPr lang="en-CH" dirty="0"/>
              <a:t>-</a:t>
            </a:r>
            <a:r>
              <a:rPr lang="en-GB" dirty="0"/>
              <a:t>I</a:t>
            </a:r>
            <a:r>
              <a:rPr lang="en-CH" dirty="0"/>
              <a:t>N</a:t>
            </a:r>
            <a:r>
              <a:rPr lang="en-GB" dirty="0"/>
              <a:t>J</a:t>
            </a:r>
            <a:r>
              <a:rPr lang="en-CH" dirty="0"/>
              <a:t>ECT</a:t>
            </a:r>
            <a:r>
              <a:rPr lang="en-GB" dirty="0"/>
              <a:t>I</a:t>
            </a:r>
            <a:r>
              <a:rPr lang="en-CH" dirty="0"/>
              <a:t>ONS</a:t>
            </a:r>
          </a:p>
        </p:txBody>
      </p:sp>
    </p:spTree>
    <p:extLst>
      <p:ext uri="{BB962C8B-B14F-4D97-AF65-F5344CB8AC3E}">
        <p14:creationId xmlns:p14="http://schemas.microsoft.com/office/powerpoint/2010/main" val="337734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PRODUKTSUCHE U</a:t>
            </a:r>
            <a:r>
              <a:rPr lang="en-GB" dirty="0"/>
              <a:t>N</a:t>
            </a:r>
            <a:r>
              <a:rPr lang="en-CH" dirty="0"/>
              <a:t>S</a:t>
            </a:r>
            <a:r>
              <a:rPr lang="en-GB" dirty="0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</a:t>
            </a:r>
            <a:r>
              <a:rPr lang="en-GB" dirty="0"/>
              <a:t>R</a:t>
            </a:r>
            <a:endParaRPr lang="en-C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6221B-93AE-48F2-9D26-F637E97E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350" y="2103835"/>
            <a:ext cx="748281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nsolas" panose="020B0609020204030204" pitchFamily="49" charset="0"/>
              </a:rPr>
              <a:t>get_products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$connection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$connection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("SELECT * FROM `product` WHERE `product` LIKE '%"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"%’”);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kumimoji="0" lang="en-CH" alt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CH" altLang="en-CH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350" y="3838523"/>
            <a:ext cx="74828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z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hfeld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eingibt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werden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direkt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ins SQL-Statement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eingebettet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(</a:t>
            </a:r>
            <a:r>
              <a:rPr lang="en-CH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$</a:t>
            </a:r>
            <a:r>
              <a:rPr lang="en-GB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s</a:t>
            </a:r>
            <a:r>
              <a:rPr lang="en-CH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e</a:t>
            </a:r>
            <a:r>
              <a:rPr lang="en-GB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a</a:t>
            </a:r>
            <a:r>
              <a:rPr lang="en-CH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r</a:t>
            </a:r>
            <a:r>
              <a:rPr lang="en-GB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c</a:t>
            </a:r>
            <a:r>
              <a:rPr lang="en-CH" sz="1000" dirty="0">
                <a:solidFill>
                  <a:srgbClr val="996633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).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Dadurch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kann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Benutzer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einem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einfachen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Apostroph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‘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Datenkontext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in den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Beschreibungssprachenkontext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E5400B-6FC1-486A-80EB-9DDE63BA51A7}"/>
              </a:ext>
            </a:extLst>
          </p:cNvPr>
          <p:cNvSpPr txBox="1"/>
          <p:nvPr/>
        </p:nvSpPr>
        <p:spPr>
          <a:xfrm>
            <a:off x="1192350" y="1723364"/>
            <a:ext cx="7482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./php/</a:t>
            </a:r>
            <a:r>
              <a:rPr lang="en-CH" sz="1200" dirty="0" err="1">
                <a:solidFill>
                  <a:schemeClr val="dk2"/>
                </a:solidFill>
                <a:latin typeface="Consolas" panose="020B0609020204030204" pitchFamily="49" charset="0"/>
                <a:ea typeface="Source Sans Pro"/>
                <a:sym typeface="Source Sans Pro"/>
              </a:rPr>
              <a:t>database.php</a:t>
            </a:r>
            <a:endParaRPr lang="en-CH" sz="1200" dirty="0">
              <a:solidFill>
                <a:schemeClr val="dk2"/>
              </a:solidFill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1718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181437-F9B1-4462-91E6-60AA743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ÜBUNG 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D85A295-2C56-4E64-A04A-D4C51103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ä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d</a:t>
            </a:r>
            <a:r>
              <a:rPr lang="en-CH" dirty="0" err="1"/>
              <a:t>er</a:t>
            </a:r>
            <a:r>
              <a:rPr lang="en-CH" dirty="0"/>
              <a:t> Code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 ./</a:t>
            </a:r>
            <a:r>
              <a:rPr lang="en-GB" dirty="0"/>
              <a:t>p</a:t>
            </a:r>
            <a:r>
              <a:rPr lang="en-CH" dirty="0"/>
              <a:t>h</a:t>
            </a:r>
            <a:r>
              <a:rPr lang="en-GB" dirty="0"/>
              <a:t>p</a:t>
            </a:r>
            <a:r>
              <a:rPr lang="en-CH" dirty="0"/>
              <a:t>/</a:t>
            </a:r>
            <a:r>
              <a:rPr lang="en-GB" dirty="0"/>
              <a:t>d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a</a:t>
            </a:r>
            <a:r>
              <a:rPr lang="en-GB" dirty="0"/>
              <a:t>b</a:t>
            </a:r>
            <a:r>
              <a:rPr lang="en-CH" dirty="0"/>
              <a:t>a</a:t>
            </a:r>
            <a:r>
              <a:rPr lang="en-GB" dirty="0"/>
              <a:t>s</a:t>
            </a:r>
            <a:r>
              <a:rPr lang="en-CH" dirty="0"/>
              <a:t>e.</a:t>
            </a:r>
            <a:r>
              <a:rPr lang="en-GB" dirty="0"/>
              <a:t>p</a:t>
            </a:r>
            <a:r>
              <a:rPr lang="en-CH" dirty="0"/>
              <a:t>h</a:t>
            </a:r>
            <a:r>
              <a:rPr lang="en-GB" dirty="0"/>
              <a:t>p</a:t>
            </a:r>
            <a:r>
              <a:rPr lang="en-CH" dirty="0"/>
              <a:t> (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 </a:t>
            </a:r>
            <a:r>
              <a:rPr lang="en-GB" dirty="0">
                <a:latin typeface="Consolas" panose="020B0609020204030204" pitchFamily="49" charset="0"/>
              </a:rPr>
              <a:t>g</a:t>
            </a:r>
            <a:r>
              <a:rPr lang="en-CH" dirty="0">
                <a:latin typeface="Consolas" panose="020B0609020204030204" pitchFamily="49" charset="0"/>
              </a:rPr>
              <a:t>e</a:t>
            </a:r>
            <a:r>
              <a:rPr lang="en-GB" dirty="0">
                <a:latin typeface="Consolas" panose="020B0609020204030204" pitchFamily="49" charset="0"/>
              </a:rPr>
              <a:t>t</a:t>
            </a:r>
            <a:r>
              <a:rPr lang="en-CH" dirty="0">
                <a:latin typeface="Consolas" panose="020B0609020204030204" pitchFamily="49" charset="0"/>
              </a:rPr>
              <a:t>_</a:t>
            </a:r>
            <a:r>
              <a:rPr lang="en-GB" dirty="0">
                <a:latin typeface="Consolas" panose="020B0609020204030204" pitchFamily="49" charset="0"/>
              </a:rPr>
              <a:t>p</a:t>
            </a:r>
            <a:r>
              <a:rPr lang="en-CH" dirty="0">
                <a:latin typeface="Consolas" panose="020B0609020204030204" pitchFamily="49" charset="0"/>
              </a:rPr>
              <a:t>r</a:t>
            </a:r>
            <a:r>
              <a:rPr lang="en-GB" dirty="0">
                <a:latin typeface="Consolas" panose="020B0609020204030204" pitchFamily="49" charset="0"/>
              </a:rPr>
              <a:t>o</a:t>
            </a:r>
            <a:r>
              <a:rPr lang="en-CH" dirty="0">
                <a:latin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</a:rPr>
              <a:t>u</a:t>
            </a:r>
            <a:r>
              <a:rPr lang="en-CH" dirty="0">
                <a:latin typeface="Consolas" panose="020B0609020204030204" pitchFamily="49" charset="0"/>
              </a:rPr>
              <a:t>c</a:t>
            </a:r>
            <a:r>
              <a:rPr lang="en-GB" dirty="0">
                <a:latin typeface="Consolas" panose="020B0609020204030204" pitchFamily="49" charset="0"/>
              </a:rPr>
              <a:t>t</a:t>
            </a:r>
            <a:r>
              <a:rPr lang="en-CH" dirty="0">
                <a:latin typeface="Consolas" panose="020B0609020204030204" pitchFamily="49" charset="0"/>
              </a:rPr>
              <a:t>s()</a:t>
            </a:r>
            <a:r>
              <a:rPr lang="en-CH" dirty="0"/>
              <a:t>)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s</a:t>
            </a:r>
            <a:r>
              <a:rPr lang="en-CH" dirty="0"/>
              <a:t>, </a:t>
            </a:r>
            <a:r>
              <a:rPr lang="en-CH" dirty="0" err="1"/>
              <a:t>wenn</a:t>
            </a:r>
            <a:r>
              <a:rPr lang="en-CH" dirty="0"/>
              <a:t> man Prepared Statements </a:t>
            </a:r>
            <a:r>
              <a:rPr lang="en-CH" dirty="0" err="1"/>
              <a:t>verwenden</a:t>
            </a:r>
            <a:r>
              <a:rPr lang="en-CH" dirty="0"/>
              <a:t> </a:t>
            </a:r>
            <a:r>
              <a:rPr lang="en-CH" dirty="0" err="1"/>
              <a:t>würde</a:t>
            </a:r>
            <a:r>
              <a:rPr lang="en-CH" dirty="0"/>
              <a:t>?</a:t>
            </a:r>
          </a:p>
          <a:p>
            <a:pPr marL="114300" indent="0">
              <a:buNone/>
            </a:pPr>
            <a:endParaRPr lang="en-CH" dirty="0"/>
          </a:p>
          <a:p>
            <a:pPr marL="114300" indent="0">
              <a:buNone/>
            </a:pPr>
            <a:r>
              <a:rPr lang="en-GB" dirty="0"/>
              <a:t>H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f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e </a:t>
            </a:r>
            <a:r>
              <a:rPr lang="en-GB" dirty="0"/>
              <a:t>L</a:t>
            </a:r>
            <a:r>
              <a:rPr lang="en-CH" dirty="0" err="1"/>
              <a:t>i</a:t>
            </a:r>
            <a:r>
              <a:rPr lang="en-GB" dirty="0"/>
              <a:t>n</a:t>
            </a:r>
            <a:r>
              <a:rPr lang="en-CH" dirty="0"/>
              <a:t>k</a:t>
            </a:r>
            <a:r>
              <a:rPr lang="en-GB" dirty="0"/>
              <a:t>s</a:t>
            </a:r>
            <a:r>
              <a:rPr lang="en-CH" dirty="0"/>
              <a:t>:</a:t>
            </a:r>
          </a:p>
          <a:p>
            <a:pPr marL="114300" indent="0">
              <a:buNone/>
            </a:pPr>
            <a:r>
              <a:rPr lang="en-GB" dirty="0">
                <a:hlinkClick r:id="rId2"/>
              </a:rPr>
              <a:t>https://www.pascalhanimann.ch/sql-injections/</a:t>
            </a:r>
            <a:endParaRPr lang="en-CH" dirty="0"/>
          </a:p>
          <a:p>
            <a:pPr marL="114300" indent="0">
              <a:buNone/>
            </a:pPr>
            <a:endParaRPr lang="en-CH" dirty="0"/>
          </a:p>
          <a:p>
            <a:pPr marL="114300" indent="0">
              <a:buNone/>
            </a:pPr>
            <a:r>
              <a:rPr lang="en-GB" dirty="0">
                <a:hlinkClick r:id="rId3"/>
              </a:rPr>
              <a:t>https://www.php.net/manual/de/pdo.prepared-statements.php</a:t>
            </a:r>
            <a:endParaRPr lang="en-CH" dirty="0"/>
          </a:p>
          <a:p>
            <a:pPr marL="11430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51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CE9B664-A236-4626-AB6C-D42F8B9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CH" dirty="0"/>
              <a:t>IT P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P</a:t>
            </a:r>
            <a:r>
              <a:rPr lang="en-CH" dirty="0"/>
              <a:t>A</a:t>
            </a:r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T</a:t>
            </a:r>
            <a:r>
              <a:rPr lang="en-CH" dirty="0"/>
              <a:t>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DA05AA-5FFA-4FF8-BA0B-32AFD2D4C6D7}"/>
              </a:ext>
            </a:extLst>
          </p:cNvPr>
          <p:cNvSpPr txBox="1"/>
          <p:nvPr/>
        </p:nvSpPr>
        <p:spPr>
          <a:xfrm>
            <a:off x="1192213" y="4049502"/>
            <a:ext cx="74828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Anstelle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steht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Statement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nur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noch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ein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Fragezeichen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als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Platzhalter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Die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werden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mit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der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Funktion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altLang="en-CH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bindParam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nachgereicht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 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b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h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g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Q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-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j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</a:t>
            </a:r>
            <a:r>
              <a:rPr lang="en-GB" sz="12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i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-GB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n</a:t>
            </a:r>
            <a:r>
              <a:rPr lang="en-CH" sz="12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75743B-F556-4419-ABEC-B5FDAE71B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213" y="1796159"/>
            <a:ext cx="649536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nsolas" panose="020B0609020204030204" pitchFamily="49" charset="0"/>
              </a:rPr>
              <a:t>get_products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$connection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"%"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"%";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$connection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("SELECT * FROM `product` WHERE `product` LIKE ?");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$search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kumimoji="0" lang="en-CH" altLang="en-CH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altLang="en-CH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$entries</a:t>
            </a: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CH" altLang="en-CH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5549FD-0D6D-4C8E-A4A7-A94FC944BF10}"/>
              </a:ext>
            </a:extLst>
          </p:cNvPr>
          <p:cNvSpPr/>
          <p:nvPr/>
        </p:nvSpPr>
        <p:spPr>
          <a:xfrm>
            <a:off x="1992302" y="2065020"/>
            <a:ext cx="2152978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054578-1807-41A4-AB43-3EE135E5162A}"/>
              </a:ext>
            </a:extLst>
          </p:cNvPr>
          <p:cNvSpPr/>
          <p:nvPr/>
        </p:nvSpPr>
        <p:spPr>
          <a:xfrm>
            <a:off x="7223760" y="2360121"/>
            <a:ext cx="327660" cy="2514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5FCA6A-A00B-4A3E-9CCC-689BD15CB3B3}"/>
              </a:ext>
            </a:extLst>
          </p:cNvPr>
          <p:cNvSpPr/>
          <p:nvPr/>
        </p:nvSpPr>
        <p:spPr>
          <a:xfrm>
            <a:off x="1992302" y="2531570"/>
            <a:ext cx="2244418" cy="40974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8657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Microsoft Office PowerPoint</Application>
  <PresentationFormat>Bildschirmpräsentation (16:9)</PresentationFormat>
  <Paragraphs>234</Paragraphs>
  <Slides>27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Reem Kufi</vt:lpstr>
      <vt:lpstr>Consolas</vt:lpstr>
      <vt:lpstr>Source Sans Pro</vt:lpstr>
      <vt:lpstr>Simple Meeting by Slidesgo</vt:lpstr>
      <vt:lpstr>WEB SECURITY</vt:lpstr>
      <vt:lpstr>GRUNDSÄTZLICHES</vt:lpstr>
      <vt:lpstr>INHALT</vt:lpstr>
      <vt:lpstr>1</vt:lpstr>
      <vt:lpstr>SQL-INJECTIONS</vt:lpstr>
      <vt:lpstr>BEHEBEN VON SQL-INJECTIONS</vt:lpstr>
      <vt:lpstr>PRODUKTSUCHE UNSICHER</vt:lpstr>
      <vt:lpstr>ÜBUNG 1</vt:lpstr>
      <vt:lpstr>MIT PREPARED STATEMENTS</vt:lpstr>
      <vt:lpstr>2</vt:lpstr>
      <vt:lpstr>CROSS-SITE-SCRIPTING (XSS)</vt:lpstr>
      <vt:lpstr>FEHLERSEITE UNSICHER</vt:lpstr>
      <vt:lpstr>ÜBUNG 2</vt:lpstr>
      <vt:lpstr>FEHLERSEITE SICHER</vt:lpstr>
      <vt:lpstr>GÄSTEBUCH UNSICHER</vt:lpstr>
      <vt:lpstr>ÜBUNG 3</vt:lpstr>
      <vt:lpstr>GÄSTEBUCH SICHER</vt:lpstr>
      <vt:lpstr>3</vt:lpstr>
      <vt:lpstr>PASSWÖRTER SPEICHERN</vt:lpstr>
      <vt:lpstr>HASHFUNKTION</vt:lpstr>
      <vt:lpstr>ABER ...</vt:lpstr>
      <vt:lpstr>HASHFUNKTION</vt:lpstr>
      <vt:lpstr>PASSWORTSPEICHERUNG</vt:lpstr>
      <vt:lpstr>ÜBUNG 4</vt:lpstr>
      <vt:lpstr>PASSWORTSPEICHERUNG</vt:lpstr>
      <vt:lpstr>FAZIT</vt:lpstr>
      <vt:lpstr>BEI WEITEREN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Pascal</dc:creator>
  <cp:lastModifiedBy>P43vBw3UE1@htwchur.onmicrosoft.com</cp:lastModifiedBy>
  <cp:revision>40</cp:revision>
  <dcterms:modified xsi:type="dcterms:W3CDTF">2020-11-10T10:50:36Z</dcterms:modified>
</cp:coreProperties>
</file>