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74" r:id="rId4"/>
    <p:sldId id="262" r:id="rId5"/>
    <p:sldId id="275" r:id="rId6"/>
    <p:sldId id="283" r:id="rId7"/>
    <p:sldId id="284" r:id="rId8"/>
    <p:sldId id="276" r:id="rId9"/>
    <p:sldId id="285" r:id="rId10"/>
    <p:sldId id="286" r:id="rId11"/>
    <p:sldId id="291" r:id="rId12"/>
    <p:sldId id="287" r:id="rId13"/>
    <p:sldId id="288" r:id="rId14"/>
    <p:sldId id="289" r:id="rId15"/>
    <p:sldId id="290" r:id="rId16"/>
    <p:sldId id="266" r:id="rId17"/>
    <p:sldId id="277" r:id="rId18"/>
    <p:sldId id="269" r:id="rId19"/>
    <p:sldId id="271" r:id="rId20"/>
    <p:sldId id="280" r:id="rId21"/>
    <p:sldId id="272" r:id="rId22"/>
    <p:sldId id="281" r:id="rId23"/>
    <p:sldId id="278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DA8A1-B1FC-5341-AD56-01068FE7CD99}" v="37" dt="2022-05-11T18:03:31.548"/>
    <p1510:client id="{67D33DB1-1048-F4F2-DAC1-49B5BE0413C2}" v="5" dt="2022-05-11T19:34:18.576"/>
    <p1510:client id="{A80D2780-D872-E254-FEE4-FD2AEEDDCE9A}" v="178" dt="2022-05-10T16:12:29.380"/>
    <p1510:client id="{EC8A4FCA-5EB4-EE65-58BC-4AF52AA93698}" v="23" dt="2022-05-10T20:48:58.727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7C288-8EBE-445E-84FD-5DAA559D20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158-2E8A-4EF9-BE33-1796D4385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8E13-EE82-40F7-AA58-E4213E5536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A436B-E03D-4671-8373-0680D461C6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6CC0-FEA3-4C09-8D35-017C96481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7F75F-28D7-4DA4-A3CA-452729338D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26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BC34-9D3B-4F73-8231-9C630095BE98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99695-A027-4727-94D9-7F9DBEB33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63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.fr/blog/transports/2021/01/24/42-des-personnes-qui-travaillent-a-moins-de-1-km-de-chez-eux-sy-rendent-en-voi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port.data.gouv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 et TOUTES 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4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Une manière </a:t>
            </a:r>
            <a:r>
              <a:rPr lang="en-US" dirty="0" err="1"/>
              <a:t>d'aborder</a:t>
            </a:r>
            <a:r>
              <a:rPr lang="en-US" dirty="0"/>
              <a:t> la configuration de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donnés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d'observer</a:t>
            </a:r>
            <a:r>
              <a:rPr lang="en-US" dirty="0"/>
              <a:t> la repartition des couples de type </a:t>
            </a:r>
            <a:r>
              <a:rPr lang="en-US" dirty="0" err="1"/>
              <a:t>d'aménagement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/>
              <a:t>En </a:t>
            </a:r>
            <a:r>
              <a:rPr lang="en-US" dirty="0" err="1"/>
              <a:t>partant</a:t>
            </a:r>
            <a:r>
              <a:rPr lang="en-US" dirty="0"/>
              <a:t> de 13 types </a:t>
            </a:r>
            <a:r>
              <a:rPr lang="en-US" dirty="0" err="1"/>
              <a:t>d'aménagement</a:t>
            </a:r>
            <a:r>
              <a:rPr lang="en-US" dirty="0"/>
              <a:t> </a:t>
            </a:r>
            <a:r>
              <a:rPr lang="en-US" dirty="0" err="1"/>
              <a:t>actuellement</a:t>
            </a:r>
            <a:r>
              <a:rPr lang="en-US" dirty="0"/>
              <a:t> </a:t>
            </a:r>
            <a:r>
              <a:rPr lang="en-US" dirty="0" err="1"/>
              <a:t>identifiés</a:t>
            </a:r>
            <a:r>
              <a:rPr lang="en-US" dirty="0"/>
              <a:t> (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potentiellement</a:t>
            </a:r>
            <a:r>
              <a:rPr lang="en-US" dirty="0"/>
              <a:t> 169 </a:t>
            </a:r>
            <a:r>
              <a:rPr lang="en-US" dirty="0" err="1"/>
              <a:t>combinaisons</a:t>
            </a:r>
            <a:r>
              <a:rPr lang="en-US" dirty="0"/>
              <a:t>), on observe dans la base 68 couples </a:t>
            </a:r>
            <a:r>
              <a:rPr lang="en-US" dirty="0" err="1"/>
              <a:t>d'aménagement</a:t>
            </a:r>
            <a:r>
              <a:rPr lang="en-US" dirty="0"/>
              <a:t> </a:t>
            </a:r>
            <a:r>
              <a:rPr lang="en-US" dirty="0" err="1"/>
              <a:t>distincts</a:t>
            </a:r>
            <a:r>
              <a:rPr lang="en-US" dirty="0"/>
              <a:t>.  </a:t>
            </a:r>
          </a:p>
          <a:p>
            <a:pPr algn="just"/>
            <a:r>
              <a:rPr lang="en-US" dirty="0"/>
              <a:t>Et </a:t>
            </a:r>
            <a:r>
              <a:rPr lang="en-US" dirty="0" err="1"/>
              <a:t>l'on</a:t>
            </a:r>
            <a:r>
              <a:rPr lang="en-US" dirty="0"/>
              <a:t> fait au 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apparaitre</a:t>
            </a:r>
            <a:r>
              <a:rPr lang="en-US" dirty="0"/>
              <a:t> entre 5 à 8 configurations </a:t>
            </a:r>
            <a:r>
              <a:rPr lang="en-US" dirty="0" err="1"/>
              <a:t>principales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endParaRPr lang="en-US"/>
          </a:p>
          <a:p>
            <a:pPr algn="just"/>
            <a:r>
              <a:rPr lang="en-US" dirty="0"/>
              <a:t>Ex </a:t>
            </a:r>
            <a:r>
              <a:rPr lang="en-US" dirty="0" err="1"/>
              <a:t>Piste</a:t>
            </a:r>
            <a:r>
              <a:rPr lang="en-US" dirty="0"/>
              <a:t> cyclable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coté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num 1.....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foure</a:t>
            </a:r>
            <a:r>
              <a:rPr lang="en-US" dirty="0"/>
              <a:t> tout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deuxième</a:t>
            </a:r>
            <a:endParaRPr lang="en-US" dirty="0" err="1">
              <a:cs typeface="Calibri"/>
            </a:endParaRPr>
          </a:p>
          <a:p>
            <a:pPr algn="just"/>
            <a:endParaRPr lang="en-US"/>
          </a:p>
          <a:p>
            <a:pPr algn="just"/>
            <a:r>
              <a:rPr lang="en-US" dirty="0"/>
              <a:t>Il </a:t>
            </a:r>
            <a:r>
              <a:rPr lang="en-US" dirty="0" err="1"/>
              <a:t>reste</a:t>
            </a:r>
            <a:r>
              <a:rPr lang="en-US" dirty="0"/>
              <a:t> difficile </a:t>
            </a:r>
            <a:r>
              <a:rPr lang="en-US" dirty="0" err="1"/>
              <a:t>d'établir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r>
              <a:rPr lang="en-US" dirty="0"/>
              <a:t> sur 68 dimensions.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Notre démarche de </a:t>
            </a:r>
            <a:r>
              <a:rPr lang="en-US" dirty="0" err="1"/>
              <a:t>préparation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déplier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segments </a:t>
            </a:r>
            <a:r>
              <a:rPr lang="en-US" dirty="0" err="1"/>
              <a:t>en</a:t>
            </a:r>
            <a:r>
              <a:rPr lang="en-US" dirty="0"/>
              <a:t> deux </a:t>
            </a:r>
            <a:r>
              <a:rPr lang="en-US" dirty="0" err="1"/>
              <a:t>linéaires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puis</a:t>
            </a:r>
            <a:r>
              <a:rPr lang="en-US" dirty="0"/>
              <a:t> à </a:t>
            </a:r>
            <a:r>
              <a:rPr lang="en-US" dirty="0" err="1"/>
              <a:t>tenir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de </a:t>
            </a:r>
            <a:r>
              <a:rPr lang="en-US" dirty="0" err="1"/>
              <a:t>l'absence</a:t>
            </a:r>
            <a:r>
              <a:rPr lang="en-US" dirty="0"/>
              <a:t> </a:t>
            </a:r>
            <a:r>
              <a:rPr lang="en-US" dirty="0" err="1"/>
              <a:t>d'aménagement</a:t>
            </a:r>
            <a:r>
              <a:rPr lang="en-US" dirty="0"/>
              <a:t> sur 20% des </a:t>
            </a:r>
            <a:r>
              <a:rPr lang="en-US" dirty="0" err="1"/>
              <a:t>tronçons</a:t>
            </a:r>
            <a:r>
              <a:rPr lang="en-US" dirty="0"/>
              <a:t> et de la </a:t>
            </a:r>
            <a:r>
              <a:rPr lang="en-US" dirty="0" err="1"/>
              <a:t>bidirectionalité</a:t>
            </a:r>
            <a:r>
              <a:rPr lang="en-US" dirty="0"/>
              <a:t> de </a:t>
            </a:r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aménagement</a:t>
            </a:r>
            <a:r>
              <a:rPr lang="en-US" dirty="0"/>
              <a:t> sur </a:t>
            </a:r>
            <a:r>
              <a:rPr lang="en-US" dirty="0" err="1"/>
              <a:t>d'autre</a:t>
            </a:r>
            <a:r>
              <a:rPr lang="en-US" dirty="0"/>
              <a:t> </a:t>
            </a:r>
            <a:r>
              <a:rPr lang="en-US" dirty="0" err="1"/>
              <a:t>tronçons</a:t>
            </a:r>
            <a:r>
              <a:rPr lang="en-US" dirty="0"/>
              <a:t> </a:t>
            </a:r>
          </a:p>
          <a:p>
            <a:pPr algn="just"/>
            <a:endParaRPr lang="en-US">
              <a:cs typeface="Calibri"/>
            </a:endParaRPr>
          </a:p>
          <a:p>
            <a:pPr algn="just"/>
            <a:r>
              <a:rPr lang="en-US" dirty="0"/>
              <a:t>Deux observations à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stade</a:t>
            </a:r>
            <a:endParaRPr lang="en-US" dirty="0" err="1">
              <a:cs typeface="Calibri"/>
            </a:endParaRPr>
          </a:p>
          <a:p>
            <a:pPr algn="just"/>
            <a:r>
              <a:rPr lang="en-US" b="1" i="1" dirty="0" err="1"/>
              <a:t>premièrement</a:t>
            </a:r>
            <a:r>
              <a:rPr lang="en-US" b="1" i="1" dirty="0"/>
              <a:t>,</a:t>
            </a:r>
            <a:endParaRPr lang="en-US" dirty="0"/>
          </a:p>
          <a:p>
            <a:pPr algn="just"/>
            <a:r>
              <a:rPr lang="en-US" b="1" i="1" dirty="0" err="1"/>
              <a:t>en</a:t>
            </a:r>
            <a:r>
              <a:rPr lang="en-US" b="1" i="1" dirty="0"/>
              <a:t> France, </a:t>
            </a:r>
            <a:r>
              <a:rPr lang="en-US" b="1" i="1" dirty="0" err="1"/>
              <a:t>quand</a:t>
            </a:r>
            <a:r>
              <a:rPr lang="en-US" b="1" i="1" dirty="0"/>
              <a:t> </a:t>
            </a:r>
            <a:r>
              <a:rPr lang="en-US" b="1" i="1" dirty="0" err="1"/>
              <a:t>vous</a:t>
            </a:r>
            <a:r>
              <a:rPr lang="en-US" b="1" i="1" dirty="0"/>
              <a:t> </a:t>
            </a:r>
            <a:r>
              <a:rPr lang="en-US" b="1" i="1" dirty="0" err="1"/>
              <a:t>empruntez</a:t>
            </a:r>
            <a:r>
              <a:rPr lang="en-US" b="1" i="1" dirty="0"/>
              <a:t> un </a:t>
            </a:r>
            <a:r>
              <a:rPr lang="en-US" b="1" i="1" dirty="0" err="1"/>
              <a:t>aménagement</a:t>
            </a:r>
            <a:r>
              <a:rPr lang="en-US" b="1" i="1" dirty="0"/>
              <a:t> cyclable, </a:t>
            </a:r>
            <a:r>
              <a:rPr lang="en-US" b="1" i="1" dirty="0" err="1"/>
              <a:t>une</a:t>
            </a:r>
            <a:r>
              <a:rPr lang="en-US" b="1" i="1" dirty="0"/>
              <a:t> </a:t>
            </a:r>
            <a:r>
              <a:rPr lang="en-US" b="1" i="1" dirty="0" err="1"/>
              <a:t>fois</a:t>
            </a:r>
            <a:r>
              <a:rPr lang="en-US" b="1" i="1" dirty="0"/>
              <a:t> sur 5, </a:t>
            </a:r>
            <a:r>
              <a:rPr lang="en-US" b="1" i="1" dirty="0" err="1"/>
              <a:t>vous</a:t>
            </a:r>
            <a:r>
              <a:rPr lang="en-US" b="1" i="1" dirty="0"/>
              <a:t> ne </a:t>
            </a:r>
            <a:r>
              <a:rPr lang="en-US" b="1" i="1" dirty="0" err="1"/>
              <a:t>pourrez</a:t>
            </a:r>
            <a:r>
              <a:rPr lang="en-US" b="1" i="1" dirty="0"/>
              <a:t> pas faire le </a:t>
            </a:r>
            <a:r>
              <a:rPr lang="en-US" b="1" i="1" dirty="0" err="1"/>
              <a:t>trajet</a:t>
            </a:r>
            <a:r>
              <a:rPr lang="en-US" b="1" i="1" dirty="0"/>
              <a:t> retour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sécurite</a:t>
            </a:r>
            <a:r>
              <a:rPr lang="en-US" b="1" i="1" dirty="0"/>
              <a:t>́ </a:t>
            </a:r>
            <a:endParaRPr lang="en-US"/>
          </a:p>
          <a:p>
            <a:pPr algn="just"/>
            <a:r>
              <a:rPr lang="en-US" b="1" i="1" dirty="0"/>
              <a:t>(= "il </a:t>
            </a:r>
            <a:r>
              <a:rPr lang="en-US" b="1" i="1" dirty="0" err="1"/>
              <a:t>n'existe</a:t>
            </a:r>
            <a:r>
              <a:rPr lang="en-US" b="1" i="1" dirty="0"/>
              <a:t> un </a:t>
            </a:r>
            <a:r>
              <a:rPr lang="en-US" b="1" i="1" dirty="0" err="1"/>
              <a:t>aménagement</a:t>
            </a:r>
            <a:r>
              <a:rPr lang="en-US" b="1" i="1" dirty="0"/>
              <a:t> que dans un </a:t>
            </a:r>
            <a:r>
              <a:rPr lang="en-US" b="1" i="1" dirty="0" err="1"/>
              <a:t>sens</a:t>
            </a:r>
            <a:r>
              <a:rPr lang="en-US" b="1" i="1" dirty="0"/>
              <a:t>"). 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dirty="0" err="1"/>
              <a:t>deuxièmement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Les communes </a:t>
            </a:r>
            <a:r>
              <a:rPr lang="en-US" dirty="0" err="1"/>
              <a:t>comprenant</a:t>
            </a:r>
            <a:r>
              <a:rPr lang="en-US" dirty="0"/>
              <a:t> des </a:t>
            </a:r>
            <a:r>
              <a:rPr lang="en-US" dirty="0" err="1"/>
              <a:t>aménagements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 (sur au </a:t>
            </a:r>
            <a:r>
              <a:rPr lang="en-US" dirty="0" err="1"/>
              <a:t>moins</a:t>
            </a:r>
            <a:r>
              <a:rPr lang="en-US" dirty="0"/>
              <a:t> un </a:t>
            </a:r>
            <a:r>
              <a:rPr lang="en-US" dirty="0" err="1"/>
              <a:t>coté</a:t>
            </a:r>
            <a:r>
              <a:rPr lang="en-US" dirty="0"/>
              <a:t> d’un segment) </a:t>
            </a:r>
            <a:r>
              <a:rPr lang="en-US" dirty="0" err="1"/>
              <a:t>représentent</a:t>
            </a:r>
            <a:r>
              <a:rPr lang="en-US" dirty="0"/>
              <a:t> 37% des communes française, </a:t>
            </a:r>
            <a:r>
              <a:rPr lang="en-US" dirty="0" err="1"/>
              <a:t>soit</a:t>
            </a:r>
            <a:r>
              <a:rPr lang="en-US" dirty="0"/>
              <a:t>  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clair</a:t>
            </a:r>
            <a:r>
              <a:rPr lang="en-US" dirty="0"/>
              <a:t>  </a:t>
            </a:r>
            <a:r>
              <a:rPr lang="en-US" dirty="0" err="1"/>
              <a:t>minorité</a:t>
            </a:r>
            <a:endParaRPr lang="en-US" dirty="0" err="1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0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Une </a:t>
            </a:r>
            <a:r>
              <a:rPr lang="en-US" dirty="0" err="1"/>
              <a:t>fois</a:t>
            </a:r>
            <a:r>
              <a:rPr lang="en-US" dirty="0"/>
              <a:t> </a:t>
            </a:r>
            <a:r>
              <a:rPr lang="en-US" dirty="0" err="1"/>
              <a:t>dépliés</a:t>
            </a:r>
            <a:r>
              <a:rPr lang="en-US" dirty="0"/>
              <a:t>, Il </a:t>
            </a:r>
            <a:r>
              <a:rPr lang="en-US" dirty="0" err="1"/>
              <a:t>est</a:t>
            </a:r>
            <a:r>
              <a:rPr lang="en-US" dirty="0"/>
              <a:t> temps de </a:t>
            </a:r>
            <a:r>
              <a:rPr lang="en-US" dirty="0" err="1"/>
              <a:t>regarder</a:t>
            </a:r>
            <a:r>
              <a:rPr lang="en-US" dirty="0"/>
              <a:t> plus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détail</a:t>
            </a:r>
            <a:r>
              <a:rPr lang="en-US" dirty="0"/>
              <a:t> les 13 types </a:t>
            </a:r>
            <a:r>
              <a:rPr lang="en-US" dirty="0" err="1"/>
              <a:t>d'aménagement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terme</a:t>
            </a:r>
            <a:r>
              <a:rPr lang="en-US" dirty="0"/>
              <a:t> de </a:t>
            </a:r>
            <a:r>
              <a:rPr lang="en-US" dirty="0" err="1"/>
              <a:t>linéaire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/>
              <a:t>Parmi le top 7 des </a:t>
            </a:r>
            <a:r>
              <a:rPr lang="en-US" dirty="0" err="1"/>
              <a:t>aménagements</a:t>
            </a:r>
            <a:r>
              <a:rPr lang="en-US" dirty="0"/>
              <a:t> </a:t>
            </a:r>
            <a:r>
              <a:rPr lang="en-US" dirty="0" err="1"/>
              <a:t>présent</a:t>
            </a:r>
            <a:r>
              <a:rPr lang="en-US" dirty="0"/>
              <a:t> à plus de 1%, on </a:t>
            </a:r>
            <a:r>
              <a:rPr lang="en-US" dirty="0" err="1"/>
              <a:t>trouve</a:t>
            </a:r>
            <a:r>
              <a:rPr lang="en-US" dirty="0"/>
              <a:t> les bons les brutes et les </a:t>
            </a:r>
            <a:r>
              <a:rPr lang="en-US" dirty="0" err="1"/>
              <a:t>truands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Les bons </a:t>
            </a:r>
            <a:r>
              <a:rPr lang="en-US" dirty="0" err="1"/>
              <a:t>tels</a:t>
            </a:r>
            <a:r>
              <a:rPr lang="en-US" dirty="0"/>
              <a:t> que les </a:t>
            </a:r>
            <a:r>
              <a:rPr lang="en-US" dirty="0" err="1"/>
              <a:t>pistes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 et les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vertes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/>
              <a:t>Les brutes </a:t>
            </a:r>
            <a:r>
              <a:rPr lang="en-US" dirty="0" err="1"/>
              <a:t>dont</a:t>
            </a:r>
            <a:r>
              <a:rPr lang="en-US" dirty="0"/>
              <a:t> on ne </a:t>
            </a:r>
            <a:r>
              <a:rPr lang="en-US" dirty="0" err="1"/>
              <a:t>sait</a:t>
            </a:r>
            <a:r>
              <a:rPr lang="en-US" dirty="0"/>
              <a:t> pas </a:t>
            </a:r>
            <a:r>
              <a:rPr lang="en-US" dirty="0" err="1"/>
              <a:t>précisemment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qu'ils</a:t>
            </a:r>
            <a:r>
              <a:rPr lang="en-US" dirty="0"/>
              <a:t> </a:t>
            </a:r>
            <a:r>
              <a:rPr lang="en-US" dirty="0" err="1"/>
              <a:t>offrent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 que 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AMENAGEMENT MIXTES PIETON VELO HORS VOIE VERTE (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voie</a:t>
            </a:r>
            <a:r>
              <a:rPr lang="en-US" dirty="0"/>
              <a:t> </a:t>
            </a:r>
            <a:r>
              <a:rPr lang="en-US" dirty="0" err="1"/>
              <a:t>verte</a:t>
            </a:r>
            <a:r>
              <a:rPr lang="en-US" dirty="0"/>
              <a:t> qui ne </a:t>
            </a:r>
            <a:r>
              <a:rPr lang="en-US" dirty="0" err="1"/>
              <a:t>s'assume</a:t>
            </a:r>
            <a:r>
              <a:rPr lang="en-US" dirty="0"/>
              <a:t> pas)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Les AUTRES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l'on</a:t>
            </a:r>
            <a:r>
              <a:rPr lang="en-US" dirty="0"/>
              <a:t> </a:t>
            </a:r>
            <a:r>
              <a:rPr lang="en-US" dirty="0" err="1"/>
              <a:t>retrouve</a:t>
            </a:r>
            <a:r>
              <a:rPr lang="en-US" dirty="0"/>
              <a:t> des routes à 30kmh)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Et les </a:t>
            </a:r>
            <a:r>
              <a:rPr lang="en-US" dirty="0" err="1"/>
              <a:t>Truands</a:t>
            </a:r>
            <a:r>
              <a:rPr lang="en-US" dirty="0"/>
              <a:t>, que </a:t>
            </a:r>
            <a:r>
              <a:rPr lang="en-US" dirty="0" err="1"/>
              <a:t>sont</a:t>
            </a:r>
            <a:r>
              <a:rPr lang="en-US" dirty="0"/>
              <a:t> les  DOUBLES SENS CYCLABLE </a:t>
            </a:r>
            <a:r>
              <a:rPr lang="en-US" dirty="0" err="1"/>
              <a:t>matérialisés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non. Pour les </a:t>
            </a:r>
            <a:r>
              <a:rPr lang="en-US" dirty="0" err="1"/>
              <a:t>emprunter</a:t>
            </a:r>
            <a:r>
              <a:rPr lang="en-US" dirty="0"/>
              <a:t>, il faut </a:t>
            </a:r>
            <a:r>
              <a:rPr lang="en-US" dirty="0" err="1"/>
              <a:t>être</a:t>
            </a:r>
            <a:r>
              <a:rPr lang="en-US" dirty="0"/>
              <a:t> un caid prêt à </a:t>
            </a:r>
            <a:r>
              <a:rPr lang="en-US" dirty="0" err="1"/>
              <a:t>défier</a:t>
            </a:r>
            <a:r>
              <a:rPr lang="en-US" dirty="0"/>
              <a:t> les voitures</a:t>
            </a:r>
          </a:p>
          <a:p>
            <a:pPr algn="just"/>
            <a:r>
              <a:rPr lang="en-US" dirty="0" err="1"/>
              <a:t>Suivant</a:t>
            </a:r>
            <a:r>
              <a:rPr lang="en-US" dirty="0"/>
              <a:t> les maires, la </a:t>
            </a:r>
            <a:r>
              <a:rPr lang="en-US" dirty="0" err="1"/>
              <a:t>bande</a:t>
            </a:r>
            <a:r>
              <a:rPr lang="en-US" dirty="0"/>
              <a:t> cyclable </a:t>
            </a:r>
            <a:r>
              <a:rPr lang="en-US" dirty="0" err="1"/>
              <a:t>oscille</a:t>
            </a:r>
            <a:r>
              <a:rPr lang="en-US" dirty="0"/>
              <a:t> entre bon et </a:t>
            </a:r>
            <a:r>
              <a:rPr lang="en-US" dirty="0" err="1"/>
              <a:t>truands</a:t>
            </a:r>
            <a:r>
              <a:rPr lang="en-US" dirty="0"/>
              <a:t>, </a:t>
            </a:r>
            <a:r>
              <a:rPr lang="en-US" dirty="0" err="1"/>
              <a:t>quand</a:t>
            </a:r>
            <a:r>
              <a:rPr lang="en-US" dirty="0"/>
              <a:t> le maire fait </a:t>
            </a:r>
            <a:r>
              <a:rPr lang="en-US" dirty="0" err="1"/>
              <a:t>peindre</a:t>
            </a:r>
            <a:r>
              <a:rPr lang="en-US" dirty="0"/>
              <a:t> un petit </a:t>
            </a:r>
            <a:r>
              <a:rPr lang="en-US" dirty="0" err="1"/>
              <a:t>vélo</a:t>
            </a:r>
            <a:r>
              <a:rPr lang="en-US" dirty="0"/>
              <a:t> jaune au début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départementale</a:t>
            </a:r>
            <a:r>
              <a:rPr lang="en-US" dirty="0"/>
              <a:t> et </a:t>
            </a:r>
            <a:r>
              <a:rPr lang="en-US" dirty="0" err="1"/>
              <a:t>prétend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politique pro </a:t>
            </a:r>
            <a:r>
              <a:rPr lang="en-US" dirty="0" err="1"/>
              <a:t>vélo</a:t>
            </a:r>
            <a:r>
              <a:rPr lang="en-US" dirty="0"/>
              <a:t>.</a:t>
            </a:r>
            <a:endParaRPr lang="en-US">
              <a:cs typeface="Calibri"/>
            </a:endParaRPr>
          </a:p>
          <a:p>
            <a:pPr algn="just"/>
            <a:endParaRPr lang="en-US"/>
          </a:p>
          <a:p>
            <a:pPr algn="just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difficile de </a:t>
            </a:r>
            <a:r>
              <a:rPr lang="en-US" dirty="0" err="1"/>
              <a:t>sommer</a:t>
            </a:r>
            <a:r>
              <a:rPr lang="en-US" dirty="0"/>
              <a:t> </a:t>
            </a:r>
            <a:r>
              <a:rPr lang="en-US" dirty="0" err="1"/>
              <a:t>brutalement</a:t>
            </a:r>
            <a:r>
              <a:rPr lang="en-US" dirty="0"/>
              <a:t> les longueurs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linéaires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endParaRPr lang="en-US">
              <a:cs typeface="Calibri"/>
            </a:endParaRPr>
          </a:p>
          <a:p>
            <a:pPr algn="just"/>
            <a:r>
              <a:rPr lang="en-US" dirty="0"/>
              <a:t>Nous </a:t>
            </a:r>
            <a:r>
              <a:rPr lang="en-US" dirty="0" err="1"/>
              <a:t>proposons</a:t>
            </a:r>
            <a:r>
              <a:rPr lang="en-US" dirty="0"/>
              <a:t> de </a:t>
            </a: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somme</a:t>
            </a:r>
            <a:r>
              <a:rPr lang="en-US" dirty="0"/>
              <a:t> </a:t>
            </a:r>
            <a:r>
              <a:rPr lang="en-US" dirty="0" err="1"/>
              <a:t>pondérées</a:t>
            </a:r>
            <a:r>
              <a:rPr lang="en-US" dirty="0"/>
              <a:t> 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linéaires</a:t>
            </a:r>
            <a:endParaRPr lang="en-US" dirty="0" err="1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25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, nous </a:t>
            </a:r>
            <a:r>
              <a:rPr lang="en-US" dirty="0" err="1"/>
              <a:t>exposons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le </a:t>
            </a:r>
            <a:r>
              <a:rPr lang="en-US" dirty="0" err="1"/>
              <a:t>principe</a:t>
            </a:r>
            <a:r>
              <a:rPr lang="en-US" dirty="0"/>
              <a:t> de la </a:t>
            </a:r>
            <a:r>
              <a:rPr lang="en-US" dirty="0" err="1"/>
              <a:t>pondération</a:t>
            </a:r>
            <a:r>
              <a:rPr lang="en-US" dirty="0"/>
              <a:t> sans justifier les </a:t>
            </a:r>
            <a:r>
              <a:rPr lang="en-US" dirty="0" err="1"/>
              <a:t>valeurs</a:t>
            </a:r>
            <a:r>
              <a:rPr lang="en-US" dirty="0"/>
              <a:t> de </a:t>
            </a:r>
            <a:r>
              <a:rPr lang="en-US" dirty="0" err="1"/>
              <a:t>pondération</a:t>
            </a:r>
            <a:r>
              <a:rPr lang="en-US" dirty="0"/>
              <a:t> </a:t>
            </a:r>
            <a:r>
              <a:rPr lang="en-US" dirty="0" err="1"/>
              <a:t>proposées</a:t>
            </a:r>
            <a:r>
              <a:rPr lang="en-US" dirty="0"/>
              <a:t>.</a:t>
            </a:r>
          </a:p>
          <a:p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</a:t>
            </a:r>
            <a:r>
              <a:rPr lang="en-US" dirty="0" err="1"/>
              <a:t>établis</a:t>
            </a:r>
            <a:r>
              <a:rPr lang="en-US" dirty="0"/>
              <a:t> sur la base de </a:t>
            </a:r>
            <a:r>
              <a:rPr lang="en-US" dirty="0" err="1"/>
              <a:t>nos</a:t>
            </a:r>
            <a:r>
              <a:rPr lang="en-US" dirty="0"/>
              <a:t> conviction.</a:t>
            </a:r>
            <a:endParaRPr lang="en-US" dirty="0">
              <a:cs typeface="Calibri"/>
            </a:endParaRPr>
          </a:p>
          <a:p>
            <a:r>
              <a:rPr lang="en-US" dirty="0"/>
              <a:t>Mais </a:t>
            </a:r>
            <a:r>
              <a:rPr lang="en-US" dirty="0" err="1"/>
              <a:t>elle</a:t>
            </a:r>
            <a:r>
              <a:rPr lang="en-US" dirty="0"/>
              <a:t>  </a:t>
            </a:r>
            <a:r>
              <a:rPr lang="en-US" dirty="0" err="1"/>
              <a:t>peuvent</a:t>
            </a:r>
            <a:r>
              <a:rPr lang="en-US" dirty="0"/>
              <a:t> se </a:t>
            </a:r>
            <a:r>
              <a:rPr lang="en-US" dirty="0" err="1"/>
              <a:t>comprendre</a:t>
            </a:r>
            <a:endParaRPr lang="en-US" dirty="0" err="1">
              <a:cs typeface="Calibri"/>
            </a:endParaRPr>
          </a:p>
          <a:p>
            <a:endParaRPr lang="en-US" dirty="0"/>
          </a:p>
          <a:p>
            <a:r>
              <a:rPr lang="en-US" dirty="0"/>
              <a:t>Le max pour les </a:t>
            </a:r>
            <a:r>
              <a:rPr lang="en-US" dirty="0" err="1"/>
              <a:t>pistes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 </a:t>
            </a:r>
            <a:r>
              <a:rPr lang="en-US" dirty="0" err="1"/>
              <a:t>réservées</a:t>
            </a:r>
            <a:r>
              <a:rPr lang="en-US" dirty="0"/>
              <a:t> </a:t>
            </a:r>
            <a:r>
              <a:rPr lang="en-US" dirty="0" err="1"/>
              <a:t>exclusivement</a:t>
            </a:r>
            <a:r>
              <a:rPr lang="en-US" dirty="0"/>
              <a:t> aux cycles. 9 pour les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verte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</a:t>
            </a:r>
            <a:r>
              <a:rPr lang="en-US" dirty="0" err="1"/>
              <a:t>l'on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croiser</a:t>
            </a:r>
            <a:r>
              <a:rPr lang="en-US" dirty="0"/>
              <a:t> des </a:t>
            </a:r>
            <a:r>
              <a:rPr lang="en-US" dirty="0" err="1"/>
              <a:t>chevaux</a:t>
            </a:r>
            <a:endParaRPr lang="en-US" dirty="0" err="1">
              <a:cs typeface="Calibri"/>
            </a:endParaRPr>
          </a:p>
          <a:p>
            <a:r>
              <a:rPr lang="en-US" dirty="0"/>
              <a:t>et </a:t>
            </a:r>
            <a:r>
              <a:rPr lang="en-US" dirty="0" err="1"/>
              <a:t>seulement</a:t>
            </a:r>
            <a:r>
              <a:rPr lang="en-US" dirty="0"/>
              <a:t> 1 pour les DOUBLE SENS CYCLABLE NON MATERIALISE </a:t>
            </a:r>
            <a:r>
              <a:rPr lang="en-US" dirty="0" err="1"/>
              <a:t>réservés</a:t>
            </a:r>
            <a:r>
              <a:rPr lang="en-US" dirty="0"/>
              <a:t> aux plus </a:t>
            </a:r>
            <a:r>
              <a:rPr lang="en-US" dirty="0" err="1"/>
              <a:t>téméraires</a:t>
            </a:r>
            <a:r>
              <a:rPr lang="en-US" dirty="0"/>
              <a:t> </a:t>
            </a:r>
            <a:r>
              <a:rPr lang="en-US" dirty="0" err="1"/>
              <a:t>d'entre</a:t>
            </a:r>
            <a:r>
              <a:rPr lang="en-US" dirty="0"/>
              <a:t> nous.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Une </a:t>
            </a:r>
            <a:r>
              <a:rPr lang="en-US" dirty="0" err="1"/>
              <a:t>fois</a:t>
            </a:r>
            <a:r>
              <a:rPr lang="en-US" dirty="0"/>
              <a:t> </a:t>
            </a:r>
            <a:r>
              <a:rPr lang="en-US" dirty="0" err="1"/>
              <a:t>établie</a:t>
            </a:r>
            <a:r>
              <a:rPr lang="en-US" dirty="0"/>
              <a:t> la </a:t>
            </a:r>
            <a:r>
              <a:rPr lang="en-US" dirty="0" err="1"/>
              <a:t>pondération</a:t>
            </a:r>
            <a:r>
              <a:rPr lang="en-US" dirty="0"/>
              <a:t>  nous </a:t>
            </a:r>
            <a:r>
              <a:rPr lang="en-US" dirty="0" err="1"/>
              <a:t>proposons</a:t>
            </a:r>
            <a:r>
              <a:rPr lang="en-US" dirty="0"/>
              <a:t> pour </a:t>
            </a:r>
            <a:r>
              <a:rPr lang="en-US" dirty="0" err="1"/>
              <a:t>l'instant</a:t>
            </a:r>
            <a:r>
              <a:rPr lang="en-US" dirty="0"/>
              <a:t> deux </a:t>
            </a:r>
            <a:r>
              <a:rPr lang="en-US" dirty="0" err="1"/>
              <a:t>métriques</a:t>
            </a:r>
            <a:r>
              <a:rPr lang="en-US" dirty="0"/>
              <a:t> (qui </a:t>
            </a:r>
            <a:r>
              <a:rPr lang="en-US" dirty="0" err="1"/>
              <a:t>seront</a:t>
            </a:r>
            <a:r>
              <a:rPr lang="en-US" dirty="0"/>
              <a:t> </a:t>
            </a:r>
            <a:r>
              <a:rPr lang="en-US" dirty="0" err="1"/>
              <a:t>précisés</a:t>
            </a:r>
            <a:r>
              <a:rPr lang="en-US" dirty="0"/>
              <a:t> plus tard par la </a:t>
            </a:r>
            <a:r>
              <a:rPr lang="en-US" dirty="0" err="1"/>
              <a:t>continuité</a:t>
            </a:r>
            <a:r>
              <a:rPr lang="en-US" dirty="0"/>
              <a:t>) :</a:t>
            </a:r>
            <a:endParaRPr lang="en-US" dirty="0">
              <a:cs typeface="Calibri"/>
            </a:endParaRPr>
          </a:p>
          <a:p>
            <a:r>
              <a:rPr lang="en-US" dirty="0" err="1"/>
              <a:t>D'une</a:t>
            </a:r>
            <a:r>
              <a:rPr lang="en-US" dirty="0"/>
              <a:t> part un total </a:t>
            </a:r>
            <a:r>
              <a:rPr lang="en-US" dirty="0" err="1"/>
              <a:t>linéaire</a:t>
            </a:r>
            <a:r>
              <a:rPr lang="en-US" dirty="0"/>
              <a:t> </a:t>
            </a:r>
            <a:r>
              <a:rPr lang="en-US" dirty="0" err="1"/>
              <a:t>pondéré</a:t>
            </a:r>
            <a:r>
              <a:rPr lang="en-US" dirty="0"/>
              <a:t> qui </a:t>
            </a:r>
            <a:r>
              <a:rPr lang="en-US" dirty="0" err="1"/>
              <a:t>réduit</a:t>
            </a:r>
            <a:r>
              <a:rPr lang="en-US" dirty="0"/>
              <a:t> </a:t>
            </a:r>
            <a:r>
              <a:rPr lang="en-US" dirty="0" err="1"/>
              <a:t>l'importance</a:t>
            </a:r>
            <a:r>
              <a:rPr lang="en-US" dirty="0"/>
              <a:t> des </a:t>
            </a:r>
            <a:r>
              <a:rPr lang="en-US" dirty="0" err="1"/>
              <a:t>linéaires</a:t>
            </a:r>
            <a:r>
              <a:rPr lang="en-US" dirty="0"/>
              <a:t> de </a:t>
            </a:r>
            <a:r>
              <a:rPr lang="en-US" dirty="0" err="1"/>
              <a:t>faible</a:t>
            </a:r>
            <a:r>
              <a:rPr lang="en-US" dirty="0"/>
              <a:t> </a:t>
            </a:r>
            <a:r>
              <a:rPr lang="en-US" dirty="0" err="1"/>
              <a:t>qualité</a:t>
            </a:r>
            <a:endParaRPr lang="en-US" dirty="0" err="1">
              <a:cs typeface="Calibri"/>
            </a:endParaRPr>
          </a:p>
          <a:p>
            <a:r>
              <a:rPr lang="en-US" dirty="0" err="1"/>
              <a:t>D'autre</a:t>
            </a:r>
            <a:r>
              <a:rPr lang="en-US" dirty="0"/>
              <a:t> part un coefficient de </a:t>
            </a:r>
            <a:r>
              <a:rPr lang="en-US" dirty="0" err="1"/>
              <a:t>qualité</a:t>
            </a:r>
            <a:r>
              <a:rPr lang="en-US" dirty="0"/>
              <a:t> qui </a:t>
            </a:r>
            <a:r>
              <a:rPr lang="en-US" dirty="0" err="1"/>
              <a:t>s'affranchi</a:t>
            </a:r>
            <a:r>
              <a:rPr lang="en-US" dirty="0"/>
              <a:t> de la longueur pour se </a:t>
            </a:r>
            <a:r>
              <a:rPr lang="en-US" dirty="0" err="1"/>
              <a:t>concentrer</a:t>
            </a:r>
            <a:r>
              <a:rPr lang="en-US" dirty="0"/>
              <a:t> sur le </a:t>
            </a:r>
            <a:r>
              <a:rPr lang="en-US" dirty="0" err="1"/>
              <a:t>mixte</a:t>
            </a:r>
            <a:r>
              <a:rPr lang="en-US" dirty="0"/>
              <a:t> de type </a:t>
            </a:r>
            <a:r>
              <a:rPr lang="en-US" dirty="0" err="1"/>
              <a:t>d'aménagement</a:t>
            </a:r>
            <a:r>
              <a:rPr lang="en-US" dirty="0"/>
              <a:t> </a:t>
            </a:r>
            <a:r>
              <a:rPr lang="en-US" dirty="0" err="1"/>
              <a:t>déployé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1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Armés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deux </a:t>
            </a:r>
            <a:r>
              <a:rPr lang="en-US" dirty="0" err="1"/>
              <a:t>métriques</a:t>
            </a:r>
            <a:r>
              <a:rPr lang="en-US" dirty="0"/>
              <a:t>, nous </a:t>
            </a:r>
            <a:r>
              <a:rPr lang="en-US" dirty="0" err="1"/>
              <a:t>pouvons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observer les efforts </a:t>
            </a:r>
            <a:r>
              <a:rPr lang="en-US" dirty="0" err="1"/>
              <a:t>relatifs</a:t>
            </a:r>
            <a:r>
              <a:rPr lang="en-US" dirty="0"/>
              <a:t> de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villes</a:t>
            </a:r>
            <a:endParaRPr lang="en-US" dirty="0" err="1">
              <a:cs typeface="Calibri"/>
            </a:endParaRPr>
          </a:p>
          <a:p>
            <a:r>
              <a:rPr lang="en-US" dirty="0"/>
              <a:t>On observe par </a:t>
            </a:r>
            <a:r>
              <a:rPr lang="en-US" dirty="0" err="1"/>
              <a:t>exemple</a:t>
            </a:r>
            <a:r>
              <a:rPr lang="en-US" dirty="0"/>
              <a:t> que Strasbourg passe de </a:t>
            </a:r>
            <a:r>
              <a:rPr lang="en-US" dirty="0" err="1"/>
              <a:t>troisième</a:t>
            </a:r>
            <a:r>
              <a:rPr lang="en-US" dirty="0"/>
              <a:t> à second au </a:t>
            </a:r>
            <a:r>
              <a:rPr lang="en-US" dirty="0" err="1"/>
              <a:t>classement</a:t>
            </a:r>
            <a:r>
              <a:rPr lang="en-US" dirty="0"/>
              <a:t> du fait d'un </a:t>
            </a:r>
            <a:r>
              <a:rPr lang="en-US" dirty="0" err="1"/>
              <a:t>choix</a:t>
            </a:r>
            <a:r>
              <a:rPr lang="en-US" dirty="0"/>
              <a:t> de type </a:t>
            </a:r>
            <a:r>
              <a:rPr lang="en-US" dirty="0" err="1"/>
              <a:t>d'aménagement</a:t>
            </a:r>
            <a:r>
              <a:rPr lang="en-US" dirty="0"/>
              <a:t> de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qualité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569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D'une</a:t>
            </a:r>
            <a:r>
              <a:rPr lang="en-US" dirty="0"/>
              <a:t> manière plus interactive, sous la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application Tableau, 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d'observer</a:t>
            </a:r>
            <a:r>
              <a:rPr lang="en-US" dirty="0"/>
              <a:t> plus </a:t>
            </a:r>
            <a:r>
              <a:rPr lang="en-US" dirty="0" err="1"/>
              <a:t>finement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comparaisons</a:t>
            </a:r>
            <a:r>
              <a:rPr lang="en-US" dirty="0"/>
              <a:t>.</a:t>
            </a:r>
          </a:p>
          <a:p>
            <a:r>
              <a:rPr lang="en-US" dirty="0"/>
              <a:t>Dans </a:t>
            </a:r>
            <a:r>
              <a:rPr lang="en-US" dirty="0" err="1"/>
              <a:t>l'exemple</a:t>
            </a:r>
            <a:r>
              <a:rPr lang="en-US" dirty="0"/>
              <a:t> </a:t>
            </a:r>
            <a:r>
              <a:rPr lang="en-US" dirty="0" err="1"/>
              <a:t>suivant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sélectionné</a:t>
            </a:r>
            <a:r>
              <a:rPr lang="en-US" dirty="0"/>
              <a:t> 5 </a:t>
            </a:r>
            <a:r>
              <a:rPr lang="en-US" dirty="0" err="1"/>
              <a:t>villes</a:t>
            </a:r>
            <a:r>
              <a:rPr lang="en-US" dirty="0"/>
              <a:t> qui constituent le bas de la </a:t>
            </a:r>
            <a:r>
              <a:rPr lang="en-US" dirty="0" err="1"/>
              <a:t>vallée</a:t>
            </a:r>
            <a:r>
              <a:rPr lang="en-US" dirty="0"/>
              <a:t> de </a:t>
            </a:r>
            <a:r>
              <a:rPr lang="en-US" dirty="0" err="1"/>
              <a:t>l'Yvette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Ici, </a:t>
            </a:r>
            <a:r>
              <a:rPr lang="en-US" dirty="0" err="1"/>
              <a:t>c'est</a:t>
            </a:r>
            <a:r>
              <a:rPr lang="en-US" dirty="0"/>
              <a:t> Bures sur Yvette qui dispose d'un budget par habitant </a:t>
            </a:r>
            <a:r>
              <a:rPr lang="en-US" dirty="0" err="1"/>
              <a:t>moindre</a:t>
            </a:r>
            <a:r>
              <a:rPr lang="en-US" dirty="0"/>
              <a:t>  et qui </a:t>
            </a:r>
            <a:r>
              <a:rPr lang="en-US" dirty="0" err="1"/>
              <a:t>perd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place face à </a:t>
            </a:r>
            <a:r>
              <a:rPr lang="en-US" dirty="0" err="1"/>
              <a:t>Villebon</a:t>
            </a:r>
            <a:r>
              <a:rPr lang="en-US" dirty="0"/>
              <a:t> sur Yvette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sponsorisé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 Zone </a:t>
            </a:r>
            <a:r>
              <a:rPr lang="en-US" dirty="0" err="1"/>
              <a:t>d'Activité</a:t>
            </a:r>
            <a:r>
              <a:rPr lang="en-US" dirty="0"/>
              <a:t>  </a:t>
            </a:r>
            <a:r>
              <a:rPr lang="en-US" dirty="0" err="1"/>
              <a:t>une</a:t>
            </a:r>
            <a:r>
              <a:rPr lang="en-US" dirty="0"/>
              <a:t> ZAC et la </a:t>
            </a:r>
            <a:r>
              <a:rPr lang="en-US" dirty="0" err="1"/>
              <a:t>proximité</a:t>
            </a:r>
            <a:r>
              <a:rPr lang="en-US" dirty="0"/>
              <a:t> de </a:t>
            </a:r>
            <a:r>
              <a:rPr lang="en-US" dirty="0" err="1"/>
              <a:t>l'aéroport</a:t>
            </a:r>
            <a:r>
              <a:rPr lang="en-US" dirty="0"/>
              <a:t> </a:t>
            </a:r>
            <a:r>
              <a:rPr lang="en-US" dirty="0" err="1"/>
              <a:t>d'Orly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7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Aurait</a:t>
            </a:r>
            <a:r>
              <a:rPr lang="en-US" dirty="0"/>
              <a:t> on </a:t>
            </a:r>
            <a:r>
              <a:rPr lang="en-US" dirty="0" err="1"/>
              <a:t>pu</a:t>
            </a:r>
            <a:r>
              <a:rPr lang="en-US" dirty="0"/>
              <a:t> se </a:t>
            </a:r>
            <a:r>
              <a:rPr lang="en-US" dirty="0" err="1"/>
              <a:t>contenter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 le </a:t>
            </a:r>
            <a:r>
              <a:rPr lang="en-US" dirty="0" err="1"/>
              <a:t>seul</a:t>
            </a:r>
            <a:r>
              <a:rPr lang="en-US" dirty="0"/>
              <a:t> Coefficient de </a:t>
            </a:r>
            <a:r>
              <a:rPr lang="en-US" dirty="0" err="1"/>
              <a:t>Qualité</a:t>
            </a:r>
            <a:r>
              <a:rPr lang="en-US" dirty="0"/>
              <a:t>?  Sans doute pas.</a:t>
            </a:r>
          </a:p>
          <a:p>
            <a:r>
              <a:rPr lang="en-US" dirty="0">
                <a:cs typeface="Calibri"/>
              </a:rPr>
              <a:t>Avec le </a:t>
            </a:r>
            <a:r>
              <a:rPr lang="en-US" dirty="0" err="1">
                <a:cs typeface="Calibri"/>
              </a:rPr>
              <a:t>seul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Qualité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village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contruire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piste</a:t>
            </a:r>
            <a:r>
              <a:rPr lang="en-US" dirty="0">
                <a:cs typeface="Calibri"/>
              </a:rPr>
              <a:t> cyclable de 100 m, et </a:t>
            </a:r>
            <a:r>
              <a:rPr lang="en-US" dirty="0" err="1">
                <a:cs typeface="Calibri"/>
              </a:rPr>
              <a:t>obtenir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qualité</a:t>
            </a:r>
            <a:r>
              <a:rPr lang="en-US" dirty="0">
                <a:cs typeface="Calibri"/>
              </a:rPr>
              <a:t> de 10/10 </a:t>
            </a:r>
          </a:p>
          <a:p>
            <a:r>
              <a:rPr lang="en-US" dirty="0"/>
              <a:t>Si </a:t>
            </a:r>
            <a:r>
              <a:rPr lang="en-US" dirty="0" err="1"/>
              <a:t>l'on</a:t>
            </a:r>
            <a:r>
              <a:rPr lang="en-US" dirty="0"/>
              <a:t> </a:t>
            </a:r>
            <a:r>
              <a:rPr lang="en-US" dirty="0" err="1"/>
              <a:t>considère</a:t>
            </a:r>
            <a:r>
              <a:rPr lang="en-US" dirty="0"/>
              <a:t> </a:t>
            </a:r>
            <a:r>
              <a:rPr lang="en-US" dirty="0" err="1"/>
              <a:t>d'autre</a:t>
            </a:r>
            <a:r>
              <a:rPr lang="en-US" dirty="0"/>
              <a:t> dimensions </a:t>
            </a:r>
            <a:r>
              <a:rPr lang="en-US" dirty="0" err="1"/>
              <a:t>telles</a:t>
            </a:r>
            <a:r>
              <a:rPr lang="en-US" dirty="0"/>
              <a:t> que </a:t>
            </a:r>
            <a:r>
              <a:rPr lang="en-US" dirty="0" err="1"/>
              <a:t>que</a:t>
            </a:r>
            <a:r>
              <a:rPr lang="en-US" dirty="0"/>
              <a:t> le budget par habitant par </a:t>
            </a:r>
            <a:r>
              <a:rPr lang="en-US" dirty="0" err="1"/>
              <a:t>exemple</a:t>
            </a:r>
            <a:r>
              <a:rPr lang="en-US" dirty="0"/>
              <a:t>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affiner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en-US" dirty="0" err="1">
              <a:cs typeface="Calibri"/>
            </a:endParaRPr>
          </a:p>
          <a:p>
            <a:r>
              <a:rPr lang="en-US" dirty="0"/>
              <a:t>Deux observations </a:t>
            </a:r>
            <a:r>
              <a:rPr lang="en-US" dirty="0" err="1"/>
              <a:t>ici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r>
              <a:rPr lang="en-US" dirty="0" err="1"/>
              <a:t>D'une</a:t>
            </a:r>
            <a:r>
              <a:rPr lang="en-US" dirty="0"/>
              <a:t> part, il faut </a:t>
            </a:r>
            <a:r>
              <a:rPr lang="en-US" dirty="0" err="1"/>
              <a:t>atteindre</a:t>
            </a:r>
            <a:r>
              <a:rPr lang="en-US" dirty="0"/>
              <a:t> un budget par habitant aux </a:t>
            </a:r>
            <a:r>
              <a:rPr lang="en-US" dirty="0" err="1"/>
              <a:t>alentours</a:t>
            </a:r>
            <a:r>
              <a:rPr lang="en-US" dirty="0"/>
              <a:t> de 1000 euro pour observer des plans </a:t>
            </a:r>
            <a:r>
              <a:rPr lang="en-US" dirty="0" err="1"/>
              <a:t>vélos</a:t>
            </a:r>
            <a:r>
              <a:rPr lang="en-US" dirty="0"/>
              <a:t> </a:t>
            </a:r>
            <a:r>
              <a:rPr lang="en-US" dirty="0" err="1"/>
              <a:t>ambitieux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terme</a:t>
            </a:r>
            <a:r>
              <a:rPr lang="en-US" dirty="0"/>
              <a:t> de </a:t>
            </a:r>
            <a:r>
              <a:rPr lang="en-US" dirty="0" err="1"/>
              <a:t>linéaire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D'autre</a:t>
            </a:r>
            <a:r>
              <a:rPr lang="en-US" dirty="0">
                <a:cs typeface="Calibri"/>
              </a:rPr>
              <a:t> part, les </a:t>
            </a:r>
            <a:r>
              <a:rPr lang="en-US" dirty="0" err="1">
                <a:cs typeface="Calibri"/>
              </a:rPr>
              <a:t>villes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faible</a:t>
            </a:r>
            <a:r>
              <a:rPr lang="en-US" dirty="0">
                <a:cs typeface="Calibri"/>
              </a:rPr>
              <a:t> budget par habitant se </a:t>
            </a:r>
            <a:r>
              <a:rPr lang="en-US" dirty="0" err="1">
                <a:cs typeface="Calibri"/>
              </a:rPr>
              <a:t>concentre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souvent</a:t>
            </a:r>
            <a:r>
              <a:rPr lang="en-US" dirty="0">
                <a:cs typeface="Calibri"/>
              </a:rPr>
              <a:t> sur un </a:t>
            </a:r>
            <a:r>
              <a:rPr lang="en-US" dirty="0" err="1">
                <a:cs typeface="Calibri"/>
              </a:rPr>
              <a:t>seul</a:t>
            </a:r>
            <a:r>
              <a:rPr lang="en-US" dirty="0">
                <a:cs typeface="Calibri"/>
              </a:rPr>
              <a:t> type </a:t>
            </a:r>
            <a:r>
              <a:rPr lang="en-US" dirty="0" err="1">
                <a:cs typeface="Calibri"/>
              </a:rPr>
              <a:t>d'aménagement</a:t>
            </a:r>
            <a:endParaRPr lang="en-US" dirty="0" err="1"/>
          </a:p>
          <a:p>
            <a:endParaRPr lang="en-US" dirty="0"/>
          </a:p>
          <a:p>
            <a:r>
              <a:rPr lang="en-US" dirty="0"/>
              <a:t>Je passe la main à David </a:t>
            </a:r>
            <a:r>
              <a:rPr lang="en-US" dirty="0" err="1"/>
              <a:t>présentera</a:t>
            </a:r>
            <a:r>
              <a:rPr lang="en-US" dirty="0"/>
              <a:t> des analyses  </a:t>
            </a:r>
            <a:r>
              <a:rPr lang="en-US" dirty="0" err="1"/>
              <a:t>statistiques</a:t>
            </a:r>
            <a:r>
              <a:rPr lang="en-US" dirty="0"/>
              <a:t> plus </a:t>
            </a:r>
            <a:r>
              <a:rPr lang="en-US" dirty="0" err="1"/>
              <a:t>systématiques</a:t>
            </a:r>
            <a:r>
              <a:rPr lang="en-US" dirty="0"/>
              <a:t>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85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statistique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Poursuite appropriation des données collectées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premières remarques liées à la qualité</a:t>
            </a:r>
          </a:p>
          <a:p>
            <a:pPr marL="457200" lvl="1" indent="0" rtl="0" fontAlgn="base">
              <a:buFontTx/>
              <a:buNone/>
            </a:pPr>
            <a:endParaRPr lang="fr-FR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Premières analyses statistiques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fr-FR" sz="1200" b="1" i="0" u="none" strike="noStrike" kern="1200" baseline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Réalisation ‘</a:t>
            </a:r>
            <a:r>
              <a:rPr lang="fr-F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ScatterPlots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(Ain, Essonne, les deux) : identifier d’éventuelles premières relations (linéaires ou peu complexes) entre les données acquises</a:t>
            </a:r>
          </a:p>
          <a:p>
            <a:pPr marL="457200" lvl="1" indent="0" rtl="0" fontAlgn="base">
              <a:buFontTx/>
              <a:buNone/>
            </a:pPr>
            <a:r>
              <a:rPr lang="fr-FR" b="0" dirty="0">
                <a:effectLst/>
                <a:sym typeface="Wingdings" pitchFamily="2" charset="2"/>
              </a:rPr>
              <a:t>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de lien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évident entre les données des aménagements cyclables et les autres données, non plus qu’entre les divers types d’aménagements cyclables</a:t>
            </a:r>
          </a:p>
          <a:p>
            <a:pPr marL="628650" lvl="1" indent="-171450" rtl="0" fontAlgn="base">
              <a:buFont typeface="Wingdings"/>
              <a:buChar char="à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relation quasi linéaire entre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et budget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communes et entre surface totale et la surface de forêts (en dehors de notre champ d’étude)</a:t>
            </a:r>
          </a:p>
          <a:p>
            <a:pPr marL="457200" lvl="1" indent="0" rtl="0" fontAlgn="base">
              <a:buFont typeface="Wingdings"/>
              <a:buNone/>
            </a:pPr>
            <a:endParaRPr lang="fr-FR" b="0" dirty="0">
              <a:effectLst/>
            </a:endParaRPr>
          </a:p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Analyses en composantes principales :</a:t>
            </a:r>
            <a:endParaRPr lang="fr-FR" sz="1200" b="1" i="0" u="none" strike="noStrike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relief de relations qui ne seraient pas évidentes. (même données que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Scatterplots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Premières 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ACPs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 départements) :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65/70 % capturés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regroupement de différentes données (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groupes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densité de population et budget par surface de commune ; population, produits total (dépenses par commune), longueur totale d’aménagements cyclables, pistes cyclables et voies vertes ; surface totale de forêt, surface du département) semblant indi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 des liens entre elles.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base">
              <a:buFont typeface="Wingdings"/>
              <a:buChar char="à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On observe des l’inutilité de certaines données (obtenues par calcul à partir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des autres)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Secondes 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ACPs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(deux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depts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ensemble + données simplifiées)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( figure affichée)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: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78 % capturés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: apparition de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deux groupes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(population, budget, AC et surfaces totale et forêt) très orthogonaux, donc indépendants et très colinéaires au sein de chaque groupe, donc très liés.</a:t>
            </a:r>
            <a:br>
              <a:rPr lang="fr-FR" b="0" dirty="0">
                <a:effectLst/>
              </a:rPr>
            </a:br>
            <a:endParaRPr lang="fr-FR" b="0" dirty="0">
              <a:effectLst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de l’analyse statistique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longueur totale de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pistes cyclables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 sein d’une commune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semble liée à la population et aux ressources budgétaires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celle-ci.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ailleurs, la surface totale et/ou la surface boisée de cette commune n'influencent pas sur le nombre d’aménagements cyclables.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4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Partie visant à obtenir les métriques désirées pour qualifier les aménagements cyclables en France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8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Présentation des métriques calculées</a:t>
                </a:r>
              </a:p>
              <a:p>
                <a:pPr marL="171450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Continuité = possibilité pour un cycliste de se déplacer avec son cycle à l’intérieur du réseau d’aménagements cyclables sans avoir à le quitter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Tous les aménagements </a:t>
                </a: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cyclables, quel qu’ils soient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Distance maximale </a:t>
                </a: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au sein du réseau étudié (dépendant donc de l’échelle d’étude : commune, département, autre)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Plus grand sous-réseau </a:t>
                </a: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tronçons connectés</a:t>
                </a:r>
              </a:p>
              <a:p>
                <a:pPr marL="457200" lvl="1" indent="0" rtl="0">
                  <a:buFontTx/>
                  <a:buNone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 CPL = chemin le plus long</a:t>
                </a: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628650" lvl="1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085850" lvl="2" indent="-171450" rtl="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𝑪𝑷𝑳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𝒍𝒐𝒏𝒈𝒖𝒆𝒖𝒓𝒔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𝒕𝒓𝒐𝒏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𝒐𝒏𝒔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𝒄𝒐𝒏𝒔𝒕𝒊𝒕𝒖𝒕𝒊𝒇𝒔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𝒑𝒍𝒖𝒔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𝒍𝒐𝒏𝒈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𝒔𝒆𝒂𝒖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(en km)</a:t>
                </a:r>
              </a:p>
              <a:p>
                <a:pPr marL="1085850" lvl="2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pour l’étude, amendement a été réalisé : interruptions ont pu être tolérées (20 m et 50 m, suivant) pour représenter des interruptions « logiques »</a:t>
                </a:r>
              </a:p>
              <a:p>
                <a:pPr marL="171450" lvl="0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lvl="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Une seconde métrique : </a:t>
                </a: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qualité de la continuité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 au pourcentage que représente le CPL sur l’ensemble de la longueur du réseau</a:t>
                </a:r>
              </a:p>
              <a:p>
                <a:pPr marL="457200" lvl="1" indent="0" rtl="0">
                  <a:buFontTx/>
                  <a:buNone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 QAC1 = qualité des aménagements cyclables 1</a:t>
                </a: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628650" lvl="1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𝑸𝑨𝑪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𝑪𝑷𝑳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∕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𝒍𝒐𝒏𝒈𝒖𝒆𝒖𝒓𝒔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𝒕𝒐𝒖𝒔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𝒍𝒆𝒔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𝒕𝒓𝒐𝒏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𝒐𝒏𝒔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𝒔𝒆𝒂𝒖</m:t>
                        </m:r>
                      </m:e>
                    </m:nary>
                  </m:oMath>
                </a14:m>
                <a:r>
                  <a:rPr lang="fr-FR" b="0" dirty="0"/>
                  <a:t> (en %)</a:t>
                </a: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lvl="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Une troisième métrique : la qualité du réseau.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Note globale représentant la qualité du réseau en s’appuyant sur le système de point vu pendant la préparation des données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 QAC2&gt; = qualité des aménagements cyclables 2</a:t>
                </a: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628650" lvl="1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𝑸𝑨𝑪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𝒅𝒊𝒔𝒕𝒂𝒏𝒄𝒆𝒔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𝒑𝒐𝒏𝒅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𝒆𝒔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∕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𝒅𝒊𝒔𝒕𝒂𝒏𝒄𝒆𝒔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100" b="1" dirty="0"/>
                  <a:t>  </a:t>
                </a:r>
                <a:r>
                  <a:rPr lang="fr-FR" dirty="0"/>
                  <a:t>(note / 10)</a:t>
                </a:r>
                <a:br>
                  <a:rPr lang="fr-FR" dirty="0"/>
                </a:b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Continuité déjà abordé dans l’introduction</a:t>
                </a:r>
              </a:p>
              <a:p>
                <a:pPr marL="17145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Nous allons préciser ici cette notion et certaines métriques liées</a:t>
                </a:r>
              </a:p>
              <a:p>
                <a:pPr marL="171450" indent="-171450" rtl="0">
                  <a:buFontTx/>
                  <a:buChar char="-"/>
                </a:pPr>
                <a:r>
                  <a:rPr lang="fr-FR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Continuité = possibilité pour un cycliste de se déplacer avec son cycle à l’intérieur du réseau d’aménagements cyclables sans avoir à le quitter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seulement des aménagements cyclables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distance maximale au sein du réseau étudié (dépend aussi de l’échelle d’étude : commune, département, autre)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somme des longueurs de tous les tronçons atteignables dans ces conditions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distance maximale totale parcourable, tous azimuts, au sein du réseau de l’aire étudiée.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tous les tronçons seront pris en compte pour le calcul</a:t>
                </a:r>
              </a:p>
              <a:p>
                <a:pPr marL="1085850" lvl="2" indent="-171450" rtl="0">
                  <a:buFontTx/>
                  <a:buChar char="-"/>
                </a:pPr>
                <a:r>
                  <a:rPr lang="fr-F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𝑪𝑷𝑳=∑▒〖𝒍𝒐𝒏𝒈𝒖𝒆𝒖𝒓𝒔 𝒅𝒆𝒔 𝒕𝒓𝒐𝒏ç𝒐𝒏𝒔 𝒄𝒐𝒏𝒔𝒕𝒊𝒕𝒖𝒕𝒊𝒇𝒔 𝒅𝒖 𝒑𝒍𝒖𝒔 𝒍𝒐𝒏𝒈 𝒓é𝒔𝒆𝒂𝒖 〗</a:t>
                </a: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(en km)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pour l’étude, amendement possible : interruptions ont pu être tolérées (20 m et 50 m, suivant)</a:t>
                </a:r>
              </a:p>
              <a:p>
                <a:pPr marL="171450" lvl="0" indent="-171450" rtl="0">
                  <a:buFontTx/>
                  <a:buChar char="-"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lvl="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Une seconde métrique : qualité de la continuité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 au pourcentage que représente le CPL sur l’ensemble de la longueur du réseau</a:t>
                </a: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1" i="0">
                    <a:latin typeface="Cambria Math" panose="02040503050406030204" pitchFamily="18" charset="0"/>
                  </a:rPr>
                  <a:t>𝑸𝑨𝑪𝟏= 𝑪𝑷𝑳 ∕ </a:t>
                </a:r>
                <a:r>
                  <a:rPr lang="fr-F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∑▒〖𝒍𝒐𝒏𝒈𝒖𝒆𝒖𝒓𝒔 𝒅𝒆 𝒕𝒐𝒖𝒔 𝒍𝒆𝒔 𝒕𝒓𝒐𝒏ç𝒐𝒏𝒔 𝒅𝒖 𝒓é𝒔𝒆𝒂𝒖〗</a:t>
                </a:r>
                <a:r>
                  <a:rPr lang="fr-FR" b="1" dirty="0"/>
                  <a:t> (en %)</a:t>
                </a: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fr-FR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lvl="0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Une troisième métrique : la qualité du réseau.</a:t>
                </a:r>
              </a:p>
              <a:p>
                <a:pPr marL="628650" lvl="1" indent="-171450" rtl="0">
                  <a:buFontTx/>
                  <a:buChar char="-"/>
                </a:pPr>
                <a:r>
                  <a:rPr lang="fr-FR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Note globale représentant la qualité du réseau en s’appuyant sur le système de point vu pendant la préparation des données</a:t>
                </a:r>
              </a:p>
              <a:p>
                <a:pPr marL="1085850" marR="0" lvl="2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fr-FR" b="1" i="0">
                    <a:latin typeface="Cambria Math" panose="02040503050406030204" pitchFamily="18" charset="0"/>
                  </a:rPr>
                  <a:t>𝑸𝑨𝑪𝟐=</a:t>
                </a:r>
                <a:r>
                  <a:rPr lang="fr-F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∑▒〖𝒅𝒊𝒔𝒕𝒂𝒏𝒄𝒆𝒔 𝒑𝒐𝒏𝒅é𝒓é𝒆𝒔 ∕∑▒𝒅𝒊𝒔𝒕𝒂𝒏𝒄𝒆𝒔〗</a:t>
                </a:r>
                <a:r>
                  <a:rPr lang="fr-FR" sz="1100" b="1" dirty="0"/>
                  <a:t>  </a:t>
                </a:r>
                <a:r>
                  <a:rPr lang="fr-FR" dirty="0"/>
                  <a:t>(note / 10)</a:t>
                </a:r>
                <a:br>
                  <a:rPr lang="fr-FR" dirty="0"/>
                </a:b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89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Choix de l’outil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nombreux outils d’analyse de réseau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très grande majorité (tous ceux utilisés) : calcul du plus court chemin (plus court, le plus rapide, plus économiquement viable)</a:t>
            </a:r>
          </a:p>
          <a:p>
            <a:pPr marL="1085850" lvl="2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des graphes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Igraph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package disponible sur R (extension Python)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destiné à l’analyse de distance, plutôt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de communautés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NetworkX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bibliothèque python pour l’analyse de graphe (création de ceux-ci), analyse par ailleurs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problème de configuration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une difficulté d’intégration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PyGis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scripts python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analyse de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QGis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(depuis les versions 3.x)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finalement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pertinent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exploitation directe et simple depuis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Qgis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Plug-in d’analyses de réseau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plug-in dédié à l’analyse de réseau (algorithme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Djikstra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avec de nombreuses fonctionnalités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repose sur la création de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réseaux </a:t>
            </a:r>
            <a:r>
              <a:rPr lang="fr-F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Musliw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créés par le Centre d'Etudes Techniques De L'Equipement Nord Picardie (CETE Nord Picardie)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prise en main complexe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(création des réseaux MUSLIW)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abandon rapide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QNEAT3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(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QGis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Toolbox) : outil d’analyse de réseau (algorithme Dijkstra), 3 catégories de fonctionnalités : </a:t>
            </a:r>
            <a:r>
              <a:rPr lang="fr-F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matrices, iso-areas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lang="fr-FR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fonctionnalités intéressantes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l’analyse des réseaux : iso-Areas,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lvl="2" indent="0" rtl="0" fontAlgn="base">
              <a:buFontTx/>
              <a:buNone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Outils natifs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boîte à outils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Qgis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 Analyse de réseau »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dédiée à l’analyse de réseau dont l’utilisation repose sur l’algorithme de Dijkstra</a:t>
            </a:r>
          </a:p>
          <a:p>
            <a:pPr marL="1085850" lvl="2" indent="-171450" rtl="0" fontAlgn="base">
              <a:buFontTx/>
              <a:buChar char="-"/>
            </a:pPr>
            <a:r>
              <a:rPr lang="fr-FR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d’emploi et résultat cohérent </a:t>
            </a:r>
            <a:r>
              <a:rPr lang="fr-FR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avec autres outils testés.</a:t>
            </a:r>
          </a:p>
          <a:p>
            <a:pPr marL="1085850" lvl="2" indent="-171450" rtl="0" fontAlgn="base">
              <a:buFontTx/>
              <a:buChar char="-"/>
            </a:pPr>
            <a:endParaRPr lang="fr-FR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Remarques :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Autres :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Hqgis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(HERE), ORS Tools plugin (openrouteservice.org) ou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TravelTime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plugin (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TravelTime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platform).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prépondérante de l’algorithme de Dijkstra.</a:t>
            </a:r>
            <a:endParaRPr lang="fr-FR" b="0" dirty="0">
              <a:effectLst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base">
              <a:buFontTx/>
              <a:buChar char="-"/>
            </a:pPr>
            <a:endParaRPr lang="fr-FR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Choix réalisé :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graphes plus difficiles à mettre en œuvre qu’outils natifs (ou plugins plus aisés)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Choix du plus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et efficace en même temps, correspondant bien à notre besoin</a:t>
            </a:r>
            <a:endParaRPr lang="fr-FR" b="0" dirty="0">
              <a:effectLst/>
            </a:endParaRPr>
          </a:p>
          <a:p>
            <a:pPr marL="628650" lvl="1" indent="-171450" rtl="0" fontAlgn="base">
              <a:buFont typeface="Wingdings" panose="05000000000000000000" pitchFamily="2" charset="2"/>
              <a:buChar char="è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boîte à outils d’analyse de réseau, en particulier outil “zone de desserte (de la couche)" 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8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</a:t>
            </a:r>
            <a:r>
              <a:rPr lang="fr-FR" b="0" i="0" u="none" strike="noStrike" kern="1200" dirty="0">
                <a:effectLst/>
              </a:rPr>
              <a:t> </a:t>
            </a:r>
            <a:r>
              <a:rPr lang="fr-FR" dirty="0"/>
              <a:t>vous proposons une présentation en 3 </a:t>
            </a:r>
            <a:r>
              <a:rPr lang="fr-FR" b="0" i="0" u="none" strike="noStrike" kern="1200" dirty="0">
                <a:effectLst/>
              </a:rPr>
              <a:t>parties :</a:t>
            </a:r>
            <a:br>
              <a:rPr lang="en-US" dirty="0">
                <a:cs typeface="+mn-lt"/>
              </a:rPr>
            </a:b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dirty="0"/>
              <a:t> Choix et Préparation </a:t>
            </a:r>
            <a:r>
              <a:rPr lang="fr-FR" b="0" i="0" u="none" strike="noStrike" kern="1200" dirty="0">
                <a:effectLst/>
              </a:rPr>
              <a:t>des données</a:t>
            </a:r>
            <a:r>
              <a:rPr lang="fr-FR" dirty="0"/>
              <a:t> </a:t>
            </a:r>
            <a:endParaRPr lang="fr-FR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dirty="0"/>
              <a:t> Premières métriques et </a:t>
            </a:r>
            <a:r>
              <a:rPr lang="fr-FR" b="0" i="0" u="none" strike="noStrike" kern="1200" dirty="0">
                <a:effectLst/>
              </a:rPr>
              <a:t>premières </a:t>
            </a:r>
            <a:r>
              <a:rPr lang="fr-FR" dirty="0"/>
              <a:t>propositions </a:t>
            </a:r>
          </a:p>
          <a:p>
            <a:pPr>
              <a:buFont typeface="Arial"/>
              <a:buChar char="•"/>
            </a:pPr>
            <a:r>
              <a:rPr lang="fr-FR" dirty="0"/>
              <a:t> Analyse statistiques et affinement des métriques</a:t>
            </a:r>
            <a:r>
              <a:rPr lang="fr-FR" b="0" i="0" u="none" strike="noStrike" kern="1200" dirty="0">
                <a:effectLst/>
              </a:rPr>
              <a:t> recherchées </a:t>
            </a:r>
            <a:r>
              <a:rPr lang="fr-FR" dirty="0"/>
              <a:t>sous la forme d'une </a:t>
            </a:r>
            <a:r>
              <a:rPr lang="fr-FR" b="0" i="0" u="none" strike="noStrike" kern="1200" dirty="0">
                <a:effectLst/>
              </a:rPr>
              <a:t> qualification du réseau cyclable</a:t>
            </a:r>
            <a:r>
              <a:rPr lang="fr-FR" dirty="0"/>
              <a:t> 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98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Chemin le plus long - méthodologie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préparer une couche simplifiée des nœuds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contenant seulement les extrémités des tronçons du réseau : pas besoin de tous les points de construction intermédiaires (complexification du calcul du plus long chemin)</a:t>
            </a:r>
          </a:p>
          <a:p>
            <a:pPr marL="457200" lvl="1" indent="0" rtl="0" fontAlgn="base">
              <a:buFontTx/>
              <a:buNone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“créer graphe” de la boîte à outil “Networks/Réseau” pour obtenir une couche des nœuds du réseau simplifiée.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“Zone de desserte (de la couche)” de la boîte à outils “Analyse de réseau”.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obtention d’une table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contenant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les itinéraires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réalisables au sein du réseau, de chaque nœud vers chaque autre nœud atteignable suivant le réseau 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d’un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 supplémentaire : longueur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chaque tronçon obtenu</a:t>
            </a:r>
          </a:p>
          <a:p>
            <a:pPr marL="628650" lvl="1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Wingdings" panose="05000000000000000000" pitchFamily="2" charset="2"/>
              <a:buChar char="è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plus long = CPL</a:t>
            </a:r>
          </a:p>
          <a:p>
            <a:pPr marL="628650" lvl="1" indent="-171450" rtl="0" fontAlgn="base">
              <a:buFont typeface="Wingdings" panose="05000000000000000000" pitchFamily="2" charset="2"/>
              <a:buChar char="è"/>
            </a:pPr>
            <a:endParaRPr lang="fr-F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Refait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avec des tolérances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(discontinuité acceptable) : 20m puis 50 m.</a:t>
            </a:r>
          </a:p>
          <a:p>
            <a:pPr marL="628650" lvl="1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base">
              <a:buFontTx/>
              <a:buChar char="-"/>
            </a:pPr>
            <a:r>
              <a:rPr lang="fr-FR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Graphique</a:t>
            </a:r>
            <a:r>
              <a:rPr lang="fr-FR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résultat pour l’Ain (région Bourg-en-Bresse)</a:t>
            </a:r>
            <a:endParaRPr lang="fr-FR" b="0" dirty="0">
              <a:effectLst/>
            </a:endParaRPr>
          </a:p>
          <a:p>
            <a:pPr lvl="1" rtl="0" fontAlgn="base"/>
            <a:r>
              <a:rPr lang="fr-F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 : 00 m de tolérance (~ 15 km)</a:t>
            </a:r>
          </a:p>
          <a:p>
            <a:pPr lvl="1" rtl="0" fontAlgn="base"/>
            <a:r>
              <a:rPr lang="fr-F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jaune : 20 m de tolérance (~ 30 km)</a:t>
            </a:r>
          </a:p>
          <a:p>
            <a:pPr lvl="1" rtl="0" fontAlgn="base"/>
            <a:r>
              <a:rPr lang="fr-F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rouge : 50 m de tolérance (~ 45 km)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056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Métriques réalisées : CPL – chemin le plus long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Chemin le plus long de l’Ain appartient (sans surprise) à agglomération burgienne (de Bourg-en-Bresse)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CPL (Ain) : 19,425 km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l’Essonne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CPL (Essonne) : 28,475 km</a:t>
            </a:r>
          </a:p>
          <a:p>
            <a:pPr marL="1085850" lvl="2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base">
              <a:buFontTx/>
              <a:buNone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Continuité semblant plutôt faible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(confirmation avec le nombre de portions constitutif du réseau…)</a:t>
            </a:r>
          </a:p>
          <a:p>
            <a:pPr marL="628650" lvl="1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Amélioration grâce à une tolérance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différences très importantes pour le plus long chemin : x2 (20 m) et x3 (50 m)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tolérance :</a:t>
            </a:r>
          </a:p>
          <a:p>
            <a:pPr marL="1085850" lvl="2" indent="-171450" rtl="0" fontAlgn="base">
              <a:buFontTx/>
              <a:buChar char="-"/>
            </a:pPr>
            <a:r>
              <a:rPr lang="fr-FR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garantir que les « bonds » </a:t>
            </a:r>
            <a:r>
              <a:rPr lang="fr-FR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 réalisables : potentiellement trajet impossible (pas pousser investigations)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Est-ce que les </a:t>
            </a:r>
            <a:r>
              <a:rPr lang="fr-FR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discontinuités sont dues à la réalité ou une erreur de création </a:t>
            </a:r>
            <a:r>
              <a:rPr lang="fr-FR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la données (vectorisation, levés)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0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Métriques réalisées : QAC1 et 2 – qualité des aménagements cyclables 1 et 2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QAC1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l’obtention du CPL, nous le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rapportons à la taille du réseau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qualité du réseau QAC1 (qualité des aménagements cyclables 1)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QAC1 (Ain) = 4,1 %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QAC1 (Essonne) =2,76 %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Ainsi, au plus 4,1 % des AC de l’Ain sont parcourables sans quitter leur réseau : résultat faible : nombreuses discontinuités .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L’application de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tolérances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permet, certes d’améliorer, mais la QAC1 reste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deçà de 10%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(avec les réserves établies précédemment)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semble dès lors évident qu’une logique locale est prévalente quant à la constitution des AC. Dès l’échelle du département la continuité est insatisfaisante.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politique globale des AC est à priori inexistante, ou inefficace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914400" lvl="2" indent="0" rtl="0" fontAlgn="base">
              <a:buFontTx/>
              <a:buNone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QAC2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L’application de la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pondération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établie lors de la préparation des données permet de calculer la qualité des aménagements cyclables (QAC2)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résultats obtenus montrent une qualité globale satisfaisante :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QAC2 (Ain) : 7,73 / 10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QAC2 (Essonne) : 7,30 / 10</a:t>
            </a: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qualité des aménagements cyclables est quant à lui plutôt satisfaisant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 rtl="0" fontAlgn="base">
              <a:buFontTx/>
              <a:buChar char="-"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0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conclusion,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08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</a:p>
          <a:p>
            <a:pPr marL="171450" indent="-171450" rtl="0" fontAlgn="base">
              <a:buFontTx/>
              <a:buChar char="-"/>
            </a:pPr>
            <a:endParaRPr lang="fr-F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Conclusions techniques</a:t>
            </a:r>
          </a:p>
          <a:p>
            <a:pPr marL="1085850" lvl="2" indent="-171450" rtl="0" fontAlgn="base">
              <a:buFontTx/>
              <a:buChar char="-"/>
            </a:pPr>
            <a:r>
              <a:rPr lang="fr-FR" dirty="0"/>
              <a:t>Emploi et approfondissement de </a:t>
            </a:r>
            <a:r>
              <a:rPr lang="fr-FR" b="1" dirty="0"/>
              <a:t>nombreux outils vus cette année</a:t>
            </a:r>
          </a:p>
          <a:p>
            <a:pPr marL="1085850" lvl="2" indent="-171450" rtl="0" fontAlgn="base">
              <a:buFontTx/>
              <a:buChar char="-"/>
            </a:pPr>
            <a:r>
              <a:rPr lang="fr-FR" dirty="0"/>
              <a:t>Découverte de </a:t>
            </a:r>
            <a:r>
              <a:rPr lang="fr-FR" b="1" dirty="0"/>
              <a:t>nouveaux outils</a:t>
            </a:r>
          </a:p>
          <a:p>
            <a:pPr marL="1085850" lvl="2" indent="-171450" rtl="0" fontAlgn="base">
              <a:buFontTx/>
              <a:buChar char="-"/>
            </a:pPr>
            <a:r>
              <a:rPr lang="fr-FR" b="1" dirty="0"/>
              <a:t>Gestion de projet </a:t>
            </a:r>
            <a:r>
              <a:rPr lang="fr-FR" dirty="0"/>
              <a:t>: Travail de groupe hétérogène, à distance : nouveaux outils (attention au sexy que sexy)</a:t>
            </a:r>
          </a:p>
          <a:p>
            <a:pPr rtl="0" fontAlgn="base"/>
            <a:endParaRPr lang="fr-FR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 du travail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domaine dynamique, beaucoup d’initiatives locales. Un projet global récent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piste cyclable, un aménagement cyclable… de la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pondération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Quelle continuité, quelles qualités</a:t>
            </a:r>
          </a:p>
          <a:p>
            <a:pPr marL="1543050" lvl="3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bonne qualité des AC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dégradée par une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continuité très insatisfaisante</a:t>
            </a:r>
          </a:p>
          <a:p>
            <a:pPr marL="1543050" lvl="3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sur la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qualité des données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détenues sur les AC (IGN absent, crowdsourcing leader)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Optimistes : bientôt des résultats des nouvelles politiques de mobilité  françaises (+ situation géopolitique actuelle)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proche des pays du Nord de l’Europe</a:t>
            </a:r>
          </a:p>
          <a:p>
            <a:pPr marL="457200" lvl="1" indent="0" rtl="0" fontAlgn="base">
              <a:buFontTx/>
              <a:buNone/>
            </a:pP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628650" lvl="1" indent="-171450" rtl="0" fontAlgn="base">
              <a:buFontTx/>
              <a:buChar char="-"/>
            </a:pPr>
            <a:r>
              <a:rPr lang="fr-FR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Encore à faire</a:t>
            </a:r>
            <a:endParaRPr lang="fr-FR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085850" lvl="2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approfondir l’emploi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tout ou partie des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identifiés pour l’analyse de réseau.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généralisation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(France, plus loin)</a:t>
            </a:r>
          </a:p>
          <a:p>
            <a:pPr marL="1085850" lvl="2" indent="-171450" rtl="0" fontAlgn="base">
              <a:buFontTx/>
              <a:buChar char="-"/>
            </a:pP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d’autres facteurs d’influence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(surfaces industrielles, terres agricoles, réseau routier, etc.).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3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La formation DESIGEO a commencé en rappelant l'urgence de réduire les émissions de Gaz à effet de serre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Parmi les sources d'émissions, </a:t>
            </a:r>
            <a:r>
              <a:rPr lang="fr-FR" b="1" dirty="0"/>
              <a:t>les transports représentent 14% des émissions de</a:t>
            </a:r>
            <a:r>
              <a:rPr lang="fr-FR" dirty="0"/>
              <a:t> </a:t>
            </a:r>
            <a:r>
              <a:rPr lang="fr-FR" b="1" dirty="0"/>
              <a:t>Gaz à Effet de Serre dans le monde et 31% en France </a:t>
            </a:r>
            <a:endParaRPr lang="fr-FR">
              <a:ea typeface="Calibri"/>
              <a:cs typeface="Calibri"/>
            </a:endParaRPr>
          </a:p>
          <a:p>
            <a:r>
              <a:rPr lang="fr-FR" dirty="0"/>
              <a:t>Au sein de cette catégorie, le </a:t>
            </a:r>
            <a:r>
              <a:rPr lang="fr-FR" b="1" dirty="0"/>
              <a:t>Transport routier de passagers représente plus de la moitié des émissions</a:t>
            </a:r>
            <a:endParaRPr lang="fr-FR" b="1" dirty="0">
              <a:ea typeface="Calibri"/>
              <a:cs typeface="Calibri"/>
            </a:endParaRPr>
          </a:p>
          <a:p>
            <a:endParaRPr lang="fr-FR" dirty="0"/>
          </a:p>
          <a:p>
            <a:r>
              <a:rPr lang="fr-FR" dirty="0"/>
              <a:t>Comment exploiter un </a:t>
            </a:r>
            <a:r>
              <a:rPr lang="fr-FR" dirty="0" err="1"/>
              <a:t>tellevier</a:t>
            </a:r>
            <a:r>
              <a:rPr lang="fr-FR" dirty="0"/>
              <a:t>? on peut proposer le développement du Transport en commun ou du  Télétravail 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ou encore ... le </a:t>
            </a:r>
            <a:r>
              <a:rPr lang="fr-FR" b="1" dirty="0"/>
              <a:t>développement du déplacement à vélo...... </a:t>
            </a:r>
            <a:endParaRPr lang="fr-FR" dirty="0">
              <a:ea typeface="Calibri"/>
              <a:cs typeface="Calibri"/>
            </a:endParaRPr>
          </a:p>
          <a:p>
            <a:pPr lvl="1"/>
            <a:endParaRPr lang="fr-FR" b="1" dirty="0">
              <a:ea typeface="Calibri"/>
              <a:cs typeface="Calibri"/>
            </a:endParaRPr>
          </a:p>
          <a:p>
            <a:pPr lvl="1"/>
            <a:r>
              <a:rPr lang="fr-FR" b="1" dirty="0"/>
              <a:t>Notre perspective sur le sujet est que pour encourager la pratique du vélo, il faut des aménagements cyclables de qualité.</a:t>
            </a:r>
            <a:endParaRPr lang="fr-FR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endParaRPr lang="fr-FR">
              <a:cs typeface="Calibri"/>
            </a:endParaRPr>
          </a:p>
          <a:p>
            <a:r>
              <a:rPr lang="fr-FR" dirty="0"/>
              <a:t>Les Chiffres sur ce sujet sont très variables </a:t>
            </a:r>
            <a:endParaRPr lang="fr-FR" dirty="0">
              <a:cs typeface="Calibri"/>
            </a:endParaRPr>
          </a:p>
          <a:p>
            <a:r>
              <a:rPr lang="fr-FR" dirty="0"/>
              <a:t>Ces chiffres cachent différents type d'aménagements de différentes qualités. Une route limité à 30km/h est très souvent compté parmi les aménagements cyclables.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Si l'on considère tous les types d'aménagements possibles, nos calcul aboutissent  à plus de 110 000 km de linéaire cyclable sur la France métropolitaine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A comparer avec les plus de 2 millions de km de linéaire routier.  20 fois plus pour la voiture que pour le vélo.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  <a:p>
            <a:r>
              <a:rPr lang="fr-FR" dirty="0"/>
              <a:t>Et les conducteurs ne doivent pas mettre pied à terre et porter leur voiture durant leur trajet. Ni se demander s'il pourront poursuivre leur chemin de l'autre coté d'une intersection. 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C'est pourtant le quotidien des cyclistes, un Concept que nous voudrions qualifier et quantifier en développant la notion de continuité du réseau des aménagements cyclables.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  <a:p>
            <a:pPr marL="171450" indent="-171450">
              <a:buFont typeface="Arial"/>
              <a:buChar char="•"/>
            </a:pPr>
            <a:r>
              <a:rPr lang="fr-FR" dirty="0">
                <a:hlinkClick r:id="rId3"/>
              </a:rPr>
              <a:t>[Pour rappel, 60 % des déplacements domicile-travail de moins de 5 kilomètres se font aujourd'hui encore en voiture.]</a:t>
            </a:r>
            <a:endParaRPr lang="fr-FR" b="1" i="0" u="none" strike="noStrike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0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Partie présentant le travail de préparation des données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7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Après </a:t>
            </a:r>
            <a:r>
              <a:rPr lang="en-US" dirty="0" err="1"/>
              <a:t>une</a:t>
            </a:r>
            <a:r>
              <a:rPr lang="en-US" dirty="0"/>
              <a:t> phase </a:t>
            </a:r>
            <a:r>
              <a:rPr lang="en-US" dirty="0" err="1"/>
              <a:t>d'exploration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 </a:t>
            </a:r>
            <a:r>
              <a:rPr lang="en-US" dirty="0" err="1"/>
              <a:t>décidé</a:t>
            </a:r>
            <a:r>
              <a:rPr lang="en-US" dirty="0"/>
              <a:t> de prendre </a:t>
            </a:r>
            <a:r>
              <a:rPr lang="en-US" dirty="0" err="1"/>
              <a:t>comme</a:t>
            </a:r>
            <a:r>
              <a:rPr lang="en-US" dirty="0"/>
              <a:t> source de </a:t>
            </a:r>
            <a:r>
              <a:rPr lang="en-US" dirty="0" err="1"/>
              <a:t>donnée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la Base </a:t>
            </a:r>
            <a:r>
              <a:rPr lang="en-US" dirty="0" err="1"/>
              <a:t>Nationale</a:t>
            </a:r>
            <a:r>
              <a:rPr lang="en-US" dirty="0"/>
              <a:t> des </a:t>
            </a:r>
            <a:r>
              <a:rPr lang="en-US" dirty="0" err="1"/>
              <a:t>Aménagements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 - Export national OpenStreetMap (par </a:t>
            </a:r>
            <a:r>
              <a:rPr lang="en-US" dirty="0" err="1"/>
              <a:t>Geovelo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Pourquoi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titre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complexe</a:t>
            </a:r>
            <a:r>
              <a:rPr lang="en-US" dirty="0">
                <a:ea typeface="Calibri"/>
                <a:cs typeface="Calibri"/>
              </a:rPr>
              <a:t>?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 dirty="0"/>
              <a:t>En 2019, </a:t>
            </a:r>
            <a:r>
              <a:rPr lang="en-US" dirty="0" err="1"/>
              <a:t>Vélo</a:t>
            </a:r>
            <a:r>
              <a:rPr lang="en-US" dirty="0"/>
              <a:t> &amp; </a:t>
            </a:r>
            <a:r>
              <a:rPr lang="en-US" dirty="0" err="1"/>
              <a:t>Territoires</a:t>
            </a:r>
            <a:r>
              <a:rPr lang="en-US" dirty="0"/>
              <a:t> (</a:t>
            </a:r>
            <a:r>
              <a:rPr lang="en-US" dirty="0" err="1"/>
              <a:t>organisme</a:t>
            </a:r>
            <a:r>
              <a:rPr lang="en-US" dirty="0"/>
              <a:t> </a:t>
            </a:r>
            <a:r>
              <a:rPr lang="en-US" dirty="0" err="1"/>
              <a:t>représentant</a:t>
            </a:r>
            <a:r>
              <a:rPr lang="en-US" dirty="0"/>
              <a:t> </a:t>
            </a:r>
            <a:r>
              <a:rPr lang="en-US" dirty="0" err="1"/>
              <a:t>l'effort</a:t>
            </a:r>
            <a:r>
              <a:rPr lang="en-US" dirty="0"/>
              <a:t> des maires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faveur</a:t>
            </a:r>
            <a:r>
              <a:rPr lang="en-US" dirty="0"/>
              <a:t> du </a:t>
            </a:r>
            <a:r>
              <a:rPr lang="en-US" dirty="0" err="1"/>
              <a:t>vélo</a:t>
            </a:r>
            <a:r>
              <a:rPr lang="en-US" dirty="0"/>
              <a:t>), </a:t>
            </a:r>
            <a:r>
              <a:rPr lang="en-US" dirty="0" err="1"/>
              <a:t>partenaire</a:t>
            </a:r>
            <a:r>
              <a:rPr lang="en-US" dirty="0"/>
              <a:t> du site </a:t>
            </a:r>
            <a:r>
              <a:rPr lang="en-US" dirty="0" err="1"/>
              <a:t>gouvernemental</a:t>
            </a:r>
            <a:r>
              <a:rPr lang="en-US" dirty="0"/>
              <a:t>  </a:t>
            </a:r>
            <a:r>
              <a:rPr lang="en-US" dirty="0">
                <a:hlinkClick r:id="rId3"/>
              </a:rPr>
              <a:t>transport.data.gouv</a:t>
            </a:r>
            <a:r>
              <a:rPr lang="en-US" dirty="0"/>
              <a:t>.</a:t>
            </a:r>
            <a:r>
              <a:rPr lang="en-US" dirty="0" err="1"/>
              <a:t>fr</a:t>
            </a:r>
            <a:r>
              <a:rPr lang="en-US" dirty="0"/>
              <a:t> (</a:t>
            </a:r>
            <a:r>
              <a:rPr lang="en-US" dirty="0" err="1"/>
              <a:t>ministere</a:t>
            </a:r>
            <a:r>
              <a:rPr lang="en-US" dirty="0"/>
              <a:t> de la transition </a:t>
            </a:r>
            <a:r>
              <a:rPr lang="en-US" dirty="0" err="1"/>
              <a:t>écologique</a:t>
            </a:r>
            <a:r>
              <a:rPr lang="en-US" dirty="0"/>
              <a:t>), a </a:t>
            </a:r>
            <a:r>
              <a:rPr lang="en-US" dirty="0" err="1"/>
              <a:t>mené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consultation large .</a:t>
            </a:r>
            <a:endParaRPr lang="en-US" dirty="0">
              <a:cs typeface="Calibri"/>
            </a:endParaRPr>
          </a:p>
          <a:p>
            <a:r>
              <a:rPr lang="en-US" dirty="0"/>
              <a:t>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ressorti</a:t>
            </a:r>
            <a:r>
              <a:rPr lang="en-US" dirty="0"/>
              <a:t> un schema de description des </a:t>
            </a:r>
            <a:r>
              <a:rPr lang="en-US" dirty="0" err="1"/>
              <a:t>aménagements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, </a:t>
            </a:r>
            <a:r>
              <a:rPr lang="en-US" dirty="0" err="1"/>
              <a:t>présenté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janvier</a:t>
            </a:r>
            <a:r>
              <a:rPr lang="en-US" dirty="0"/>
              <a:t> 2021.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Geovelo</a:t>
            </a:r>
            <a:r>
              <a:rPr lang="en-US" dirty="0"/>
              <a:t> </a:t>
            </a:r>
            <a:r>
              <a:rPr lang="en-US" dirty="0" err="1"/>
              <a:t>consolide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sur </a:t>
            </a:r>
            <a:r>
              <a:rPr lang="en-US" dirty="0" err="1"/>
              <a:t>openstreetmap</a:t>
            </a:r>
            <a:r>
              <a:rPr lang="en-US" dirty="0"/>
              <a:t> et </a:t>
            </a:r>
            <a:r>
              <a:rPr lang="en-US" dirty="0" err="1"/>
              <a:t>réalise</a:t>
            </a:r>
            <a:r>
              <a:rPr lang="en-US" dirty="0"/>
              <a:t> un export </a:t>
            </a:r>
            <a:r>
              <a:rPr lang="en-US" dirty="0" err="1"/>
              <a:t>d'OSM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format BNAC.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 err="1"/>
              <a:t>C'est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export que nous </a:t>
            </a:r>
            <a:r>
              <a:rPr lang="en-US" dirty="0" err="1"/>
              <a:t>utilisons</a:t>
            </a:r>
            <a:endParaRPr lang="fr-FR" dirty="0" err="1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Nous </a:t>
            </a:r>
            <a:r>
              <a:rPr lang="en-US" dirty="0" err="1">
                <a:cs typeface="Calibri"/>
              </a:rPr>
              <a:t>avons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suivi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piste</a:t>
            </a:r>
            <a:r>
              <a:rPr lang="en-US" dirty="0">
                <a:cs typeface="Calibri"/>
              </a:rPr>
              <a:t> de la plus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activité</a:t>
            </a:r>
            <a:endParaRPr lang="en-US">
              <a:cs typeface="Calibri"/>
            </a:endParaRPr>
          </a:p>
          <a:p>
            <a:endParaRPr lang="fr-FR"/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2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 err="1"/>
              <a:t>Idéalement</a:t>
            </a:r>
            <a:r>
              <a:rPr lang="en-US" dirty="0"/>
              <a:t>, nous </a:t>
            </a:r>
            <a:r>
              <a:rPr lang="en-US" dirty="0" err="1"/>
              <a:t>devrions</a:t>
            </a:r>
            <a:r>
              <a:rPr lang="en-US" dirty="0"/>
              <a:t> </a:t>
            </a:r>
            <a:r>
              <a:rPr lang="en-US" dirty="0" err="1"/>
              <a:t>viser</a:t>
            </a:r>
            <a:r>
              <a:rPr lang="en-US" dirty="0"/>
              <a:t> </a:t>
            </a:r>
            <a:r>
              <a:rPr lang="en-US" dirty="0" err="1"/>
              <a:t>l'étendue</a:t>
            </a:r>
            <a:r>
              <a:rPr lang="en-US" dirty="0"/>
              <a:t> la plus large 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granularité</a:t>
            </a:r>
            <a:r>
              <a:rPr lang="en-US" dirty="0"/>
              <a:t> </a:t>
            </a:r>
            <a:r>
              <a:rPr lang="en-US" dirty="0" err="1"/>
              <a:t>faisant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vis à vis du </a:t>
            </a:r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/>
              <a:t>étudié</a:t>
            </a:r>
            <a:r>
              <a:rPr lang="en-US" dirty="0"/>
              <a:t> et de </a:t>
            </a:r>
            <a:r>
              <a:rPr lang="en-US" dirty="0" err="1"/>
              <a:t>l'autorité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influence sur le </a:t>
            </a:r>
            <a:r>
              <a:rPr lang="en-US" dirty="0" err="1"/>
              <a:t>sujet</a:t>
            </a:r>
            <a:r>
              <a:rPr lang="en-US" dirty="0"/>
              <a:t>, </a:t>
            </a:r>
            <a:r>
              <a:rPr lang="en-US" dirty="0" err="1"/>
              <a:t>c'est</a:t>
            </a:r>
            <a:r>
              <a:rPr lang="en-US" dirty="0"/>
              <a:t> à dire les maires.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calculs</a:t>
            </a:r>
            <a:r>
              <a:rPr lang="en-US" dirty="0"/>
              <a:t> que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en-US" dirty="0"/>
              <a:t> </a:t>
            </a:r>
            <a:r>
              <a:rPr lang="en-US" dirty="0" err="1"/>
              <a:t>automatiser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retenu</a:t>
            </a:r>
            <a:r>
              <a:rPr lang="en-US" dirty="0"/>
              <a:t> </a:t>
            </a:r>
            <a:r>
              <a:rPr lang="en-US" dirty="0" err="1"/>
              <a:t>d'étudier</a:t>
            </a:r>
            <a:r>
              <a:rPr lang="en-US" dirty="0"/>
              <a:t> la </a:t>
            </a:r>
            <a:r>
              <a:rPr lang="en-US" dirty="0" err="1"/>
              <a:t>france</a:t>
            </a:r>
            <a:r>
              <a:rPr lang="en-US" dirty="0"/>
              <a:t> </a:t>
            </a:r>
            <a:r>
              <a:rPr lang="en-US" dirty="0" err="1"/>
              <a:t>métropolitaine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communes.</a:t>
            </a:r>
            <a:endParaRPr lang="en-US">
              <a:cs typeface="Calibri"/>
            </a:endParaRPr>
          </a:p>
          <a:p>
            <a:r>
              <a:rPr lang="en-US" dirty="0"/>
              <a:t>Pour les </a:t>
            </a:r>
            <a:r>
              <a:rPr lang="en-US" dirty="0" err="1"/>
              <a:t>métriques</a:t>
            </a:r>
            <a:r>
              <a:rPr lang="en-US" dirty="0"/>
              <a:t> plus complexes,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restreint</a:t>
            </a:r>
            <a:r>
              <a:rPr lang="en-US" dirty="0"/>
              <a:t> les études à deux </a:t>
            </a:r>
            <a:r>
              <a:rPr lang="en-US" dirty="0" err="1"/>
              <a:t>départements</a:t>
            </a:r>
            <a:r>
              <a:rPr lang="en-US" dirty="0"/>
              <a:t> au </a:t>
            </a:r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err="1"/>
              <a:t>géographiques</a:t>
            </a:r>
            <a:r>
              <a:rPr lang="en-US" dirty="0"/>
              <a:t> </a:t>
            </a:r>
            <a:r>
              <a:rPr lang="en-US" dirty="0" err="1"/>
              <a:t>complémentaires</a:t>
            </a:r>
            <a:endParaRPr lang="en-US" dirty="0" err="1">
              <a:cs typeface="Calibri"/>
            </a:endParaRPr>
          </a:p>
          <a:p>
            <a:r>
              <a:rPr lang="en-US" dirty="0"/>
              <a:t>un </a:t>
            </a:r>
            <a:r>
              <a:rPr lang="en-US" dirty="0" err="1"/>
              <a:t>département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ruralité</a:t>
            </a:r>
            <a:r>
              <a:rPr lang="en-US" dirty="0"/>
              <a:t> </a:t>
            </a:r>
            <a:r>
              <a:rPr lang="en-US" dirty="0" err="1"/>
              <a:t>assez</a:t>
            </a:r>
            <a:r>
              <a:rPr lang="en-US" dirty="0"/>
              <a:t> forte : </a:t>
            </a:r>
            <a:r>
              <a:rPr lang="en-US" dirty="0" err="1"/>
              <a:t>l’Ain</a:t>
            </a:r>
            <a:r>
              <a:rPr lang="en-US" dirty="0"/>
              <a:t>, et un </a:t>
            </a:r>
            <a:r>
              <a:rPr lang="en-US" dirty="0" err="1"/>
              <a:t>département</a:t>
            </a:r>
            <a:r>
              <a:rPr lang="en-US" dirty="0"/>
              <a:t> </a:t>
            </a:r>
            <a:r>
              <a:rPr lang="en-US" dirty="0" err="1"/>
              <a:t>disposant</a:t>
            </a:r>
            <a:r>
              <a:rPr lang="en-US" dirty="0"/>
              <a:t> d’un </a:t>
            </a:r>
            <a:r>
              <a:rPr lang="en-US" dirty="0" err="1"/>
              <a:t>urbanisme</a:t>
            </a:r>
            <a:r>
              <a:rPr lang="en-US" dirty="0"/>
              <a:t> plus </a:t>
            </a:r>
            <a:r>
              <a:rPr lang="en-US" dirty="0" err="1"/>
              <a:t>développé</a:t>
            </a:r>
            <a:r>
              <a:rPr lang="en-US" dirty="0"/>
              <a:t> : </a:t>
            </a:r>
            <a:r>
              <a:rPr lang="en-US" dirty="0" err="1"/>
              <a:t>l’Essonne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85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Exploration initiale des données retenues en vue de se les approprier et identifier d’éventuelles caractéristiques remarquables voire utiles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3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Le </a:t>
            </a:r>
            <a:r>
              <a:rPr lang="en-US" dirty="0" err="1"/>
              <a:t>schéma</a:t>
            </a:r>
            <a:r>
              <a:rPr lang="en-US" dirty="0"/>
              <a:t> de </a:t>
            </a:r>
            <a:r>
              <a:rPr lang="en-US" dirty="0" err="1"/>
              <a:t>représentation</a:t>
            </a:r>
            <a:r>
              <a:rPr lang="en-US" dirty="0"/>
              <a:t> </a:t>
            </a:r>
            <a:r>
              <a:rPr lang="en-US" dirty="0" err="1"/>
              <a:t>retenu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paraitre</a:t>
            </a:r>
            <a:r>
              <a:rPr lang="en-US" dirty="0"/>
              <a:t> </a:t>
            </a:r>
            <a:r>
              <a:rPr lang="en-US" dirty="0" err="1"/>
              <a:t>surprenant</a:t>
            </a:r>
            <a:r>
              <a:rPr lang="en-US" dirty="0"/>
              <a:t> pour les </a:t>
            </a:r>
            <a:r>
              <a:rPr lang="en-US" dirty="0" err="1"/>
              <a:t>cyclistes</a:t>
            </a:r>
            <a:r>
              <a:rPr lang="en-US" dirty="0"/>
              <a:t> </a:t>
            </a:r>
            <a:r>
              <a:rPr lang="en-US" dirty="0" err="1"/>
              <a:t>pratiquants</a:t>
            </a:r>
            <a:r>
              <a:rPr lang="en-US" dirty="0"/>
              <a:t>. Il </a:t>
            </a:r>
            <a:r>
              <a:rPr lang="en-US" dirty="0" err="1"/>
              <a:t>considère</a:t>
            </a:r>
            <a:r>
              <a:rPr lang="en-US" dirty="0"/>
              <a:t> que les </a:t>
            </a:r>
            <a:r>
              <a:rPr lang="en-US" dirty="0" err="1"/>
              <a:t>aménagements</a:t>
            </a:r>
            <a:r>
              <a:rPr lang="en-US" dirty="0"/>
              <a:t> </a:t>
            </a:r>
            <a:r>
              <a:rPr lang="en-US" dirty="0" err="1"/>
              <a:t>cyclables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 de part et </a:t>
            </a:r>
            <a:r>
              <a:rPr lang="en-US" dirty="0" err="1"/>
              <a:t>d'autre</a:t>
            </a:r>
            <a:r>
              <a:rPr lang="en-US" dirty="0"/>
              <a:t> d'un </a:t>
            </a:r>
            <a:r>
              <a:rPr lang="en-US" dirty="0" err="1"/>
              <a:t>tronçon</a:t>
            </a:r>
            <a:r>
              <a:rPr lang="en-US" dirty="0"/>
              <a:t> de </a:t>
            </a:r>
            <a:r>
              <a:rPr lang="en-US" dirty="0" err="1"/>
              <a:t>voirie</a:t>
            </a:r>
            <a:r>
              <a:rPr lang="en-US" dirty="0"/>
              <a:t> </a:t>
            </a:r>
            <a:r>
              <a:rPr lang="en-US" dirty="0" err="1"/>
              <a:t>destinés</a:t>
            </a:r>
            <a:r>
              <a:rPr lang="en-US" dirty="0"/>
              <a:t> aux voitures. </a:t>
            </a:r>
            <a:endParaRPr lang="en-US">
              <a:cs typeface="Calibri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modèle</a:t>
            </a:r>
            <a:r>
              <a:rPr lang="en-US" dirty="0"/>
              <a:t>, les segments de </a:t>
            </a:r>
            <a:r>
              <a:rPr lang="en-US" dirty="0" err="1"/>
              <a:t>tronçon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</a:t>
            </a:r>
            <a:r>
              <a:rPr lang="en-US" dirty="0" err="1"/>
              <a:t>briques</a:t>
            </a:r>
            <a:r>
              <a:rPr lang="en-US" dirty="0"/>
              <a:t> de base.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On verra que </a:t>
            </a:r>
            <a:r>
              <a:rPr lang="en-US" dirty="0" err="1"/>
              <a:t>cette</a:t>
            </a:r>
            <a:r>
              <a:rPr lang="en-US" dirty="0"/>
              <a:t> description </a:t>
            </a:r>
            <a:r>
              <a:rPr lang="en-US" dirty="0" err="1"/>
              <a:t>en</a:t>
            </a:r>
            <a:r>
              <a:rPr lang="en-US" dirty="0"/>
              <a:t> segment </a:t>
            </a:r>
            <a:r>
              <a:rPr lang="en-US" dirty="0" err="1"/>
              <a:t>n'est</a:t>
            </a:r>
            <a:r>
              <a:rPr lang="en-US" dirty="0"/>
              <a:t> pas exploitable </a:t>
            </a:r>
            <a:r>
              <a:rPr lang="en-US" dirty="0" err="1"/>
              <a:t>directement</a:t>
            </a:r>
            <a:r>
              <a:rPr lang="en-US" dirty="0"/>
              <a:t>. Comment comparer par </a:t>
            </a:r>
            <a:r>
              <a:rPr lang="en-US" dirty="0" err="1"/>
              <a:t>exemple</a:t>
            </a:r>
            <a:r>
              <a:rPr lang="en-US" dirty="0"/>
              <a:t> un segment/</a:t>
            </a:r>
            <a:r>
              <a:rPr lang="en-US" dirty="0" err="1"/>
              <a:t>une</a:t>
            </a:r>
            <a:r>
              <a:rPr lang="en-US" dirty="0"/>
              <a:t> route </a:t>
            </a:r>
            <a:r>
              <a:rPr lang="en-US" dirty="0" err="1"/>
              <a:t>disposant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unique </a:t>
            </a:r>
            <a:r>
              <a:rPr lang="en-US" dirty="0" err="1"/>
              <a:t>piste</a:t>
            </a:r>
            <a:r>
              <a:rPr lang="en-US" dirty="0"/>
              <a:t> cyclable </a:t>
            </a:r>
            <a:r>
              <a:rPr lang="en-US" dirty="0" err="1"/>
              <a:t>unidirectionnelle</a:t>
            </a:r>
            <a:r>
              <a:rPr lang="en-US" dirty="0"/>
              <a:t>, avec un segment </a:t>
            </a:r>
            <a:r>
              <a:rPr lang="en-US" dirty="0" err="1"/>
              <a:t>équipé</a:t>
            </a:r>
            <a:r>
              <a:rPr lang="en-US" dirty="0"/>
              <a:t> d'un </a:t>
            </a:r>
            <a:r>
              <a:rPr lang="en-US" dirty="0" err="1"/>
              <a:t>coté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voie</a:t>
            </a:r>
            <a:r>
              <a:rPr lang="en-US" dirty="0"/>
              <a:t> </a:t>
            </a:r>
            <a:r>
              <a:rPr lang="en-US" dirty="0" err="1"/>
              <a:t>verte</a:t>
            </a:r>
            <a:r>
              <a:rPr lang="en-US" dirty="0"/>
              <a:t> et de </a:t>
            </a:r>
            <a:r>
              <a:rPr lang="en-US" dirty="0" err="1"/>
              <a:t>l'autre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bande</a:t>
            </a:r>
            <a:r>
              <a:rPr lang="en-US" dirty="0"/>
              <a:t> cyclable?</a:t>
            </a:r>
            <a:endParaRPr lang="en-US" dirty="0">
              <a:cs typeface="Calibri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[On se </a:t>
            </a:r>
            <a:r>
              <a:rPr lang="en-US" dirty="0" err="1"/>
              <a:t>contente</a:t>
            </a:r>
            <a:r>
              <a:rPr lang="en-US" dirty="0"/>
              <a:t> pour </a:t>
            </a:r>
            <a:r>
              <a:rPr lang="en-US" dirty="0" err="1"/>
              <a:t>l'instant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observation simple: la longueur des “segments” </a:t>
            </a:r>
            <a:r>
              <a:rPr lang="en-US" dirty="0" err="1"/>
              <a:t>est</a:t>
            </a:r>
            <a:r>
              <a:rPr lang="en-US" dirty="0"/>
              <a:t> très </a:t>
            </a:r>
            <a:r>
              <a:rPr lang="en-US" dirty="0" err="1"/>
              <a:t>dépendante</a:t>
            </a:r>
            <a:r>
              <a:rPr lang="en-US" dirty="0"/>
              <a:t> des </a:t>
            </a:r>
            <a:r>
              <a:rPr lang="en-US" dirty="0" err="1"/>
              <a:t>contributeurs</a:t>
            </a:r>
            <a:r>
              <a:rPr lang="en-US" dirty="0"/>
              <a:t> </a:t>
            </a:r>
            <a:r>
              <a:rPr lang="en-US" dirty="0" err="1"/>
              <a:t>d’OpenStreetMap</a:t>
            </a:r>
            <a:r>
              <a:rPr lang="en-US" dirty="0"/>
              <a:t> qui les </a:t>
            </a:r>
            <a:r>
              <a:rPr lang="en-US" dirty="0" err="1"/>
              <a:t>décrivent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  80% des segments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longueur de </a:t>
            </a:r>
            <a:r>
              <a:rPr lang="en-US" dirty="0" err="1"/>
              <a:t>moins</a:t>
            </a:r>
            <a:r>
              <a:rPr lang="en-US" dirty="0"/>
              <a:t> de 960 m, et </a:t>
            </a:r>
            <a:r>
              <a:rPr lang="en-US" dirty="0" err="1"/>
              <a:t>l'on</a:t>
            </a:r>
            <a:r>
              <a:rPr lang="en-US" dirty="0"/>
              <a:t> a </a:t>
            </a:r>
            <a:r>
              <a:rPr lang="en-US" dirty="0" err="1"/>
              <a:t>aussi</a:t>
            </a:r>
            <a:r>
              <a:rPr lang="en-US" dirty="0"/>
              <a:t> 11 segments qui font plus de 8 km. ]</a:t>
            </a:r>
            <a:endParaRPr lang="en-US" dirty="0">
              <a:cs typeface="Calibri"/>
            </a:endParaRPr>
          </a:p>
          <a:p>
            <a:pPr algn="just"/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99695-A027-4727-94D9-7F9DBEB33A7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5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A7AE-F6E2-419A-9F6C-A0C5C58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03" y="133484"/>
            <a:ext cx="9073194" cy="65430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80E8-96DE-4C16-BBCF-2470711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5F5A-141A-410C-ACE5-C910A0F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1D95-A9E8-47E8-A8DC-E2F8EEFB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8878-8379-4A31-A1E3-A341B59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5A007-A12C-44F4-9E5D-EBFF2FBBD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856" b="16855"/>
          <a:stretch/>
        </p:blipFill>
        <p:spPr>
          <a:xfrm flipH="1">
            <a:off x="140903" y="0"/>
            <a:ext cx="1024349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BA58-B09E-446E-9957-A572B545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9C4A2-1DEC-45E4-A101-02121BFDF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810C-BD9E-4AF0-B3FB-08C419AB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C77B-C1EE-405A-B3F6-1004871A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4EC1-B410-4906-94F3-979C9B7AB6C9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3FFE-67B4-43DF-AFB7-9A239C94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189A-B281-4AE2-8E7F-9A3891BE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5633-2C42-4CB7-AFF1-30EA02F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52322-6BBA-4E43-A8D1-108675C1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CFEA-8B98-44CD-813F-CE454691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8A6A-48F9-429A-A4A6-0C5D1DB489ED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1A5F-65A4-4BA0-9D4F-D7B2AE8B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36C5-987B-4978-8ACE-2F9814E3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15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75B1A-B187-41EB-8322-E4697A15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B923-76D8-422B-9092-FAA54818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214F-43ED-492A-B3A4-598706A4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326-046B-4CBF-AA90-D2D66136BEDF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457A-F8CA-4D00-A47F-C3ED4EF8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BA61-74AD-4B8E-9F02-294C8EA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3B5F-A9E0-4C43-A936-795EB200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60D6F-0C3F-4733-A631-92AEF653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558F-0B84-41B7-BF95-A9F6B069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3D16C7F-8676-4BF4-AC34-9BFE36DCF736}" type="datetime2">
              <a:rPr lang="fr-FR" smtClean="0"/>
              <a:t>mercredi 11 mai 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3097-5CC1-476E-A9DB-03CFA63F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0F99-2BF5-4E5B-A282-44B58D1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2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A7AE-F6E2-419A-9F6C-A0C5C58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03" y="133484"/>
            <a:ext cx="9073194" cy="65430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80E8-96DE-4C16-BBCF-24707118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5F5A-141A-410C-ACE5-C910A0F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1D95-A9E8-47E8-A8DC-E2F8EEFB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8878-8379-4A31-A1E3-A341B59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5A007-A12C-44F4-9E5D-EBFF2FBBD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856" b="16855"/>
          <a:stretch/>
        </p:blipFill>
        <p:spPr>
          <a:xfrm flipH="1">
            <a:off x="140903" y="0"/>
            <a:ext cx="1024349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5C58-0461-4BCE-9F96-42C37DA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7BF4-9A89-4449-A53B-E86C73E5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6A6E-C69B-4F12-88A8-E4330C28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C52-E905-49E9-BDAC-FA091627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2FF1-0703-43BA-B716-CE91575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A7C39-CA37-403B-A4AE-240667F82C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781050"/>
            <a:ext cx="2857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9C05-E1C9-41F7-B3F5-977E401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4771-87DB-48AC-95BF-0423B96C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1233-B6BC-4E21-84A8-E8639AF6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1ED4-43BA-46F3-AF93-3BE493B6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2F43-99D8-483F-A2B4-7452DFA2712A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F390-FB60-4253-9D5A-F61C36E1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48D98-4C98-43F3-9E5F-0D887EC7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2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544E-AA7C-40C7-95F3-CC9801FF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CCA4C-4957-46BF-BD2A-1FECC236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C601-A3D8-4B9D-99B2-8F810E59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3B34-EEA1-4967-884A-A9CFA781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1798-9528-4EA8-A1DE-6965E137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8F424-D1FF-43B0-A938-AC7524F0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1A0E-70A3-40F6-883F-C681635F91E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2683B-CA51-4E4F-87F8-555AF1E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3726F-BF9C-405E-A62E-E8A06DB9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F101-CD74-418F-B3CB-6D92E3E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DF1A6-93EA-4704-889A-87BF89FC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6FB5-4F1D-4EE3-AB85-1629838981B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FD13-88EA-46C1-BE0D-A1EFDD46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425EA-1F4A-423B-AD97-95D29A0B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6A87F-89E2-41FD-9E9A-E0E4B3A1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8AF7-B2D6-4B24-BF56-5695B39E5B6D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A5546-981D-4E37-8E0F-3E09C92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B09DD-845F-49E7-9BFD-E39A78BB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368-605A-4FDB-96B2-185876C4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CA33-5755-4162-9BD9-94F02221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69B6-FB6B-4BFD-9F9A-64DBE6603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0509E-8524-40C7-A807-2DF5460F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44F2-31A8-4D8A-AA4C-1CEF1EB7301B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3A46D-6F8C-4825-BB4B-573EE0D2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3993"/>
            <a:ext cx="4114800" cy="365125"/>
          </a:xfrm>
        </p:spPr>
        <p:txBody>
          <a:bodyPr/>
          <a:lstStyle/>
          <a:p>
            <a:r>
              <a:rPr lang="fr-FR" dirty="0"/>
              <a:t>Pascal VUYLSTEKER – David DELORD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91B5-9722-407B-A6BE-E84BDAD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4E966389-151E-4E21-BD62-207AE9F1B0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2"/>
          <a:stretch/>
        </p:blipFill>
        <p:spPr bwMode="auto">
          <a:xfrm>
            <a:off x="0" y="6176963"/>
            <a:ext cx="121920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AF9BE-399D-4DDD-B1D4-CB6BA8C2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0983-DAA9-46CF-8B63-F076656B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C7C4-B3A6-491E-A179-CD2B66D30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5202998-54D7-486E-85A4-58FAFB130EE1}" type="datetime2">
              <a:rPr lang="fr-FR" smtClean="0"/>
              <a:t>mercredi 11 mai 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2D4A-2420-41A2-82CF-800C08EEB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76F0-2232-471F-ACA9-2C272EB9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8A17C9-21B9-4ED3-89B9-4679641442C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314EBD-6FB6-40DF-8D0A-08837684A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92" y="24714"/>
            <a:ext cx="1662294" cy="8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6015-CEF3-4594-8FA5-AD0A042F4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/>
              <a:t>BIKE</a:t>
            </a:r>
            <a:br>
              <a:rPr lang="fr-FR"/>
            </a:br>
            <a:r>
              <a:rPr lang="fr-FR" sz="4400" b="1">
                <a:solidFill>
                  <a:srgbClr val="FF0000"/>
                </a:solidFill>
              </a:rPr>
              <a:t>B</a:t>
            </a:r>
            <a:r>
              <a:rPr lang="fr-FR" sz="4400"/>
              <a:t>icycle </a:t>
            </a:r>
            <a:r>
              <a:rPr lang="fr-FR" sz="4400" b="1">
                <a:solidFill>
                  <a:srgbClr val="FF0000"/>
                </a:solidFill>
              </a:rPr>
              <a:t>I</a:t>
            </a:r>
            <a:r>
              <a:rPr lang="fr-FR" sz="4400"/>
              <a:t>tinerary </a:t>
            </a:r>
            <a:r>
              <a:rPr lang="fr-FR" sz="4400" b="1">
                <a:solidFill>
                  <a:srgbClr val="FF0000"/>
                </a:solidFill>
              </a:rPr>
              <a:t>K</a:t>
            </a:r>
            <a:r>
              <a:rPr lang="fr-FR" sz="4400"/>
              <a:t>nowledge </a:t>
            </a:r>
            <a:r>
              <a:rPr lang="fr-FR" sz="4400" b="1">
                <a:solidFill>
                  <a:srgbClr val="FF0000"/>
                </a:solidFill>
              </a:rPr>
              <a:t>E</a:t>
            </a:r>
            <a:r>
              <a:rPr lang="fr-FR" sz="4400"/>
              <a:t>stimate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8FB2-EE08-42CF-A713-EAE198C7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+mj-lt"/>
                <a:ea typeface="+mj-ea"/>
                <a:cs typeface="+mj-cs"/>
              </a:rPr>
              <a:t>Étude qualitative et quantitative des</a:t>
            </a:r>
          </a:p>
          <a:p>
            <a:r>
              <a:rPr lang="fr-FR" sz="3200" dirty="0">
                <a:latin typeface="+mj-lt"/>
                <a:ea typeface="+mj-ea"/>
                <a:cs typeface="+mj-cs"/>
              </a:rPr>
              <a:t>pistes cyclables en France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7078-3E35-43FB-A4FC-48BF2A40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0F54-2AAC-4AE4-ABEF-EB95FFCCD03C}" type="datetime2">
              <a:rPr lang="fr-FR" smtClean="0"/>
              <a:t>mercredi 11 mai 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05B4-024C-4325-98C5-0C723944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8DCB-A84D-4EC0-B267-4C887425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</a:t>
            </a:fld>
            <a:endParaRPr lang="fr-FR"/>
          </a:p>
        </p:txBody>
      </p:sp>
      <p:sp>
        <p:nvSpPr>
          <p:cNvPr id="8" name="AutoShape 6" descr="Illustration vectorielle d'un jeune homme faisant du vélo autour de la ville&#10;. Vecteur En Vente">
            <a:extLst>
              <a:ext uri="{FF2B5EF4-FFF2-40B4-BE49-F238E27FC236}">
                <a16:creationId xmlns:a16="http://schemas.microsoft.com/office/drawing/2014/main" id="{BA52DC5B-CB29-4DEE-86B7-D7BF066D3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5AF8B-6983-45F2-B327-C76BB923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78" y="369246"/>
            <a:ext cx="2677844" cy="16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ANALYSES  -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13" y="1025525"/>
            <a:ext cx="6209380" cy="4512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cs typeface="Calibri"/>
              </a:rPr>
              <a:t>Segments (</a:t>
            </a:r>
            <a:r>
              <a:rPr lang="fr-FR" dirty="0">
                <a:ea typeface="+mn-lt"/>
                <a:cs typeface="+mn-lt"/>
              </a:rPr>
              <a:t>61 863 km)</a:t>
            </a:r>
            <a:r>
              <a:rPr lang="fr-FR" dirty="0">
                <a:cs typeface="Calibri"/>
              </a:rPr>
              <a:t> vs. </a:t>
            </a:r>
            <a:br>
              <a:rPr lang="fr-FR" dirty="0">
                <a:ea typeface="Calibri"/>
                <a:cs typeface="Calibri"/>
              </a:rPr>
            </a:br>
            <a:r>
              <a:rPr lang="fr-FR" dirty="0">
                <a:ea typeface="Calibri"/>
                <a:cs typeface="Calibri"/>
              </a:rPr>
              <a:t>Couples d'Aménagements vs.</a:t>
            </a:r>
            <a:br>
              <a:rPr lang="fr-FR" dirty="0">
                <a:cs typeface="Calibri"/>
              </a:rPr>
            </a:br>
            <a:r>
              <a:rPr lang="fr-FR" dirty="0">
                <a:cs typeface="Calibri"/>
              </a:rPr>
              <a:t>Linéaire Cyclable (</a:t>
            </a:r>
            <a:r>
              <a:rPr lang="fr-FR" dirty="0">
                <a:ea typeface="+mn-lt"/>
                <a:cs typeface="+mn-lt"/>
              </a:rPr>
              <a:t>110 426 km)</a:t>
            </a:r>
          </a:p>
          <a:p>
            <a:pPr>
              <a:lnSpc>
                <a:spcPct val="200000"/>
              </a:lnSpc>
            </a:pPr>
            <a:r>
              <a:rPr lang="fr-FR" dirty="0">
                <a:ea typeface="Calibri"/>
                <a:cs typeface="Calibri"/>
              </a:rPr>
              <a:t>13 types d'aménagement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ea typeface="Calibri"/>
                <a:cs typeface="Calibri"/>
              </a:rPr>
              <a:t>13 longueurs de linéaire par évaluation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E193FD9A-31B4-B90C-5239-8E5EE792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04" y="978506"/>
            <a:ext cx="5852935" cy="51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ANALYSES  -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" y="1025525"/>
            <a:ext cx="4225304" cy="4512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cs typeface="Calibri"/>
              </a:rPr>
              <a:t>Segments (</a:t>
            </a:r>
            <a:r>
              <a:rPr lang="fr-FR" dirty="0">
                <a:ea typeface="+mn-lt"/>
                <a:cs typeface="+mn-lt"/>
              </a:rPr>
              <a:t>61 863 km)</a:t>
            </a:r>
            <a:br>
              <a:rPr lang="fr-FR" dirty="0">
                <a:ea typeface="Calibri"/>
                <a:cs typeface="Calibri"/>
              </a:rPr>
            </a:br>
            <a:r>
              <a:rPr lang="fr-FR" dirty="0">
                <a:ea typeface="Calibri"/>
                <a:cs typeface="Calibri"/>
              </a:rPr>
              <a:t>Couples d'Aménagements</a:t>
            </a:r>
            <a:br>
              <a:rPr lang="fr-FR" dirty="0">
                <a:cs typeface="Calibri"/>
              </a:rPr>
            </a:br>
            <a:r>
              <a:rPr lang="fr-FR" dirty="0">
                <a:cs typeface="Calibri"/>
              </a:rPr>
              <a:t>Linéaire Cyclable </a:t>
            </a: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fr-FR" dirty="0">
                <a:ea typeface="Calibri"/>
                <a:cs typeface="Calibri"/>
              </a:rPr>
              <a:t>13 types d'aménagement</a:t>
            </a:r>
            <a:endParaRPr lang="en-US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fr-FR" dirty="0">
                <a:ea typeface="Calibri"/>
                <a:cs typeface="Calibri"/>
              </a:rPr>
              <a:t>13 longueurs de linéaire par évaluation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11</a:t>
            </a:fld>
            <a:endParaRPr lang="fr-FR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8F814C2-009F-1F4A-9488-672F89FF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193" y="870944"/>
            <a:ext cx="8062822" cy="51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7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48" y="133484"/>
            <a:ext cx="9321549" cy="654307"/>
          </a:xfrm>
        </p:spPr>
        <p:txBody>
          <a:bodyPr>
            <a:normAutofit fontScale="90000"/>
          </a:bodyPr>
          <a:lstStyle/>
          <a:p>
            <a:r>
              <a:rPr lang="fr-FR" dirty="0"/>
              <a:t>METRIQUES PARTICULIERES - PONDERATION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30325"/>
            <a:ext cx="7048500" cy="4846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Principe d'attribution d'une </a:t>
            </a:r>
            <a:br>
              <a:rPr lang="fr-FR" dirty="0">
                <a:cs typeface="Calibri"/>
              </a:rPr>
            </a:br>
            <a:r>
              <a:rPr lang="fr-FR" dirty="0">
                <a:cs typeface="Calibri"/>
              </a:rPr>
              <a:t>Pondération par Type d'aménagement</a:t>
            </a:r>
          </a:p>
          <a:p>
            <a:endParaRPr lang="fr-FR">
              <a:cs typeface="Calibri"/>
            </a:endParaRPr>
          </a:p>
          <a:p>
            <a:r>
              <a:rPr lang="fr-FR" dirty="0">
                <a:cs typeface="Calibri"/>
              </a:rPr>
              <a:t>Deux Métriques</a:t>
            </a: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Total Linéaire Cyclable Pondéré 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FR" dirty="0">
                <a:cs typeface="Calibri"/>
              </a:rPr>
              <a:t>= Somme (Linéaire*poids/10)</a:t>
            </a:r>
            <a:endParaRPr lang="fr-FR" dirty="0"/>
          </a:p>
          <a:p>
            <a:pPr lvl="2"/>
            <a:r>
              <a:rPr lang="fr-FR" dirty="0">
                <a:cs typeface="Calibri"/>
              </a:rPr>
              <a:t>= Linéaire si uniquement piste cyclable</a:t>
            </a:r>
            <a:endParaRPr lang="fr-FR" dirty="0">
              <a:ea typeface="Calibri"/>
              <a:cs typeface="Calibri"/>
            </a:endParaRPr>
          </a:p>
          <a:p>
            <a:pPr lvl="2"/>
            <a:endParaRPr lang="fr-FR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Coefficient de qualité</a:t>
            </a:r>
            <a:br>
              <a:rPr lang="fr-FR" dirty="0">
                <a:cs typeface="Calibri"/>
              </a:rPr>
            </a:br>
            <a:r>
              <a:rPr lang="fr-FR" dirty="0">
                <a:cs typeface="Calibri"/>
              </a:rPr>
              <a:t>= Linéaire</a:t>
            </a:r>
            <a:r>
              <a:rPr lang="fr-FR" dirty="0">
                <a:ea typeface="+mn-lt"/>
                <a:cs typeface="+mn-lt"/>
              </a:rPr>
              <a:t> cyclable pondéré / Linéaire cyclable</a:t>
            </a:r>
            <a:endParaRPr lang="en-US" dirty="0">
              <a:ea typeface="+mn-lt"/>
              <a:cs typeface="+mn-lt"/>
            </a:endParaRPr>
          </a:p>
          <a:p>
            <a:pPr lvl="2"/>
            <a:endParaRPr lang="fr-FR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7048A9-4152-1F14-3498-BD6B79B8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53883"/>
              </p:ext>
            </p:extLst>
          </p:nvPr>
        </p:nvGraphicFramePr>
        <p:xfrm>
          <a:off x="7124700" y="685800"/>
          <a:ext cx="5029198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199">
                  <a:extLst>
                    <a:ext uri="{9D8B030D-6E8A-4147-A177-3AD203B41FA5}">
                      <a16:colId xmlns:a16="http://schemas.microsoft.com/office/drawing/2014/main" val="1775121955"/>
                    </a:ext>
                  </a:extLst>
                </a:gridCol>
                <a:gridCol w="634999">
                  <a:extLst>
                    <a:ext uri="{9D8B030D-6E8A-4147-A177-3AD203B41FA5}">
                      <a16:colId xmlns:a16="http://schemas.microsoft.com/office/drawing/2014/main" val="34903588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Pondération</a:t>
                      </a:r>
                      <a:r>
                        <a:rPr lang="en-US" sz="1800" dirty="0">
                          <a:effectLst/>
                        </a:rPr>
                        <a:t> des </a:t>
                      </a:r>
                      <a:r>
                        <a:rPr lang="en-US" sz="1800" dirty="0" err="1">
                          <a:effectLst/>
                        </a:rPr>
                        <a:t>aménagements</a:t>
                      </a:r>
                      <a:r>
                        <a:rPr lang="en-US" sz="1800" dirty="0">
                          <a:effectLst/>
                        </a:rPr>
                        <a:t> par sensation de </a:t>
                      </a:r>
                      <a:r>
                        <a:rPr lang="en-US" sz="1800" dirty="0" err="1">
                          <a:effectLst/>
                        </a:rPr>
                        <a:t>sécurité</a:t>
                      </a:r>
                    </a:p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et de bien-</a:t>
                      </a:r>
                      <a:r>
                        <a:rPr lang="en-US" sz="1800" dirty="0" err="1">
                          <a:effectLst/>
                        </a:rPr>
                        <a:t>être</a:t>
                      </a:r>
                      <a:r>
                        <a:rPr lang="en-US" sz="1800" dirty="0">
                          <a:effectLst/>
                        </a:rPr>
                        <a:t> (proposition)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en-US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4889386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aménagement</a:t>
                      </a:r>
                      <a:endParaRPr lang="en-US" sz="1800" dirty="0" err="1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poids</a:t>
                      </a:r>
                      <a:endParaRPr lang="en-US" sz="1800" dirty="0" err="1">
                        <a:effectLst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4815298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PISTE CYCLABLE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1620869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VOIE VERTE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241255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AMENAGEMENT MIXTES PIETON VELO HORS VOIE VERTE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145706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VELO RUE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9288031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BANDE CYCLABLE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0637784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COULOIR BUS+VELO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852507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GOULOTTE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4337326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AUTRE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dirty="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1415356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CHAUSSEE A VOIE CENTRALE BANALISEE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12184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DOUBLE SENS CYCLABLE BANDE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931547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ACCOTEMENT REVETU HORS CVCB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5346970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DOUBLE SENS CYCLABLE NON MATERIALISE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01890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A9A-A819-6F4E-320C-0C6726CC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03" y="133484"/>
            <a:ext cx="9377994" cy="65430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METRIQUES PARTICULIERES - PONDERATION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FD21-82E1-0F08-7925-BA691098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125"/>
            <a:ext cx="10527323" cy="1316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 err="1">
                <a:ea typeface="+mn-lt"/>
                <a:cs typeface="+mn-lt"/>
              </a:rPr>
              <a:t>Classement</a:t>
            </a:r>
            <a:r>
              <a:rPr lang="en-US" dirty="0">
                <a:ea typeface="+mn-lt"/>
                <a:cs typeface="+mn-lt"/>
              </a:rPr>
              <a:t> des </a:t>
            </a:r>
            <a:r>
              <a:rPr lang="en-US" dirty="0" err="1">
                <a:ea typeface="+mn-lt"/>
                <a:cs typeface="+mn-lt"/>
              </a:rPr>
              <a:t>villes</a:t>
            </a:r>
            <a:endParaRPr lang="en-US"/>
          </a:p>
          <a:p>
            <a:pPr marL="914400" lvl="1" indent="-457200"/>
            <a:r>
              <a:rPr lang="en-US" dirty="0">
                <a:cs typeface="Calibri"/>
              </a:rPr>
              <a:t>Non </a:t>
            </a:r>
            <a:r>
              <a:rPr lang="en-US" dirty="0" err="1">
                <a:cs typeface="Calibri"/>
              </a:rPr>
              <a:t>pondéré</a:t>
            </a:r>
            <a:r>
              <a:rPr lang="en-US" dirty="0">
                <a:cs typeface="Calibri"/>
              </a:rPr>
              <a:t> vs. </a:t>
            </a:r>
            <a:r>
              <a:rPr lang="en-US" dirty="0" err="1">
                <a:cs typeface="Calibri"/>
              </a:rPr>
              <a:t>pondéré</a:t>
            </a: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46C1-F48D-2310-760E-9C5E7FF9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DC11-8359-10E9-B047-9EE1D642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7C07-E900-4008-C23C-3867A6E6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6D04C-52AD-D94C-F66E-CB0D5CDC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94112"/>
              </p:ext>
            </p:extLst>
          </p:nvPr>
        </p:nvGraphicFramePr>
        <p:xfrm>
          <a:off x="431800" y="2393950"/>
          <a:ext cx="4847342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94">
                  <a:extLst>
                    <a:ext uri="{9D8B030D-6E8A-4147-A177-3AD203B41FA5}">
                      <a16:colId xmlns:a16="http://schemas.microsoft.com/office/drawing/2014/main" val="2706114243"/>
                    </a:ext>
                  </a:extLst>
                </a:gridCol>
                <a:gridCol w="1140771">
                  <a:extLst>
                    <a:ext uri="{9D8B030D-6E8A-4147-A177-3AD203B41FA5}">
                      <a16:colId xmlns:a16="http://schemas.microsoft.com/office/drawing/2014/main" val="2223359625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3911176373"/>
                    </a:ext>
                  </a:extLst>
                </a:gridCol>
                <a:gridCol w="2386945">
                  <a:extLst>
                    <a:ext uri="{9D8B030D-6E8A-4147-A177-3AD203B41FA5}">
                      <a16:colId xmlns:a16="http://schemas.microsoft.com/office/drawing/2014/main" val="14286126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Place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</a:t>
                      </a:r>
                      <a:r>
                        <a:rPr lang="en-US" sz="1400" err="1">
                          <a:effectLst/>
                        </a:rPr>
                        <a:t>Linéaire</a:t>
                      </a:r>
                      <a:r>
                        <a:rPr lang="en-US" sz="1400">
                          <a:effectLst/>
                        </a:rPr>
                        <a:t> Non </a:t>
                      </a:r>
                      <a:r>
                        <a:rPr lang="en-US" sz="1400" err="1">
                          <a:effectLst/>
                        </a:rPr>
                        <a:t>Pondéré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Commune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Commune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5045298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905.10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31555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TOULOUSE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151202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534.77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44109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NANTES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7444787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487.02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67482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STRASBOURG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1017962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450.01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35238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RENNES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1626122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386.25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33063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BORDEAUX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0003602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343.57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49007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ANGERS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808766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316.53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37261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TOURS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746731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303.68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59350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LILLE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74861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294.08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34172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MONTPELLIER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034091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254.42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84007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AVIGNON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983338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90A99E-47AB-E8AC-CE9E-3AF67F6AA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8436"/>
              </p:ext>
            </p:extLst>
          </p:nvPr>
        </p:nvGraphicFramePr>
        <p:xfrm>
          <a:off x="6223000" y="1866900"/>
          <a:ext cx="54550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0">
                  <a:extLst>
                    <a:ext uri="{9D8B030D-6E8A-4147-A177-3AD203B41FA5}">
                      <a16:colId xmlns:a16="http://schemas.microsoft.com/office/drawing/2014/main" val="1514198839"/>
                    </a:ext>
                  </a:extLst>
                </a:gridCol>
                <a:gridCol w="1500113">
                  <a:extLst>
                    <a:ext uri="{9D8B030D-6E8A-4147-A177-3AD203B41FA5}">
                      <a16:colId xmlns:a16="http://schemas.microsoft.com/office/drawing/2014/main" val="3578238833"/>
                    </a:ext>
                  </a:extLst>
                </a:gridCol>
                <a:gridCol w="1018106">
                  <a:extLst>
                    <a:ext uri="{9D8B030D-6E8A-4147-A177-3AD203B41FA5}">
                      <a16:colId xmlns:a16="http://schemas.microsoft.com/office/drawing/2014/main" val="4094570515"/>
                    </a:ext>
                  </a:extLst>
                </a:gridCol>
                <a:gridCol w="1650625">
                  <a:extLst>
                    <a:ext uri="{9D8B030D-6E8A-4147-A177-3AD203B41FA5}">
                      <a16:colId xmlns:a16="http://schemas.microsoft.com/office/drawing/2014/main" val="764669372"/>
                    </a:ext>
                  </a:extLst>
                </a:gridCol>
                <a:gridCol w="750056">
                  <a:extLst>
                    <a:ext uri="{9D8B030D-6E8A-4147-A177-3AD203B41FA5}">
                      <a16:colId xmlns:a16="http://schemas.microsoft.com/office/drawing/2014/main" val="1811405469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Place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</a:t>
                      </a:r>
                      <a:r>
                        <a:rPr lang="en-US" sz="1600" err="1">
                          <a:effectLst/>
                        </a:rPr>
                        <a:t>Linéaire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Pondéré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 Commune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Commune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 de </a:t>
                      </a:r>
                      <a:r>
                        <a:rPr lang="en-US" sz="1600" err="1">
                          <a:effectLst/>
                        </a:rPr>
                        <a:t>qualité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en-US" sz="1600" err="1">
                          <a:effectLst/>
                        </a:rPr>
                        <a:t>en</a:t>
                      </a:r>
                      <a:r>
                        <a:rPr lang="en-US" sz="1600">
                          <a:effectLst/>
                        </a:rPr>
                        <a:t> %)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835159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674.83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31555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TOULOUSE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8196543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404.80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67482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STRASBOURG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097148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383.49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44109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NANTES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1696005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315.68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35238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RENNES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0443187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245.41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74010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ANNECY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2811717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245.08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34172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MONTPELLIER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67726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239.72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49007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ANGERS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43765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214.83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37261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TOURS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8874105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210.25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33063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BORDEAUX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591056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197.53 km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76351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HAVRE (LE)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79%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64437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5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0522-4DA8-27C6-1B43-6DE9FF09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0" y="133484"/>
            <a:ext cx="9659347" cy="65430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DE L'INFLUENCE DU BUDGET PAR HABITANT</a:t>
            </a:r>
            <a:endParaRPr lang="en-US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BB0A772-E07D-75A0-A2C9-7640BF62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1276" y="873125"/>
            <a:ext cx="7857098" cy="6065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6FCB-538E-2651-BAC8-AE98EB99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3806-9C0C-7D22-A14D-090FB51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E02A-9CF4-62E1-E6EA-1BC216D6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0522-4DA8-27C6-1B43-6DE9FF09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De </a:t>
            </a:r>
            <a:r>
              <a:rPr lang="en-US" err="1">
                <a:cs typeface="Calibri Light"/>
              </a:rPr>
              <a:t>l'influence</a:t>
            </a:r>
            <a:r>
              <a:rPr lang="en-US">
                <a:cs typeface="Calibri Light"/>
              </a:rPr>
              <a:t> du budget par habitant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6FCB-538E-2651-BAC8-AE98EB99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3806-9C0C-7D22-A14D-090FB51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E02A-9CF4-62E1-E6EA-1BC216D6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15</a:t>
            </a:fld>
            <a:endParaRPr lang="fr-FR"/>
          </a:p>
        </p:txBody>
      </p:sp>
      <p:pic>
        <p:nvPicPr>
          <p:cNvPr id="12" name="Picture 1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96D3DC5-9DD0-0B9B-0335-DC60752A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89" y="948694"/>
            <a:ext cx="7229067" cy="5706004"/>
          </a:xfr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0E1BFDCB-9084-3059-2D39-2206D3B4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56" y="950904"/>
            <a:ext cx="6254044" cy="49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</a:t>
            </a:r>
            <a:r>
              <a:rPr lang="fr-FR" sz="4400" dirty="0">
                <a:latin typeface="+mj-lt"/>
                <a:ea typeface="+mj-ea"/>
                <a:cs typeface="+mj-cs"/>
              </a:rPr>
              <a:t>È</a:t>
            </a:r>
            <a:r>
              <a:rPr lang="fr-FR" dirty="0"/>
              <a:t>RES ANALYSES - STATISTIQUES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fr-FR" sz="2800" dirty="0" err="1"/>
              <a:t>ScatterPlotts</a:t>
            </a:r>
            <a:endParaRPr lang="fr-FR" sz="2800" dirty="0"/>
          </a:p>
          <a:p>
            <a:pPr lvl="6"/>
            <a:r>
              <a:rPr lang="fr-FR" sz="2400" dirty="0"/>
              <a:t>Pas de relations évidentes avec les aménagements cyclables</a:t>
            </a:r>
          </a:p>
          <a:p>
            <a:pPr lvl="6"/>
            <a:r>
              <a:rPr lang="fr-FR" sz="2400" dirty="0"/>
              <a:t>Relation population / budget communes</a:t>
            </a:r>
          </a:p>
          <a:p>
            <a:pPr lvl="6"/>
            <a:endParaRPr lang="fr-FR" sz="3000" dirty="0"/>
          </a:p>
          <a:p>
            <a:r>
              <a:rPr lang="fr-FR" dirty="0"/>
              <a:t>ACP</a:t>
            </a:r>
          </a:p>
          <a:p>
            <a:pPr lvl="1"/>
            <a:r>
              <a:rPr lang="fr-FR" dirty="0"/>
              <a:t>Des groupements apparaissent rapidement</a:t>
            </a:r>
          </a:p>
          <a:p>
            <a:pPr lvl="1"/>
            <a:r>
              <a:rPr lang="fr-FR" dirty="0"/>
              <a:t>Consolidation des données</a:t>
            </a:r>
          </a:p>
          <a:p>
            <a:pPr lvl="1"/>
            <a:r>
              <a:rPr lang="fr-FR" dirty="0"/>
              <a:t>Des relations fortes :</a:t>
            </a:r>
          </a:p>
          <a:p>
            <a:pPr lvl="2"/>
            <a:r>
              <a:rPr lang="fr-FR" dirty="0"/>
              <a:t>Aménagements cyclables/Population/Budget</a:t>
            </a:r>
          </a:p>
          <a:p>
            <a:pPr lvl="2"/>
            <a:r>
              <a:rPr lang="fr-FR" dirty="0"/>
              <a:t>Surface commune/surface forêt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16</a:t>
            </a:fld>
            <a:endParaRPr lang="fr-FR"/>
          </a:p>
        </p:txBody>
      </p:sp>
      <p:pic>
        <p:nvPicPr>
          <p:cNvPr id="2050" name="Picture 2" descr="https://lh5.googleusercontent.com/6FLFSJ60IgO-cJn9EDCNOBRMpf_3ttGVOKsUvboNETez-xY60dd683qqnowBB4XhAN5jj7n8oX8y0IFJ2cjsj_1y6snJ0wV0MBLhJ813oXp1w0XNA9vAEFNqwhIQ-xki0aR2TtIvHtR7Mjo5u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82" b="63258"/>
          <a:stretch/>
        </p:blipFill>
        <p:spPr bwMode="auto">
          <a:xfrm>
            <a:off x="283053" y="1173892"/>
            <a:ext cx="2743200" cy="1619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-wEI5V-pj3qmjP2VSabScfgdm1EuEHNjaDOyWJQY03VGrhJHsxf2dUwWmNBp9UOmCcN-QoVbnmE7VjJ_qcF-NdqESqZAvxEdV0XUKeZDtEdwgTV8aXkIe6lgGJ7IWBRdTnSYHl3LP22ZFfgb4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1" r="14165"/>
          <a:stretch/>
        </p:blipFill>
        <p:spPr bwMode="auto">
          <a:xfrm>
            <a:off x="7600949" y="2793370"/>
            <a:ext cx="4307997" cy="3931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2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141C-3844-4B3F-A545-61CB007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</a:t>
            </a:r>
            <a:r>
              <a:rPr lang="fr-FR" sz="60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60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60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E501-8A56-4005-BC97-70A0152A4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LESQUELLES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QUEL OUTIL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RÉSULTATS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796F-7B5E-4F78-A1A6-25CCBDC9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0DF1-86CE-416C-95EC-DC840A76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A279-ED50-4541-BD2B-8C2B9270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91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 – LESQUELLES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7FA5F-27CA-46F4-8CCD-1D0A6D373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050" y="1173892"/>
                <a:ext cx="11410950" cy="5003071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sz="28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Continuité du réseau : CPL </a:t>
                </a:r>
                <a:r>
                  <a:rPr lang="fr-FR" sz="24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(chemin le plus long, en km)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𝑪𝑷𝑳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𝒍𝒐𝒏𝒈𝒖𝒆𝒖𝒓𝒔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𝒕𝒓𝒐𝒏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𝒄𝒐𝒏𝒔𝒕𝒊𝒕𝒖𝒕𝒊𝒇𝒔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𝒑𝒍𝒖𝒔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𝒔𝒆𝒂𝒖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b="1" i="0" u="none" strike="noStrike" kern="120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Qualité de la continuité : QAC1 </a:t>
                </a:r>
                <a:r>
                  <a:rPr lang="fr-FR" sz="2400" dirty="0"/>
                  <a:t>(qualité des aménagements cyclables 1, en %)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𝑸𝑨𝑪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𝑪𝑷𝑳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∕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𝒍𝒐𝒏𝒈𝒖𝒆𝒖𝒓𝒔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𝒕𝒐𝒖𝒔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𝒕𝒓𝒐𝒏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𝒔𝒆𝒂𝒖</m:t>
                          </m:r>
                        </m:e>
                      </m:nary>
                    </m:oMath>
                  </m:oMathPara>
                </a14:m>
                <a:endParaRPr lang="fr-FR" b="1" dirty="0">
                  <a:solidFill>
                    <a:srgbClr val="0070C0"/>
                  </a:solidFill>
                </a:endParaRPr>
              </a:p>
              <a:p>
                <a:endParaRPr lang="fr-FR" dirty="0"/>
              </a:p>
              <a:p>
                <a:r>
                  <a:rPr lang="fr-FR" dirty="0"/>
                  <a:t>Qualité du réseau : QAC12 </a:t>
                </a:r>
                <a:r>
                  <a:rPr lang="fr-FR" sz="2400" dirty="0"/>
                  <a:t>(qualité des aménagements cyclables 2, note sur 10)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𝑸𝑨𝑪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𝒅𝒊𝒔𝒕𝒂𝒏𝒄𝒆𝒔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𝒑𝒐𝒏𝒅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𝒆𝒔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∕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𝒅𝒊𝒔𝒕𝒂𝒏𝒄𝒆𝒔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7FA5F-27CA-46F4-8CCD-1D0A6D373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173892"/>
                <a:ext cx="11410950" cy="5003071"/>
              </a:xfrm>
              <a:blipFill>
                <a:blip r:embed="rId3"/>
                <a:stretch>
                  <a:fillRect l="-801" t="-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1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 – QUEL OUTIL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d’analyse de réseau : plus court chemin (</a:t>
            </a:r>
            <a:r>
              <a:rPr lang="fr-FR" dirty="0" err="1"/>
              <a:t>Djikstra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Graphes</a:t>
            </a:r>
          </a:p>
          <a:p>
            <a:pPr lvl="1"/>
            <a:r>
              <a:rPr lang="fr-FR" dirty="0"/>
              <a:t>Plug-In d’analyse de réseau : </a:t>
            </a:r>
            <a:r>
              <a:rPr lang="fr-FR" dirty="0" err="1"/>
              <a:t>NetWorks</a:t>
            </a:r>
            <a:r>
              <a:rPr lang="fr-FR" dirty="0"/>
              <a:t> et QNEAT3</a:t>
            </a:r>
          </a:p>
          <a:p>
            <a:pPr lvl="1"/>
            <a:r>
              <a:rPr lang="fr-FR" dirty="0"/>
              <a:t>Boîte à outils </a:t>
            </a:r>
            <a:r>
              <a:rPr lang="fr-FR" dirty="0" err="1"/>
              <a:t>Qgis</a:t>
            </a:r>
            <a:r>
              <a:rPr lang="fr-FR" dirty="0"/>
              <a:t> : « Analyse de réseau »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Choix :</a:t>
            </a:r>
          </a:p>
          <a:p>
            <a:pPr lvl="1"/>
            <a:r>
              <a:rPr lang="fr-FR" dirty="0"/>
              <a:t>Résultat conforme au besoin</a:t>
            </a:r>
          </a:p>
          <a:p>
            <a:pPr lvl="1"/>
            <a:r>
              <a:rPr lang="fr-FR" dirty="0"/>
              <a:t>Mise en œuvre simple et efficace</a:t>
            </a:r>
          </a:p>
          <a:p>
            <a:pPr lvl="1"/>
            <a:endParaRPr lang="fr-FR" dirty="0"/>
          </a:p>
          <a:p>
            <a:pPr marL="0" indent="0" algn="ctr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Boîte à outils « Analyse de réseau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19</a:t>
            </a:fld>
            <a:endParaRPr lang="fr-FR"/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AF2E2787-643A-4441-ABDA-04EAA193C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r="32613"/>
          <a:stretch/>
        </p:blipFill>
        <p:spPr>
          <a:xfrm>
            <a:off x="9874962" y="3197736"/>
            <a:ext cx="1737361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1D8330-CCE7-41CA-A9DA-A9EF1274CF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92" t="69930" r="25622" b="19655"/>
          <a:stretch/>
        </p:blipFill>
        <p:spPr>
          <a:xfrm>
            <a:off x="7061608" y="2874954"/>
            <a:ext cx="2074216" cy="1600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105030-D952-4FC9-8031-54CCEE09B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47" y="931854"/>
            <a:ext cx="2476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D3AA-5997-4DAC-BAF5-544C66A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8C02-BD12-411B-B6B9-3F8F1A14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sz="4400" dirty="0">
              <a:latin typeface="+mj-lt"/>
              <a:ea typeface="+mj-ea"/>
              <a:cs typeface="+mj-cs"/>
            </a:endParaRPr>
          </a:p>
          <a:p>
            <a:r>
              <a:rPr lang="fr-FR" sz="4400" dirty="0">
                <a:latin typeface="+mj-lt"/>
                <a:ea typeface="+mj-ea"/>
                <a:cs typeface="+mj-cs"/>
              </a:rPr>
              <a:t>INTRODUCTION</a:t>
            </a:r>
          </a:p>
          <a:p>
            <a:endParaRPr lang="fr-FR" sz="4400" dirty="0">
              <a:latin typeface="+mj-lt"/>
              <a:ea typeface="+mj-ea"/>
              <a:cs typeface="+mj-cs"/>
            </a:endParaRPr>
          </a:p>
          <a:p>
            <a:r>
              <a:rPr lang="fr-FR" sz="4400" dirty="0">
                <a:latin typeface="+mj-lt"/>
                <a:ea typeface="+mj-ea"/>
                <a:cs typeface="+mj-cs"/>
              </a:rPr>
              <a:t>QUELLES DONNÉES</a:t>
            </a:r>
          </a:p>
          <a:p>
            <a:endParaRPr lang="fr-FR" sz="4400" dirty="0">
              <a:latin typeface="+mj-lt"/>
              <a:ea typeface="+mj-ea"/>
              <a:cs typeface="+mj-cs"/>
            </a:endParaRPr>
          </a:p>
          <a:p>
            <a:r>
              <a:rPr lang="fr-FR" sz="4400" dirty="0">
                <a:latin typeface="+mj-lt"/>
                <a:ea typeface="+mj-ea"/>
                <a:cs typeface="+mj-cs"/>
              </a:rPr>
              <a:t>ANALYSES INITIALES</a:t>
            </a:r>
          </a:p>
          <a:p>
            <a:endParaRPr lang="fr-FR" sz="4400" dirty="0">
              <a:latin typeface="+mj-lt"/>
              <a:ea typeface="+mj-ea"/>
              <a:cs typeface="+mj-cs"/>
            </a:endParaRPr>
          </a:p>
          <a:p>
            <a:r>
              <a:rPr lang="fr-FR" sz="4400" dirty="0">
                <a:latin typeface="+mj-lt"/>
                <a:ea typeface="+mj-ea"/>
                <a:cs typeface="+mj-cs"/>
              </a:rPr>
              <a:t>MÉTRIQUES PARTICULIÈRES</a:t>
            </a:r>
          </a:p>
          <a:p>
            <a:endParaRPr lang="fr-FR" sz="4400" dirty="0">
              <a:latin typeface="+mj-lt"/>
              <a:ea typeface="+mj-ea"/>
              <a:cs typeface="+mj-cs"/>
            </a:endParaRPr>
          </a:p>
          <a:p>
            <a:r>
              <a:rPr lang="fr-FR" sz="4400" dirty="0">
                <a:latin typeface="+mj-lt"/>
                <a:ea typeface="+mj-ea"/>
                <a:cs typeface="+mj-cs"/>
              </a:rPr>
              <a:t>CONCLUSION</a:t>
            </a:r>
          </a:p>
          <a:p>
            <a:endParaRPr lang="fr-F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718A-7C40-4DD3-B79F-F06612F8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5ECD-A296-404E-9F6C-257E8EE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8D6A-18F3-4ACA-A947-82FC4930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72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 – QUEL OUTIL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6037267" cy="5003071"/>
          </a:xfrm>
        </p:spPr>
        <p:txBody>
          <a:bodyPr/>
          <a:lstStyle/>
          <a:p>
            <a:r>
              <a:rPr lang="fr-FR" dirty="0"/>
              <a:t>Méthode appliquée :</a:t>
            </a:r>
          </a:p>
          <a:p>
            <a:endParaRPr lang="fr-FR" dirty="0"/>
          </a:p>
          <a:p>
            <a:pPr lvl="1"/>
            <a:r>
              <a:rPr lang="fr-FR" dirty="0"/>
              <a:t>Simplification du réseau (extrémités)</a:t>
            </a:r>
          </a:p>
          <a:p>
            <a:pPr lvl="1"/>
            <a:r>
              <a:rPr lang="fr-FR" dirty="0"/>
              <a:t>Utilisation outil « Zone de desserte »</a:t>
            </a:r>
          </a:p>
          <a:p>
            <a:pPr lvl="1"/>
            <a:r>
              <a:rPr lang="fr-FR" dirty="0"/>
              <a:t>Obtention d’une table de tous les sous-réseaux constitutifs du réseau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Obtention du CPL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Application avec diverses tolérances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20</a:t>
            </a:fld>
            <a:endParaRPr lang="fr-FR"/>
          </a:p>
        </p:txBody>
      </p:sp>
      <p:pic>
        <p:nvPicPr>
          <p:cNvPr id="3074" name="Picture 2" descr="https://lh6.googleusercontent.com/L0E2gMNPzJVMqEsAmxgMsjJ0T4wR8NIn2qbn4sp1OGC0uil8__qtvlwuDNsmNzUejfreOKhv3pwrYJ_zmM-9BBVUh5T1EH4Us2oOzQ4s3-0FgbYVn4xVdwn1uigZxkH97gpp_NgFEXjbXzrg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r="25786"/>
          <a:stretch/>
        </p:blipFill>
        <p:spPr bwMode="auto">
          <a:xfrm>
            <a:off x="7320280" y="1154617"/>
            <a:ext cx="4353560" cy="4548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0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 – R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continuité faible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tolérance nécessaire ?</a:t>
            </a:r>
          </a:p>
          <a:p>
            <a:pPr lvl="1"/>
            <a:r>
              <a:rPr lang="fr-FR" dirty="0"/>
              <a:t>Amélioration remarquable !</a:t>
            </a:r>
          </a:p>
          <a:p>
            <a:pPr lvl="1"/>
            <a:r>
              <a:rPr lang="fr-FR" dirty="0"/>
              <a:t>Mais questions autour de la qualité de la donnée (réalité 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7863"/>
              </p:ext>
            </p:extLst>
          </p:nvPr>
        </p:nvGraphicFramePr>
        <p:xfrm>
          <a:off x="2729731" y="1641317"/>
          <a:ext cx="6732538" cy="30835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3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94090706"/>
                    </a:ext>
                  </a:extLst>
                </a:gridCol>
                <a:gridCol w="1661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département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Tolérance (m)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nombre portions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plus court (m)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CPL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(km)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19.425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30.515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407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46.585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1530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28.475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1013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89.056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502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95.66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4649F73-ACFE-4F3B-8809-E6C06A649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37" b="97895" l="4211" r="94737">
                        <a14:foregroundMark x1="65789" y1="5789" x2="65789" y2="5789"/>
                        <a14:foregroundMark x1="95789" y1="53158" x2="95789" y2="53158"/>
                        <a14:foregroundMark x1="74211" y1="94211" x2="74211" y2="94211"/>
                        <a14:foregroundMark x1="16316" y1="59474" x2="16316" y2="59474"/>
                        <a14:foregroundMark x1="4211" y1="54737" x2="4211" y2="54737"/>
                        <a14:foregroundMark x1="72632" y1="97895" x2="72632" y2="97895"/>
                        <a14:foregroundMark x1="51053" y1="26316" x2="51053" y2="26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0453800" y="297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TRIQUES D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DI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 – R</a:t>
            </a:r>
            <a:r>
              <a:rPr lang="fr-FR" sz="44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87" y="1173892"/>
            <a:ext cx="5542280" cy="5003071"/>
          </a:xfrm>
        </p:spPr>
        <p:txBody>
          <a:bodyPr>
            <a:normAutofit/>
          </a:bodyPr>
          <a:lstStyle/>
          <a:p>
            <a:r>
              <a:rPr lang="fr-FR" dirty="0"/>
              <a:t>Une qualité de réseau insatisfaisante à l’échelle du département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Une qualité globale des aménagements cyclables satisfaisant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8" name="Espace réservé du contenu 17">
            <a:extLst>
              <a:ext uri="{FF2B5EF4-FFF2-40B4-BE49-F238E27FC236}">
                <a16:creationId xmlns:a16="http://schemas.microsoft.com/office/drawing/2014/main" id="{690BF885-E5DE-4719-9326-F8D601565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294638"/>
              </p:ext>
            </p:extLst>
          </p:nvPr>
        </p:nvGraphicFramePr>
        <p:xfrm>
          <a:off x="5608320" y="930910"/>
          <a:ext cx="6278879" cy="30835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département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tolérance (m)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CPL (km)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longueur totale réseau (km)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QAC1 (%)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19.425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473.066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30.515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473.066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6.45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46.585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473.066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9.85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28.475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1032.377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89.056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1032.377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8.63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95.66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1032.377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9.27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au 21">
            <a:extLst>
              <a:ext uri="{FF2B5EF4-FFF2-40B4-BE49-F238E27FC236}">
                <a16:creationId xmlns:a16="http://schemas.microsoft.com/office/drawing/2014/main" id="{39592AE5-D620-41A6-90FC-DE3086F0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62078"/>
              </p:ext>
            </p:extLst>
          </p:nvPr>
        </p:nvGraphicFramePr>
        <p:xfrm>
          <a:off x="6867581" y="4434046"/>
          <a:ext cx="5019618" cy="14782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04258">
                  <a:extLst>
                    <a:ext uri="{9D8B030D-6E8A-4147-A177-3AD203B41FA5}">
                      <a16:colId xmlns:a16="http://schemas.microsoft.com/office/drawing/2014/main" val="2687115720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département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longueur </a:t>
                      </a: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totale (km)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poids </a:t>
                      </a: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total (pts)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QAC2 (/10)</a:t>
                      </a: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Ain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473,066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3650,389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7,73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Essonne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1032,377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7533,609</a:t>
                      </a:r>
                      <a:endParaRPr lang="fr-FR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7,30</a:t>
                      </a:r>
                      <a:endParaRPr lang="fr-F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2781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4EA00F8-0618-4005-9B4D-BB6167DB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0" y="460545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846DA-2C33-4652-96F5-FA7E4FD59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37" b="97895" l="4211" r="94737">
                        <a14:foregroundMark x1="65789" y1="5789" x2="65789" y2="5789"/>
                        <a14:foregroundMark x1="95789" y1="53158" x2="95789" y2="53158"/>
                        <a14:foregroundMark x1="74211" y1="94211" x2="74211" y2="94211"/>
                        <a14:foregroundMark x1="16316" y1="59474" x2="16316" y2="59474"/>
                        <a14:foregroundMark x1="4211" y1="54737" x2="4211" y2="54737"/>
                        <a14:foregroundMark x1="72632" y1="97895" x2="72632" y2="97895"/>
                        <a14:foregroundMark x1="51053" y1="26316" x2="51053" y2="26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4047" y="13525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2F24-B56B-4478-932B-76A560D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1D609-9E30-4303-B1C8-3C37B10F0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DIFFÉRENTS RÉSULTATS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B0B9-2A62-4093-B944-61F5D277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68F9-5CF3-4BC4-91F6-E34C09AB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1695-C773-4174-9D78-E4A89B33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0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conduite de l’étude</a:t>
            </a:r>
          </a:p>
          <a:p>
            <a:pPr lvl="1"/>
            <a:r>
              <a:rPr lang="fr-FR" dirty="0"/>
              <a:t>Emploi et approfondissement de nombreux outils vus cette année</a:t>
            </a:r>
          </a:p>
          <a:p>
            <a:pPr lvl="1"/>
            <a:r>
              <a:rPr lang="fr-FR" dirty="0"/>
              <a:t>Découverte de nouveaux outils</a:t>
            </a:r>
          </a:p>
          <a:p>
            <a:pPr lvl="1"/>
            <a:r>
              <a:rPr lang="fr-FR" dirty="0"/>
              <a:t>Gestion d’un projet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Le résultat du travail</a:t>
            </a:r>
          </a:p>
          <a:p>
            <a:pPr lvl="1"/>
            <a:r>
              <a:rPr lang="fr-FR" dirty="0"/>
              <a:t>Les métriques désirées obtenues</a:t>
            </a:r>
          </a:p>
          <a:p>
            <a:pPr lvl="1"/>
            <a:r>
              <a:rPr lang="fr-FR" dirty="0"/>
              <a:t>Un panorama globalement décevant des aménagements cyclables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400" dirty="0"/>
              <a:t>Bonne qualité de ceux-ci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400" dirty="0"/>
              <a:t>Qualité du réseau à améliorer (département, région, état)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400" dirty="0"/>
              <a:t>Qualité des données liées à perfectionner (IGN, crowdsourcing)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7C16-FC77-4979-B1BD-59EC419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BEFC-75FC-4F39-B010-34DA0CF75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/>
              <a:t>LE VÉLO ?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F2FF-1226-4AE5-8E78-7C40B512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4237-3CD8-492A-AF64-F8080F5A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51C5-699B-41F4-9370-059E6EB6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86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/>
              <a:t>Voiture : 51% émissions de GES des transports 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France Vélo Tourisme : 18 848 km</a:t>
            </a:r>
          </a:p>
          <a:p>
            <a:pPr marL="0" indent="0" fontAlgn="base">
              <a:buNone/>
            </a:pPr>
            <a:r>
              <a:rPr lang="fr-FR" dirty="0"/>
              <a:t>	</a:t>
            </a:r>
            <a:r>
              <a:rPr lang="fr-FR" dirty="0" err="1"/>
              <a:t>GéoVélo</a:t>
            </a:r>
            <a:r>
              <a:rPr lang="fr-FR" dirty="0"/>
              <a:t> : 74177 km (19864 km de voie verte)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Quelle qualité ?</a:t>
            </a:r>
          </a:p>
          <a:p>
            <a:pPr lvl="1" fontAlgn="base"/>
            <a:r>
              <a:rPr lang="fr-FR" dirty="0"/>
              <a:t>Piste cyclable, bande cyclable, voie verte, route (…) ?</a:t>
            </a:r>
          </a:p>
          <a:p>
            <a:pPr lvl="1" fontAlgn="base"/>
            <a:r>
              <a:rPr lang="fr-FR" dirty="0"/>
              <a:t>Continuité</a:t>
            </a:r>
          </a:p>
          <a:p>
            <a:pPr marL="457200" lvl="1" indent="0" fontAlgn="base">
              <a:buNone/>
            </a:pPr>
            <a:endParaRPr lang="fr-FR" dirty="0"/>
          </a:p>
          <a:p>
            <a:pPr marL="0" indent="0" fontAlgn="base">
              <a:buNone/>
            </a:pPr>
            <a:r>
              <a:rPr lang="fr-FR" dirty="0">
                <a:sym typeface="Wingdings" pitchFamily="2" charset="2"/>
              </a:rPr>
              <a:t>	 </a:t>
            </a:r>
            <a:r>
              <a:rPr lang="fr-FR" dirty="0"/>
              <a:t>Comment la mesurer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piste cyclable, voie verte, velorou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115050" y="5202238"/>
            <a:ext cx="5734050" cy="8143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T2WJaD3UkOU-obGXYeiv-lHWVT9pngQZrVNa5eGnkWuxD-cz_L6Sn9MzDNEfXTo7uIVrZbr9gcsy8_Hb4vS0-nBQz0gfB4Dv4pVHbik6zMZGSsBpk7ke3PpS6QIq0pVwn74I6Ls6tUHJCew6P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3" y="890222"/>
            <a:ext cx="3032127" cy="3350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EDD-8C75-4262-BF11-FEBCCEB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DONN</a:t>
            </a:r>
            <a:r>
              <a:rPr lang="fr-FR" sz="6000" dirty="0">
                <a:latin typeface="+mj-lt"/>
                <a:ea typeface="+mj-ea"/>
                <a:cs typeface="+mj-cs"/>
              </a:rPr>
              <a:t>É</a:t>
            </a:r>
            <a:r>
              <a:rPr lang="fr-FR" dirty="0"/>
              <a:t>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F8B9-7005-4A99-BB2E-FCE69DFBC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QUOI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OÙ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637-3091-4FED-A0B8-7300BEB8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B7E7-9A3A-49CD-B583-EDC754CA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B349-0387-48DE-B417-4C87C396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120597B-8655-EA0E-477C-E6E4718B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14" y="971182"/>
            <a:ext cx="4752975" cy="423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QUELLES DONNEES – QUOI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6</a:t>
            </a:fld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33475"/>
            <a:ext cx="10217150" cy="5043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Base Nationale des Aménagements Cyclables 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Export national </a:t>
            </a:r>
            <a:r>
              <a:rPr lang="fr-FR" dirty="0" err="1">
                <a:ea typeface="+mn-lt"/>
                <a:cs typeface="+mn-lt"/>
              </a:rPr>
              <a:t>OpenStreetMap</a:t>
            </a:r>
            <a:r>
              <a:rPr lang="fr-FR" dirty="0">
                <a:ea typeface="+mn-lt"/>
                <a:cs typeface="+mn-lt"/>
              </a:rPr>
              <a:t> (par </a:t>
            </a:r>
            <a:r>
              <a:rPr lang="fr-FR" dirty="0" err="1">
                <a:ea typeface="+mn-lt"/>
                <a:cs typeface="+mn-lt"/>
              </a:rPr>
              <a:t>Geovelo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Un Schéma de données des aménagements 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cyclables construit collégialement </a:t>
            </a:r>
            <a:endParaRPr lang="fr-FR" dirty="0">
              <a:cs typeface="Calibri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Vélo</a:t>
            </a:r>
            <a:r>
              <a:rPr lang="en-US" dirty="0">
                <a:ea typeface="+mn-lt"/>
                <a:cs typeface="+mn-lt"/>
              </a:rPr>
              <a:t> &amp; </a:t>
            </a:r>
            <a:r>
              <a:rPr lang="en-US" dirty="0" err="1">
                <a:ea typeface="+mn-lt"/>
                <a:cs typeface="+mn-lt"/>
              </a:rPr>
              <a:t>Territoires</a:t>
            </a:r>
            <a:r>
              <a:rPr lang="en-US" dirty="0">
                <a:ea typeface="+mn-lt"/>
                <a:cs typeface="+mn-lt"/>
              </a:rPr>
              <a:t>     et     </a:t>
            </a:r>
            <a:r>
              <a:rPr lang="en-US" dirty="0" err="1">
                <a:ea typeface="+mn-lt"/>
                <a:cs typeface="+mn-lt"/>
              </a:rPr>
              <a:t>Transport.data.gouv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Géovélo</a:t>
            </a:r>
            <a:r>
              <a:rPr lang="en-US" dirty="0">
                <a:ea typeface="+mn-lt"/>
                <a:cs typeface="+mn-lt"/>
              </a:rPr>
              <a:t> : </a:t>
            </a:r>
            <a:r>
              <a:rPr lang="en-US" dirty="0" err="1">
                <a:ea typeface="+mn-lt"/>
                <a:cs typeface="+mn-lt"/>
              </a:rPr>
              <a:t>producteur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réutilisateur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officialisation</a:t>
            </a:r>
            <a:r>
              <a:rPr lang="en-US" dirty="0">
                <a:ea typeface="+mn-lt"/>
                <a:cs typeface="+mn-lt"/>
              </a:rPr>
              <a:t> de OSM)</a:t>
            </a:r>
          </a:p>
          <a:p>
            <a:pPr lvl="1"/>
            <a:r>
              <a:rPr lang="en-US" dirty="0">
                <a:ea typeface="+mn-lt"/>
                <a:cs typeface="+mn-lt"/>
              </a:rPr>
              <a:t>Des </a:t>
            </a:r>
            <a:r>
              <a:rPr lang="en-US" dirty="0" err="1">
                <a:ea typeface="+mn-lt"/>
                <a:cs typeface="+mn-lt"/>
              </a:rPr>
              <a:t>collectivités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productrices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, des associations et </a:t>
            </a:r>
            <a:r>
              <a:rPr lang="en-US" dirty="0" err="1">
                <a:ea typeface="+mn-lt"/>
                <a:cs typeface="+mn-lt"/>
              </a:rPr>
              <a:t>instituts</a:t>
            </a:r>
            <a:endParaRPr lang="en-US" dirty="0" err="1"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Le projet le plus dynamique : la BNAC (tous les acteurs + MAJ)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Les compléments: INSEE, </a:t>
            </a:r>
            <a:r>
              <a:rPr lang="fr-FR" dirty="0" err="1">
                <a:cs typeface="Calibri"/>
              </a:rPr>
              <a:t>impot.gouv</a:t>
            </a:r>
            <a:r>
              <a:rPr lang="fr-FR" dirty="0">
                <a:cs typeface="Calibri"/>
              </a:rPr>
              <a:t> par un bénévole</a:t>
            </a:r>
            <a:endParaRPr lang="fr-FR" dirty="0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pPr lvl="1"/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1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QUELLES DONNEES – OU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92"/>
            <a:ext cx="10509956" cy="4825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Différentes échelles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La France métropolitaine et les communes pour les métriques simples</a:t>
            </a:r>
            <a:endParaRPr lang="fr-FR" dirty="0"/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Deux départements pour </a:t>
            </a:r>
            <a:endParaRPr lang="fr-FR" dirty="0"/>
          </a:p>
          <a:p>
            <a:pPr lvl="1"/>
            <a:r>
              <a:rPr lang="fr-FR" dirty="0">
                <a:cs typeface="Calibri"/>
              </a:rPr>
              <a:t>les statistiques </a:t>
            </a:r>
          </a:p>
          <a:p>
            <a:pPr lvl="1"/>
            <a:r>
              <a:rPr lang="fr-FR" dirty="0">
                <a:cs typeface="Calibri"/>
              </a:rPr>
              <a:t>études de continuité</a:t>
            </a:r>
          </a:p>
          <a:p>
            <a:pPr lvl="1"/>
            <a:endParaRPr lang="fr-FR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L'Ain (01) : La Ruralité</a:t>
            </a:r>
          </a:p>
          <a:p>
            <a:pPr lvl="1"/>
            <a:r>
              <a:rPr lang="fr-FR" dirty="0">
                <a:ea typeface="+mn-lt"/>
                <a:cs typeface="+mn-lt"/>
              </a:rPr>
              <a:t>L'Essonne (91) : </a:t>
            </a:r>
            <a:r>
              <a:rPr lang="fr-FR" dirty="0">
                <a:cs typeface="Calibri"/>
              </a:rPr>
              <a:t>L'Urbain</a:t>
            </a:r>
          </a:p>
          <a:p>
            <a:pPr lvl="1"/>
            <a:endParaRPr lang="fr-FR" dirty="0">
              <a:ea typeface="Calibri"/>
              <a:cs typeface="Calibri"/>
            </a:endParaRP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BE7-5802-4B31-8390-481AFBD7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</a:t>
            </a:r>
            <a:r>
              <a:rPr lang="fr-FR" sz="6000" dirty="0">
                <a:latin typeface="+mj-lt"/>
                <a:ea typeface="+mj-ea"/>
                <a:cs typeface="+mj-cs"/>
              </a:rPr>
              <a:t>È</a:t>
            </a:r>
            <a:r>
              <a:rPr lang="fr-FR" dirty="0"/>
              <a:t>RES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200-7886-41C7-82E7-5A89F4FE5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STATISTIQUES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BC4C-4488-4A13-8E75-AE5F7D01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19C-FD62-4E81-9FC7-C6D30C13D5A0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66BD-1573-4071-AD67-73F1C601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EB4C-3B72-4269-98A4-A5261661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07D9-A00E-4933-8C9C-0538E46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ANALYSES  - SIMPLES -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FA5F-27CA-46F4-8CCD-1D0A6D37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4819650" cy="4579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Segments </a:t>
            </a:r>
            <a:endParaRPr lang="en-US"/>
          </a:p>
          <a:p>
            <a:pPr lvl="1"/>
            <a:r>
              <a:rPr lang="fr-FR" dirty="0">
                <a:cs typeface="Calibri"/>
              </a:rPr>
              <a:t>Des aménagements </a:t>
            </a:r>
            <a:r>
              <a:rPr lang="fr-FR">
                <a:cs typeface="Calibri"/>
              </a:rPr>
              <a:t>Cyclables de part et </a:t>
            </a:r>
            <a:r>
              <a:rPr lang="fr-FR" dirty="0">
                <a:cs typeface="Calibri"/>
              </a:rPr>
              <a:t>d'autre d'une chaussée.</a:t>
            </a:r>
          </a:p>
          <a:p>
            <a:pPr lvl="1"/>
            <a:r>
              <a:rPr lang="fr-FR" dirty="0">
                <a:cs typeface="Calibri"/>
              </a:rPr>
              <a:t>Un point de vue biaisé, où la voiture continue d'être au centre du </a:t>
            </a:r>
            <a:r>
              <a:rPr lang="fr-FR">
                <a:cs typeface="Calibri"/>
              </a:rPr>
              <a:t>sujet.</a:t>
            </a:r>
            <a:endParaRPr lang="fr-FR">
              <a:ea typeface="Calibri"/>
              <a:cs typeface="Calibri"/>
            </a:endParaRPr>
          </a:p>
          <a:p>
            <a:pPr lvl="1"/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Des longueurs de segments définis par des bénévoles</a:t>
            </a:r>
          </a:p>
          <a:p>
            <a:pPr lvl="1"/>
            <a:r>
              <a:rPr lang="fr-FR" dirty="0">
                <a:cs typeface="Calibri"/>
              </a:rPr>
              <a:t>80% des segments font moins d'un kilomètre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E88-B268-4070-A230-5ED2738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44B7-BD60-40DE-A506-3E600696A141}" type="datetime2">
              <a:rPr lang="fr-FR" smtClean="0"/>
              <a:t>mercredi 11 mai 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E694-92C6-4929-99F5-B1EB955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Pascal VUYLSTEKER – David DELORD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D3F2-9F3E-4B9B-9A16-7A6CEF8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17C9-21B9-4ED3-89B9-4679641442C0}" type="slidenum">
              <a:rPr lang="fr-FR" smtClean="0"/>
              <a:t>9</a:t>
            </a:fld>
            <a:endParaRPr lang="fr-FR"/>
          </a:p>
        </p:txBody>
      </p:sp>
      <p:pic>
        <p:nvPicPr>
          <p:cNvPr id="10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4C86366-B6CA-F1E9-FBE6-5FAF6F08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09" y="1214966"/>
            <a:ext cx="5537553" cy="45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2497</Words>
  <Application>Microsoft Office PowerPoint</Application>
  <PresentationFormat>Widescreen</PresentationFormat>
  <Paragraphs>436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BIKE Bicycle Itinerary Knowledge Estimate</vt:lpstr>
      <vt:lpstr>SOMMAIRE</vt:lpstr>
      <vt:lpstr>INTRODUCTION</vt:lpstr>
      <vt:lpstr>INTRODUCTION</vt:lpstr>
      <vt:lpstr>QUELLES DONNÉES</vt:lpstr>
      <vt:lpstr>QUELLES DONNEES – QUOI ?</vt:lpstr>
      <vt:lpstr>QUELLES DONNEES – OU ?</vt:lpstr>
      <vt:lpstr>PREMIÈRES ANALYSES</vt:lpstr>
      <vt:lpstr>ANALYSES  - SIMPLES - SEGMENTS</vt:lpstr>
      <vt:lpstr>ANALYSES  - SIMPLES</vt:lpstr>
      <vt:lpstr>ANALYSES  - SIMPLES</vt:lpstr>
      <vt:lpstr>METRIQUES PARTICULIERES - PONDERATION</vt:lpstr>
      <vt:lpstr>METRIQUES PARTICULIERES - PONDERATION</vt:lpstr>
      <vt:lpstr>DE L'INFLUENCE DU BUDGET PAR HABITANT</vt:lpstr>
      <vt:lpstr>De l'influence du budget par habitant</vt:lpstr>
      <vt:lpstr>PREMIÈRES ANALYSES - STATISTIQUES</vt:lpstr>
      <vt:lpstr>MÉTRIQUES DÉDIÉES</vt:lpstr>
      <vt:lpstr>MÉTRIQUES DÉDIÉES – LESQUELLES ?</vt:lpstr>
      <vt:lpstr>MÉTRIQUES DÉDIÉES – QUEL OUTIL ?</vt:lpstr>
      <vt:lpstr>MÉTRIQUES DÉDIÉES – QUEL OUTIL ?</vt:lpstr>
      <vt:lpstr>MÉTRIQUES DÉDIÉES – RÉSULTATS</vt:lpstr>
      <vt:lpstr>MÉTRIQUES DÉDIÉES – RÉSULTATS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Delord</dc:creator>
  <cp:lastModifiedBy>David Delord</cp:lastModifiedBy>
  <cp:revision>451</cp:revision>
  <dcterms:created xsi:type="dcterms:W3CDTF">2022-05-03T16:55:00Z</dcterms:created>
  <dcterms:modified xsi:type="dcterms:W3CDTF">2022-05-11T19:51:59Z</dcterms:modified>
</cp:coreProperties>
</file>