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6601-A74E-A948-BDFB-EF7FCE68749C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0B39-7CC4-724F-86BF-205E1894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492 microarray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5DE0A-7C4F-2D42-AB01-DFB4BE5D7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F164-BBF9-3E46-9B61-CF8050E253D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BF63-230F-7448-B920-045F4361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analysis for EAv2 release 1 dataset</a:t>
            </a:r>
          </a:p>
          <a:p>
            <a:r>
              <a:rPr lang="en-US" dirty="0" err="1" smtClean="0"/>
              <a:t>Pers</a:t>
            </a:r>
            <a:r>
              <a:rPr lang="en-US" dirty="0" smtClean="0"/>
              <a:t> and Timshel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SNPs and Gene 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577621"/>
              </p:ext>
            </p:extLst>
          </p:nvPr>
        </p:nvGraphicFramePr>
        <p:xfrm>
          <a:off x="457200" y="3807019"/>
          <a:ext cx="8229600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Remark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nominal significant</a:t>
                      </a:r>
                      <a:r>
                        <a:rPr lang="en-US" baseline="0" dirty="0" smtClean="0"/>
                        <a:t> (P &lt; 0.05). No genes significant based on FDR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Nearest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75967"/>
              </p:ext>
            </p:extLst>
          </p:nvPr>
        </p:nvGraphicFramePr>
        <p:xfrm>
          <a:off x="1386294" y="1638185"/>
          <a:ext cx="609600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GWAS significance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1e-05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input SNPs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178 SNPs (after DEPICT clumping)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input loci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BrainSpan</a:t>
            </a:r>
            <a:r>
              <a:rPr lang="en-US" dirty="0"/>
              <a:t> Developing Brain </a:t>
            </a:r>
            <a:r>
              <a:rPr lang="en-US" dirty="0" smtClean="0"/>
              <a:t>Transcriptome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Kang </a:t>
            </a:r>
            <a:r>
              <a:rPr lang="en-US" i="1" dirty="0" smtClean="0"/>
              <a:t>et al.</a:t>
            </a:r>
            <a:r>
              <a:rPr lang="en-US" dirty="0" smtClean="0"/>
              <a:t> Nature 2011</a:t>
            </a:r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expression data</a:t>
            </a:r>
          </a:p>
          <a:p>
            <a:pPr lvl="1"/>
            <a:r>
              <a:rPr lang="en-US" dirty="0" smtClean="0"/>
              <a:t>524 RNA-</a:t>
            </a:r>
            <a:r>
              <a:rPr lang="en-US" dirty="0" err="1" smtClean="0"/>
              <a:t>Seq</a:t>
            </a:r>
            <a:r>
              <a:rPr lang="en-US" dirty="0" smtClean="0"/>
              <a:t> samples</a:t>
            </a:r>
          </a:p>
          <a:p>
            <a:pPr lvl="1"/>
            <a:r>
              <a:rPr lang="en-US" dirty="0" smtClean="0"/>
              <a:t>26 structures</a:t>
            </a:r>
          </a:p>
          <a:p>
            <a:pPr lvl="1"/>
            <a:r>
              <a:rPr lang="en-US" dirty="0" smtClean="0"/>
              <a:t>17 time points: Early fetal development to middle adulthood</a:t>
            </a:r>
            <a:endParaRPr lang="en-US" dirty="0"/>
          </a:p>
        </p:txBody>
      </p:sp>
      <p:pic>
        <p:nvPicPr>
          <p:cNvPr id="4" name="Picture 3" descr="Screen Shot 2014-12-01 at 9.1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63" y="3903989"/>
            <a:ext cx="3993196" cy="2663822"/>
          </a:xfrm>
          <a:prstGeom prst="rect">
            <a:avLst/>
          </a:prstGeom>
        </p:spPr>
      </p:pic>
      <p:pic>
        <p:nvPicPr>
          <p:cNvPr id="10" name="Content Placeholder 4" descr="barplot_stage_with_names-8x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3454092" y="4558180"/>
            <a:ext cx="4181783" cy="22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7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 1</a:t>
            </a:r>
            <a:endParaRPr lang="en-US" dirty="0"/>
          </a:p>
        </p:txBody>
      </p:sp>
      <p:pic>
        <p:nvPicPr>
          <p:cNvPr id="4" name="Content Placeholder 3" descr="main1_rnaseq_release_v1_median-9x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26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 prenatal </a:t>
            </a:r>
            <a:r>
              <a:rPr lang="en-US" dirty="0" err="1" smtClean="0"/>
              <a:t>vs</a:t>
            </a:r>
            <a:r>
              <a:rPr lang="en-US" dirty="0" smtClean="0"/>
              <a:t> postnatal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fit1 &lt;- 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mean~natal</a:t>
            </a:r>
            <a:r>
              <a:rPr lang="en-US" dirty="0" smtClean="0"/>
              <a:t>, data=</a:t>
            </a:r>
            <a:r>
              <a:rPr lang="en-US" dirty="0" err="1" smtClean="0"/>
              <a:t>df.natal.gene.mean</a:t>
            </a:r>
            <a:r>
              <a:rPr lang="en-US" dirty="0" smtClean="0"/>
              <a:t>, alternative="less", paired=TRUE) # OBS: EAv2 is testing "less" (SCZ was testing alternative="greater")</a:t>
            </a:r>
          </a:p>
          <a:p>
            <a:pPr marL="0" indent="0">
              <a:buNone/>
            </a:pPr>
            <a:r>
              <a:rPr lang="en-US" dirty="0" smtClean="0"/>
              <a:t>&gt; fit1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Paired t-test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data:  mean by natal</a:t>
            </a:r>
          </a:p>
          <a:p>
            <a:pPr marL="0" indent="0">
              <a:buNone/>
            </a:pPr>
            <a:r>
              <a:rPr lang="en-US" dirty="0" smtClean="0"/>
              <a:t>t = -3.1723, </a:t>
            </a:r>
            <a:r>
              <a:rPr lang="en-US" dirty="0" err="1" smtClean="0"/>
              <a:t>df</a:t>
            </a:r>
            <a:r>
              <a:rPr lang="en-US" dirty="0" smtClean="0"/>
              <a:t> = 83, p-value = 0.00106</a:t>
            </a:r>
          </a:p>
          <a:p>
            <a:pPr marL="0" indent="0">
              <a:buNone/>
            </a:pPr>
            <a:r>
              <a:rPr lang="en-US" dirty="0" smtClean="0"/>
              <a:t>alternative hypothesis: true difference in means is less than 0</a:t>
            </a:r>
          </a:p>
          <a:p>
            <a:pPr marL="0" indent="0">
              <a:buNone/>
            </a:pPr>
            <a:r>
              <a:rPr lang="en-US" dirty="0" smtClean="0"/>
              <a:t>95 percent confidence interval:</a:t>
            </a:r>
          </a:p>
          <a:p>
            <a:pPr marL="0" indent="0">
              <a:buNone/>
            </a:pPr>
            <a:r>
              <a:rPr lang="en-US" dirty="0" smtClean="0"/>
              <a:t>       -</a:t>
            </a:r>
            <a:r>
              <a:rPr lang="en-US" dirty="0" err="1" smtClean="0"/>
              <a:t>Inf</a:t>
            </a:r>
            <a:r>
              <a:rPr lang="en-US" dirty="0" smtClean="0"/>
              <a:t> -0.1574609</a:t>
            </a:r>
          </a:p>
          <a:p>
            <a:pPr marL="0" indent="0">
              <a:buNone/>
            </a:pPr>
            <a:r>
              <a:rPr lang="en-US" dirty="0" smtClean="0"/>
              <a:t>sample estimates:</a:t>
            </a:r>
          </a:p>
          <a:p>
            <a:pPr marL="0" indent="0">
              <a:buNone/>
            </a:pPr>
            <a:r>
              <a:rPr lang="en-US" dirty="0" smtClean="0"/>
              <a:t>mean of the differences </a:t>
            </a:r>
          </a:p>
          <a:p>
            <a:pPr marL="0" indent="0">
              <a:buNone/>
            </a:pPr>
            <a:r>
              <a:rPr lang="en-US" dirty="0" smtClean="0"/>
              <a:t>             -0.3310444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&gt; fit1$p.value</a:t>
            </a:r>
          </a:p>
          <a:p>
            <a:pPr marL="0" indent="0">
              <a:buNone/>
            </a:pPr>
            <a:r>
              <a:rPr lang="en-US" b="1" dirty="0" smtClean="0"/>
              <a:t>[1] 0.001060153</a:t>
            </a:r>
          </a:p>
          <a:p>
            <a:pPr marL="0" indent="0">
              <a:buNone/>
            </a:pPr>
            <a:r>
              <a:rPr lang="en-US" dirty="0" smtClean="0"/>
              <a:t>&gt; ### calculation odd's ratio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df.or</a:t>
            </a:r>
            <a:r>
              <a:rPr lang="en-US" dirty="0" smtClean="0"/>
              <a:t> &lt;- </a:t>
            </a:r>
            <a:r>
              <a:rPr lang="en-US" dirty="0" err="1" smtClean="0"/>
              <a:t>ddply</a:t>
            </a:r>
            <a:r>
              <a:rPr lang="en-US" dirty="0" smtClean="0"/>
              <a:t>(</a:t>
            </a:r>
            <a:r>
              <a:rPr lang="en-US" dirty="0" err="1" smtClean="0"/>
              <a:t>df.natal.gene.mean</a:t>
            </a:r>
            <a:r>
              <a:rPr lang="en-US" dirty="0" smtClean="0"/>
              <a:t>, .(natal), </a:t>
            </a:r>
            <a:r>
              <a:rPr lang="en-US" dirty="0" err="1" smtClean="0"/>
              <a:t>summarise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group_mean</a:t>
            </a:r>
            <a:r>
              <a:rPr lang="en-US" dirty="0" smtClean="0"/>
              <a:t>=mean(mean, </a:t>
            </a:r>
            <a:r>
              <a:rPr lang="en-US" dirty="0" err="1" smtClean="0"/>
              <a:t>na.rm</a:t>
            </a:r>
            <a:r>
              <a:rPr lang="en-US" dirty="0" smtClean="0"/>
              <a:t>=T))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df.or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natal </a:t>
            </a:r>
            <a:r>
              <a:rPr lang="en-US" dirty="0" err="1" smtClean="0"/>
              <a:t>group_mean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postnatal   2.773967</a:t>
            </a:r>
          </a:p>
          <a:p>
            <a:pPr marL="0" indent="0">
              <a:buNone/>
            </a:pPr>
            <a:r>
              <a:rPr lang="en-US" dirty="0" smtClean="0"/>
              <a:t>2  prenatal   3.105011</a:t>
            </a:r>
          </a:p>
          <a:p>
            <a:pPr marL="0" indent="0">
              <a:buNone/>
            </a:pPr>
            <a:r>
              <a:rPr lang="en-US" dirty="0" smtClean="0"/>
              <a:t>&gt; or_log2_corrected &lt;- (2^df.or[</a:t>
            </a:r>
            <a:r>
              <a:rPr lang="en-US" dirty="0" err="1" smtClean="0"/>
              <a:t>df.or$natal</a:t>
            </a:r>
            <a:r>
              <a:rPr lang="en-US" dirty="0" smtClean="0"/>
              <a:t>=="prenatal","</a:t>
            </a:r>
            <a:r>
              <a:rPr lang="en-US" dirty="0" err="1" smtClean="0"/>
              <a:t>group_mean</a:t>
            </a:r>
            <a:r>
              <a:rPr lang="en-US" dirty="0" smtClean="0"/>
              <a:t>"]-1)/(2^df.or[</a:t>
            </a:r>
            <a:r>
              <a:rPr lang="en-US" dirty="0" err="1" smtClean="0"/>
              <a:t>df.or$natal</a:t>
            </a:r>
            <a:r>
              <a:rPr lang="en-US" dirty="0" smtClean="0"/>
              <a:t>=="postnatal","</a:t>
            </a:r>
            <a:r>
              <a:rPr lang="en-US" dirty="0" err="1" smtClean="0"/>
              <a:t>group_mean</a:t>
            </a:r>
            <a:r>
              <a:rPr lang="en-US" dirty="0" smtClean="0"/>
              <a:t>"]-1)</a:t>
            </a:r>
          </a:p>
          <a:p>
            <a:pPr marL="0" indent="0">
              <a:buNone/>
            </a:pPr>
            <a:r>
              <a:rPr lang="en-US" dirty="0" smtClean="0"/>
              <a:t>&gt; #formula: or = ((2^mu1)-1)/((2^mu2)-1)</a:t>
            </a:r>
          </a:p>
          <a:p>
            <a:pPr marL="0" indent="0">
              <a:buNone/>
            </a:pPr>
            <a:r>
              <a:rPr lang="en-US" b="1" dirty="0" smtClean="0"/>
              <a:t>&gt; or_log2_corrected</a:t>
            </a:r>
          </a:p>
          <a:p>
            <a:pPr marL="0" indent="0">
              <a:buNone/>
            </a:pPr>
            <a:r>
              <a:rPr lang="en-US" b="1" dirty="0" smtClean="0"/>
              <a:t>[1] 1.30209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01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dentifing</a:t>
            </a:r>
            <a:r>
              <a:rPr lang="en-US" dirty="0" smtClean="0"/>
              <a:t> most highly expressed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stage </a:t>
            </a:r>
            <a:r>
              <a:rPr lang="en-US" dirty="0" err="1" smtClean="0"/>
              <a:t>mean_stage</a:t>
            </a:r>
            <a:r>
              <a:rPr lang="en-US" dirty="0" smtClean="0"/>
              <a:t> </a:t>
            </a:r>
            <a:r>
              <a:rPr lang="en-US" dirty="0" err="1" smtClean="0"/>
              <a:t>sd_stage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    s3b   3.254827 1.556582</a:t>
            </a:r>
          </a:p>
          <a:p>
            <a:pPr marL="0" indent="0">
              <a:buNone/>
            </a:pPr>
            <a:r>
              <a:rPr lang="en-US" dirty="0" smtClean="0"/>
              <a:t>5     s4   3.170036 1.557318</a:t>
            </a:r>
          </a:p>
          <a:p>
            <a:pPr marL="0" indent="0">
              <a:buNone/>
            </a:pPr>
            <a:r>
              <a:rPr lang="en-US" dirty="0" smtClean="0"/>
              <a:t>2    s2b   3.155874 1.618078</a:t>
            </a:r>
          </a:p>
          <a:p>
            <a:pPr marL="0" indent="0">
              <a:buNone/>
            </a:pPr>
            <a:r>
              <a:rPr lang="en-US" dirty="0" smtClean="0"/>
              <a:t>3    s3a   3.146092 1.600446</a:t>
            </a:r>
          </a:p>
          <a:p>
            <a:pPr marL="0" indent="0">
              <a:buNone/>
            </a:pPr>
            <a:r>
              <a:rPr lang="en-US" dirty="0" smtClean="0"/>
              <a:t>7     s6   2.966788 1.479473</a:t>
            </a:r>
          </a:p>
          <a:p>
            <a:pPr marL="0" indent="0">
              <a:buNone/>
            </a:pPr>
            <a:r>
              <a:rPr lang="en-US" dirty="0" smtClean="0"/>
              <a:t>1    s2a   2.948113 1.563771</a:t>
            </a:r>
          </a:p>
          <a:p>
            <a:pPr marL="0" indent="0">
              <a:buNone/>
            </a:pPr>
            <a:r>
              <a:rPr lang="en-US" dirty="0" smtClean="0"/>
              <a:t>12   s11   2.903698 1.533366</a:t>
            </a:r>
          </a:p>
          <a:p>
            <a:pPr marL="0" indent="0">
              <a:buNone/>
            </a:pPr>
            <a:r>
              <a:rPr lang="en-US" dirty="0" smtClean="0"/>
              <a:t>11   s10   2.851212 1.498817</a:t>
            </a:r>
          </a:p>
          <a:p>
            <a:pPr marL="0" indent="0">
              <a:buNone/>
            </a:pPr>
            <a:r>
              <a:rPr lang="en-US" dirty="0" smtClean="0"/>
              <a:t>10    s9   2.764652 1.523281</a:t>
            </a:r>
          </a:p>
          <a:p>
            <a:pPr marL="0" indent="0">
              <a:buNone/>
            </a:pPr>
            <a:r>
              <a:rPr lang="en-US" dirty="0" smtClean="0"/>
              <a:t>8     s7   2.729605 1.527834</a:t>
            </a:r>
          </a:p>
          <a:p>
            <a:pPr marL="0" indent="0">
              <a:buNone/>
            </a:pPr>
            <a:r>
              <a:rPr lang="en-US" dirty="0" smtClean="0"/>
              <a:t>6     s5   2.717927 1.465799</a:t>
            </a:r>
          </a:p>
          <a:p>
            <a:pPr marL="0" indent="0">
              <a:buNone/>
            </a:pPr>
            <a:r>
              <a:rPr lang="en-US" dirty="0" smtClean="0"/>
              <a:t>9     s8   2.446929 1.443785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595" y="19269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testing for difference to other stages</a:t>
            </a:r>
          </a:p>
          <a:p>
            <a:r>
              <a:rPr lang="da-DK" dirty="0" smtClean="0"/>
              <a:t> </a:t>
            </a:r>
          </a:p>
          <a:p>
            <a:r>
              <a:rPr lang="da-DK" dirty="0" smtClean="0"/>
              <a:t>stage          V1</a:t>
            </a:r>
          </a:p>
          <a:p>
            <a:r>
              <a:rPr lang="da-DK" dirty="0" smtClean="0"/>
              <a:t>2   </a:t>
            </a:r>
            <a:r>
              <a:rPr lang="da-DK" b="1" dirty="0" smtClean="0"/>
              <a:t>s2b</a:t>
            </a:r>
            <a:r>
              <a:rPr lang="da-DK" dirty="0" smtClean="0"/>
              <a:t> 0.034518816</a:t>
            </a:r>
          </a:p>
          <a:p>
            <a:r>
              <a:rPr lang="da-DK" dirty="0" smtClean="0"/>
              <a:t>3   </a:t>
            </a:r>
            <a:r>
              <a:rPr lang="da-DK" b="1" dirty="0" smtClean="0"/>
              <a:t>s3a</a:t>
            </a:r>
            <a:r>
              <a:rPr lang="da-DK" dirty="0" smtClean="0"/>
              <a:t> 0.007785642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5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prioritized_genes_structure</a:t>
            </a:r>
            <a:r>
              <a:rPr lang="en-US" dirty="0" smtClean="0"/>
              <a:t>=FC_with_mean-20x20.pdf</a:t>
            </a:r>
            <a:endParaRPr lang="en-US" dirty="0"/>
          </a:p>
        </p:txBody>
      </p:sp>
      <p:pic>
        <p:nvPicPr>
          <p:cNvPr id="4" name="Content Placeholder 3" descr="prioritized_genes_structure=FC_with_mean-20x2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239</Words>
  <Application>Microsoft Macintosh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EAv2</vt:lpstr>
      <vt:lpstr>Input – SNPs and Gene lists</vt:lpstr>
      <vt:lpstr>BrainSpan Developing Brain Transcriptome</vt:lpstr>
      <vt:lpstr>Time Series plot 1</vt:lpstr>
      <vt:lpstr>Statistics: prenatal vs postnatal</vt:lpstr>
      <vt:lpstr>Identifing most highly expressed stage</vt:lpstr>
      <vt:lpstr>prioritized_genes_structure=FC_with_mean-20x20.pdf</vt:lpstr>
    </vt:vector>
  </TitlesOfParts>
  <Company>DTU-student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EAv2</dc:title>
  <dc:creator>Pascal Timshel</dc:creator>
  <cp:lastModifiedBy>Pascal Timshel</cp:lastModifiedBy>
  <cp:revision>9</cp:revision>
  <dcterms:created xsi:type="dcterms:W3CDTF">2015-02-06T20:55:42Z</dcterms:created>
  <dcterms:modified xsi:type="dcterms:W3CDTF">2015-02-07T00:18:03Z</dcterms:modified>
</cp:coreProperties>
</file>