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3" r:id="rId3"/>
    <p:sldId id="258" r:id="rId4"/>
    <p:sldId id="265" r:id="rId5"/>
    <p:sldId id="260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2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36601-A74E-A948-BDFB-EF7FCE68749C}" type="datetimeFigureOut">
              <a:rPr lang="en-US" smtClean="0"/>
              <a:t>3/8/15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D0B39-7CC4-724F-86BF-205E18948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8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F164-BBF9-3E46-9B61-CF8050E253D2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F63-230F-7448-B920-045F436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5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F164-BBF9-3E46-9B61-CF8050E253D2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F63-230F-7448-B920-045F436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3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F164-BBF9-3E46-9B61-CF8050E253D2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F63-230F-7448-B920-045F436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F164-BBF9-3E46-9B61-CF8050E253D2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F63-230F-7448-B920-045F436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F164-BBF9-3E46-9B61-CF8050E253D2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F63-230F-7448-B920-045F436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7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F164-BBF9-3E46-9B61-CF8050E253D2}" type="datetimeFigureOut">
              <a:rPr lang="en-US" smtClean="0"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F63-230F-7448-B920-045F436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1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F164-BBF9-3E46-9B61-CF8050E253D2}" type="datetimeFigureOut">
              <a:rPr lang="en-US" smtClean="0"/>
              <a:t>3/8/15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F63-230F-7448-B920-045F436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5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F164-BBF9-3E46-9B61-CF8050E253D2}" type="datetimeFigureOut">
              <a:rPr lang="en-US" smtClean="0"/>
              <a:t>3/8/15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F63-230F-7448-B920-045F436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0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F164-BBF9-3E46-9B61-CF8050E253D2}" type="datetimeFigureOut">
              <a:rPr lang="en-US" smtClean="0"/>
              <a:t>3/8/15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F63-230F-7448-B920-045F436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0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F164-BBF9-3E46-9B61-CF8050E253D2}" type="datetimeFigureOut">
              <a:rPr lang="en-US" smtClean="0"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F63-230F-7448-B920-045F436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1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F164-BBF9-3E46-9B61-CF8050E253D2}" type="datetimeFigureOut">
              <a:rPr lang="en-US" smtClean="0"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F63-230F-7448-B920-045F436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2F164-BBF9-3E46-9B61-CF8050E253D2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8BF63-230F-7448-B920-045F436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</a:t>
            </a:r>
            <a:r>
              <a:rPr lang="en-US" dirty="0" smtClean="0"/>
              <a:t>– </a:t>
            </a:r>
            <a:r>
              <a:rPr lang="en-US" b="1" dirty="0" smtClean="0"/>
              <a:t>release 1</a:t>
            </a:r>
            <a:endParaRPr lang="en-US" dirty="0"/>
          </a:p>
        </p:txBody>
      </p:sp>
      <p:pic>
        <p:nvPicPr>
          <p:cNvPr id="4" name="Content Placeholder 3" descr="main1_rnaseq_release_v1_median-9x6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3" b="87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4262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</a:t>
            </a:r>
            <a:r>
              <a:rPr lang="en-US" dirty="0" smtClean="0"/>
              <a:t>– </a:t>
            </a:r>
            <a:r>
              <a:rPr lang="en-US" b="1" dirty="0" smtClean="0"/>
              <a:t>release 2</a:t>
            </a:r>
            <a:endParaRPr lang="en-US" dirty="0"/>
          </a:p>
        </p:txBody>
      </p:sp>
      <p:pic>
        <p:nvPicPr>
          <p:cNvPr id="5" name="Content Placeholder 4" descr="main1_rnaseq_release_v1_median-9x6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3" b="8753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5355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Release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Statistics</a:t>
            </a:r>
            <a:r>
              <a:rPr lang="en-US" dirty="0" smtClean="0"/>
              <a:t>: prenatal </a:t>
            </a:r>
            <a:r>
              <a:rPr lang="en-US" dirty="0" err="1" smtClean="0"/>
              <a:t>vs</a:t>
            </a:r>
            <a:r>
              <a:rPr lang="en-US" dirty="0" smtClean="0"/>
              <a:t> postnatal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&gt; fit1 &lt;- </a:t>
            </a:r>
            <a:r>
              <a:rPr lang="en-US" dirty="0" err="1" smtClean="0"/>
              <a:t>t.test</a:t>
            </a:r>
            <a:r>
              <a:rPr lang="en-US" dirty="0" smtClean="0"/>
              <a:t>(</a:t>
            </a:r>
            <a:r>
              <a:rPr lang="en-US" dirty="0" err="1" smtClean="0"/>
              <a:t>mean~natal</a:t>
            </a:r>
            <a:r>
              <a:rPr lang="en-US" dirty="0" smtClean="0"/>
              <a:t>, data=</a:t>
            </a:r>
            <a:r>
              <a:rPr lang="en-US" dirty="0" err="1" smtClean="0"/>
              <a:t>df.natal.gene.mean</a:t>
            </a:r>
            <a:r>
              <a:rPr lang="en-US" dirty="0" smtClean="0"/>
              <a:t>, alternative="less", paired=TRUE) # OBS: EAv2 is testing "less" (SCZ was testing alternative="greater")</a:t>
            </a:r>
          </a:p>
          <a:p>
            <a:pPr marL="0" indent="0">
              <a:buNone/>
            </a:pPr>
            <a:r>
              <a:rPr lang="en-US" dirty="0" smtClean="0"/>
              <a:t>&gt; fit1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Paired t-test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data:  mean by natal</a:t>
            </a:r>
          </a:p>
          <a:p>
            <a:pPr marL="0" indent="0">
              <a:buNone/>
            </a:pPr>
            <a:r>
              <a:rPr lang="en-US" dirty="0" smtClean="0"/>
              <a:t>t = -3.1723, </a:t>
            </a:r>
            <a:r>
              <a:rPr lang="en-US" dirty="0" err="1" smtClean="0"/>
              <a:t>df</a:t>
            </a:r>
            <a:r>
              <a:rPr lang="en-US" dirty="0" smtClean="0"/>
              <a:t> = 83, p-value = 0.00106</a:t>
            </a:r>
          </a:p>
          <a:p>
            <a:pPr marL="0" indent="0">
              <a:buNone/>
            </a:pPr>
            <a:r>
              <a:rPr lang="en-US" dirty="0" smtClean="0"/>
              <a:t>alternative hypothesis: true difference in means is less than 0</a:t>
            </a:r>
          </a:p>
          <a:p>
            <a:pPr marL="0" indent="0">
              <a:buNone/>
            </a:pPr>
            <a:r>
              <a:rPr lang="en-US" dirty="0" smtClean="0"/>
              <a:t>95 percent confidence interval:</a:t>
            </a:r>
          </a:p>
          <a:p>
            <a:pPr marL="0" indent="0">
              <a:buNone/>
            </a:pPr>
            <a:r>
              <a:rPr lang="en-US" dirty="0" smtClean="0"/>
              <a:t>       -</a:t>
            </a:r>
            <a:r>
              <a:rPr lang="en-US" dirty="0" err="1" smtClean="0"/>
              <a:t>Inf</a:t>
            </a:r>
            <a:r>
              <a:rPr lang="en-US" dirty="0" smtClean="0"/>
              <a:t> -0.1574609</a:t>
            </a:r>
          </a:p>
          <a:p>
            <a:pPr marL="0" indent="0">
              <a:buNone/>
            </a:pPr>
            <a:r>
              <a:rPr lang="en-US" dirty="0" smtClean="0"/>
              <a:t>sample estimates:</a:t>
            </a:r>
          </a:p>
          <a:p>
            <a:pPr marL="0" indent="0">
              <a:buNone/>
            </a:pPr>
            <a:r>
              <a:rPr lang="en-US" dirty="0" smtClean="0"/>
              <a:t>mean of the differences </a:t>
            </a:r>
          </a:p>
          <a:p>
            <a:pPr marL="0" indent="0">
              <a:buNone/>
            </a:pPr>
            <a:r>
              <a:rPr lang="en-US" dirty="0" smtClean="0"/>
              <a:t>             -0.3310444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&gt; fit1$p.value</a:t>
            </a:r>
          </a:p>
          <a:p>
            <a:pPr marL="0" indent="0">
              <a:buNone/>
            </a:pPr>
            <a:r>
              <a:rPr lang="en-US" b="1" dirty="0" smtClean="0"/>
              <a:t>[1] 0.001060153</a:t>
            </a:r>
          </a:p>
          <a:p>
            <a:pPr marL="0" indent="0">
              <a:buNone/>
            </a:pPr>
            <a:r>
              <a:rPr lang="en-US" dirty="0" smtClean="0"/>
              <a:t>&gt; ### calculation odd's ratio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df.or</a:t>
            </a:r>
            <a:r>
              <a:rPr lang="en-US" dirty="0" smtClean="0"/>
              <a:t> &lt;- </a:t>
            </a:r>
            <a:r>
              <a:rPr lang="en-US" dirty="0" err="1" smtClean="0"/>
              <a:t>ddply</a:t>
            </a:r>
            <a:r>
              <a:rPr lang="en-US" dirty="0" smtClean="0"/>
              <a:t>(</a:t>
            </a:r>
            <a:r>
              <a:rPr lang="en-US" dirty="0" err="1" smtClean="0"/>
              <a:t>df.natal.gene.mean</a:t>
            </a:r>
            <a:r>
              <a:rPr lang="en-US" dirty="0" smtClean="0"/>
              <a:t>, .(natal), </a:t>
            </a:r>
            <a:r>
              <a:rPr lang="en-US" dirty="0" err="1" smtClean="0"/>
              <a:t>summarise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group_mean</a:t>
            </a:r>
            <a:r>
              <a:rPr lang="en-US" dirty="0" smtClean="0"/>
              <a:t>=mean(mean, </a:t>
            </a:r>
            <a:r>
              <a:rPr lang="en-US" dirty="0" err="1" smtClean="0"/>
              <a:t>na.rm</a:t>
            </a:r>
            <a:r>
              <a:rPr lang="en-US" dirty="0" smtClean="0"/>
              <a:t>=T))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df.or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natal </a:t>
            </a:r>
            <a:r>
              <a:rPr lang="en-US" dirty="0" err="1" smtClean="0"/>
              <a:t>group_mean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 postnatal   2.773967</a:t>
            </a:r>
          </a:p>
          <a:p>
            <a:pPr marL="0" indent="0">
              <a:buNone/>
            </a:pPr>
            <a:r>
              <a:rPr lang="en-US" dirty="0" smtClean="0"/>
              <a:t>2  prenatal   3.105011</a:t>
            </a:r>
          </a:p>
          <a:p>
            <a:pPr marL="0" indent="0">
              <a:buNone/>
            </a:pPr>
            <a:r>
              <a:rPr lang="en-US" dirty="0" smtClean="0"/>
              <a:t>&gt; or_log2_corrected &lt;- (2^df.or[</a:t>
            </a:r>
            <a:r>
              <a:rPr lang="en-US" dirty="0" err="1" smtClean="0"/>
              <a:t>df.or$natal</a:t>
            </a:r>
            <a:r>
              <a:rPr lang="en-US" dirty="0" smtClean="0"/>
              <a:t>=="prenatal","</a:t>
            </a:r>
            <a:r>
              <a:rPr lang="en-US" dirty="0" err="1" smtClean="0"/>
              <a:t>group_mean</a:t>
            </a:r>
            <a:r>
              <a:rPr lang="en-US" dirty="0" smtClean="0"/>
              <a:t>"]-1)/(2^df.or[</a:t>
            </a:r>
            <a:r>
              <a:rPr lang="en-US" dirty="0" err="1" smtClean="0"/>
              <a:t>df.or$natal</a:t>
            </a:r>
            <a:r>
              <a:rPr lang="en-US" dirty="0" smtClean="0"/>
              <a:t>=="postnatal","</a:t>
            </a:r>
            <a:r>
              <a:rPr lang="en-US" dirty="0" err="1" smtClean="0"/>
              <a:t>group_mean</a:t>
            </a:r>
            <a:r>
              <a:rPr lang="en-US" dirty="0" smtClean="0"/>
              <a:t>"]-1)</a:t>
            </a:r>
          </a:p>
          <a:p>
            <a:pPr marL="0" indent="0">
              <a:buNone/>
            </a:pPr>
            <a:r>
              <a:rPr lang="en-US" dirty="0" smtClean="0"/>
              <a:t>&gt; #formula: or = ((2^mu1)-1)/((2^mu2)-1)</a:t>
            </a:r>
          </a:p>
          <a:p>
            <a:pPr marL="0" indent="0">
              <a:buNone/>
            </a:pPr>
            <a:r>
              <a:rPr lang="en-US" b="1" dirty="0" smtClean="0"/>
              <a:t>&gt; or_log2_corrected</a:t>
            </a:r>
          </a:p>
          <a:p>
            <a:pPr marL="0" indent="0">
              <a:buNone/>
            </a:pPr>
            <a:r>
              <a:rPr lang="en-US" b="1" dirty="0" smtClean="0"/>
              <a:t>[1] 1.30209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201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Release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Statistics</a:t>
            </a:r>
            <a:r>
              <a:rPr lang="en-US" dirty="0" smtClean="0"/>
              <a:t>: prenatal </a:t>
            </a:r>
            <a:r>
              <a:rPr lang="en-US" dirty="0" err="1" smtClean="0"/>
              <a:t>vs</a:t>
            </a:r>
            <a:r>
              <a:rPr lang="en-US" dirty="0" smtClean="0"/>
              <a:t> postnatal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/>
              <a:t>fit1 &lt;- </a:t>
            </a:r>
            <a:r>
              <a:rPr lang="en-US" dirty="0" err="1"/>
              <a:t>t.test</a:t>
            </a:r>
            <a:r>
              <a:rPr lang="en-US" dirty="0"/>
              <a:t>(</a:t>
            </a:r>
            <a:r>
              <a:rPr lang="en-US" dirty="0" err="1"/>
              <a:t>mean~natal</a:t>
            </a:r>
            <a:r>
              <a:rPr lang="en-US" dirty="0"/>
              <a:t>, data=</a:t>
            </a:r>
            <a:r>
              <a:rPr lang="en-US" dirty="0" err="1"/>
              <a:t>df.natal.gene.mean</a:t>
            </a:r>
            <a:r>
              <a:rPr lang="en-US" dirty="0"/>
              <a:t>, alternative="less", paired=TRUE) # OBS: EAv2 is testing "less" (SCZ was testing alternative="greater")</a:t>
            </a:r>
          </a:p>
          <a:p>
            <a:pPr marL="0" indent="0">
              <a:buNone/>
            </a:pPr>
            <a:r>
              <a:rPr lang="en-US" dirty="0"/>
              <a:t>&gt; fit1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Paired t-test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data:  mean by natal</a:t>
            </a:r>
          </a:p>
          <a:p>
            <a:pPr marL="0" indent="0">
              <a:buNone/>
            </a:pPr>
            <a:r>
              <a:rPr lang="en-US" dirty="0"/>
              <a:t>t = -6.2955, </a:t>
            </a:r>
            <a:r>
              <a:rPr lang="en-US" dirty="0" err="1"/>
              <a:t>df</a:t>
            </a:r>
            <a:r>
              <a:rPr lang="en-US" dirty="0"/>
              <a:t> = 41, p-value = 8.218e-08</a:t>
            </a:r>
          </a:p>
          <a:p>
            <a:pPr marL="0" indent="0">
              <a:buNone/>
            </a:pPr>
            <a:r>
              <a:rPr lang="en-US" dirty="0"/>
              <a:t>alternative hypothesis: true difference in means is less than 0</a:t>
            </a:r>
          </a:p>
          <a:p>
            <a:pPr marL="0" indent="0">
              <a:buNone/>
            </a:pPr>
            <a:r>
              <a:rPr lang="en-US" dirty="0"/>
              <a:t>95 percent confidence interval:</a:t>
            </a:r>
          </a:p>
          <a:p>
            <a:pPr marL="0" indent="0">
              <a:buNone/>
            </a:pPr>
            <a:r>
              <a:rPr lang="en-US" dirty="0"/>
              <a:t>       -</a:t>
            </a:r>
            <a:r>
              <a:rPr lang="en-US" dirty="0" err="1"/>
              <a:t>Inf</a:t>
            </a:r>
            <a:r>
              <a:rPr lang="en-US" dirty="0"/>
              <a:t> -0.5112747</a:t>
            </a:r>
          </a:p>
          <a:p>
            <a:pPr marL="0" indent="0">
              <a:buNone/>
            </a:pPr>
            <a:r>
              <a:rPr lang="en-US" dirty="0"/>
              <a:t>sample estimates:</a:t>
            </a:r>
          </a:p>
          <a:p>
            <a:pPr marL="0" indent="0">
              <a:buNone/>
            </a:pPr>
            <a:r>
              <a:rPr lang="en-US" dirty="0"/>
              <a:t>mean of the differences </a:t>
            </a:r>
          </a:p>
          <a:p>
            <a:pPr marL="0" indent="0">
              <a:buNone/>
            </a:pPr>
            <a:r>
              <a:rPr lang="en-US" dirty="0"/>
              <a:t>             -0.6978103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&gt; fit1$p.value</a:t>
            </a:r>
          </a:p>
          <a:p>
            <a:pPr marL="0" indent="0">
              <a:buNone/>
            </a:pPr>
            <a:r>
              <a:rPr lang="en-US" dirty="0"/>
              <a:t>[1</a:t>
            </a:r>
            <a:r>
              <a:rPr lang="en-US" b="1" dirty="0"/>
              <a:t>] 8.217631e-08</a:t>
            </a:r>
          </a:p>
          <a:p>
            <a:pPr marL="0" indent="0">
              <a:buNone/>
            </a:pPr>
            <a:r>
              <a:rPr lang="en-US" dirty="0"/>
              <a:t>&gt; ### calculation odd's ratio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df.or</a:t>
            </a:r>
            <a:r>
              <a:rPr lang="en-US" dirty="0"/>
              <a:t> &lt;- </a:t>
            </a:r>
            <a:r>
              <a:rPr lang="en-US" dirty="0" err="1"/>
              <a:t>ddply</a:t>
            </a:r>
            <a:r>
              <a:rPr lang="en-US" dirty="0"/>
              <a:t>(</a:t>
            </a:r>
            <a:r>
              <a:rPr lang="en-US" dirty="0" err="1"/>
              <a:t>df.natal.gene.mean</a:t>
            </a:r>
            <a:r>
              <a:rPr lang="en-US" dirty="0"/>
              <a:t>, .(natal), </a:t>
            </a:r>
            <a:r>
              <a:rPr lang="en-US" dirty="0" err="1"/>
              <a:t>summarise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/>
              <a:t>group_mean</a:t>
            </a:r>
            <a:r>
              <a:rPr lang="en-US" dirty="0"/>
              <a:t>=mean(mean, </a:t>
            </a:r>
            <a:r>
              <a:rPr lang="en-US" dirty="0" err="1"/>
              <a:t>na.rm</a:t>
            </a:r>
            <a:r>
              <a:rPr lang="en-US" dirty="0"/>
              <a:t>=T))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df.or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natal </a:t>
            </a:r>
            <a:r>
              <a:rPr lang="en-US" dirty="0" err="1"/>
              <a:t>group_mean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 postnatal   2.807279</a:t>
            </a:r>
          </a:p>
          <a:p>
            <a:pPr marL="0" indent="0">
              <a:buNone/>
            </a:pPr>
            <a:r>
              <a:rPr lang="en-US" dirty="0"/>
              <a:t>2  prenatal   3.505089</a:t>
            </a:r>
          </a:p>
          <a:p>
            <a:pPr marL="0" indent="0">
              <a:buNone/>
            </a:pPr>
            <a:r>
              <a:rPr lang="en-US" dirty="0"/>
              <a:t>&gt; or_log2_corrected &lt;- (2^df.or[</a:t>
            </a:r>
            <a:r>
              <a:rPr lang="en-US" dirty="0" err="1"/>
              <a:t>df.or$natal</a:t>
            </a:r>
            <a:r>
              <a:rPr lang="en-US" dirty="0"/>
              <a:t>=="prenatal","</a:t>
            </a:r>
            <a:r>
              <a:rPr lang="en-US" dirty="0" err="1"/>
              <a:t>group_mean</a:t>
            </a:r>
            <a:r>
              <a:rPr lang="en-US" dirty="0"/>
              <a:t>"]-1)/(2^df.or[</a:t>
            </a:r>
            <a:r>
              <a:rPr lang="en-US" dirty="0" err="1"/>
              <a:t>df.or$natal</a:t>
            </a:r>
            <a:r>
              <a:rPr lang="en-US" dirty="0"/>
              <a:t>=="postnatal","</a:t>
            </a:r>
            <a:r>
              <a:rPr lang="en-US" dirty="0" err="1"/>
              <a:t>group_mean</a:t>
            </a:r>
            <a:r>
              <a:rPr lang="en-US" dirty="0"/>
              <a:t>"]-1)</a:t>
            </a:r>
          </a:p>
          <a:p>
            <a:pPr marL="0" indent="0">
              <a:buNone/>
            </a:pPr>
            <a:r>
              <a:rPr lang="en-US" dirty="0"/>
              <a:t>&gt; #formula: or = ((2^mu1)-1)/((2^mu2)-1)</a:t>
            </a:r>
          </a:p>
          <a:p>
            <a:pPr marL="0" indent="0">
              <a:buNone/>
            </a:pPr>
            <a:r>
              <a:rPr lang="en-US" b="1" dirty="0"/>
              <a:t>&gt; or_log2_corrected</a:t>
            </a:r>
          </a:p>
          <a:p>
            <a:pPr marL="0" indent="0">
              <a:buNone/>
            </a:pPr>
            <a:r>
              <a:rPr lang="en-US" dirty="0"/>
              <a:t>[1] </a:t>
            </a:r>
            <a:r>
              <a:rPr lang="en-US" b="1" dirty="0"/>
              <a:t>1.725721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161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Release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Identifying </a:t>
            </a:r>
            <a:r>
              <a:rPr lang="en-US" dirty="0" smtClean="0"/>
              <a:t>most highly expressed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 stage </a:t>
            </a:r>
            <a:r>
              <a:rPr lang="en-US" dirty="0" err="1" smtClean="0"/>
              <a:t>mean_stage</a:t>
            </a:r>
            <a:r>
              <a:rPr lang="en-US" dirty="0" smtClean="0"/>
              <a:t> </a:t>
            </a:r>
            <a:r>
              <a:rPr lang="en-US" dirty="0" err="1" smtClean="0"/>
              <a:t>sd_stage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4    s3b   3.254827 1.556582</a:t>
            </a:r>
          </a:p>
          <a:p>
            <a:pPr marL="0" indent="0">
              <a:buNone/>
            </a:pPr>
            <a:r>
              <a:rPr lang="en-US" dirty="0" smtClean="0"/>
              <a:t>5     s4   3.170036 1.557318</a:t>
            </a:r>
          </a:p>
          <a:p>
            <a:pPr marL="0" indent="0">
              <a:buNone/>
            </a:pPr>
            <a:r>
              <a:rPr lang="en-US" dirty="0" smtClean="0"/>
              <a:t>2    s2b   3.155874 1.618078</a:t>
            </a:r>
          </a:p>
          <a:p>
            <a:pPr marL="0" indent="0">
              <a:buNone/>
            </a:pPr>
            <a:r>
              <a:rPr lang="en-US" dirty="0" smtClean="0"/>
              <a:t>3    s3a   3.146092 1.600446</a:t>
            </a:r>
          </a:p>
          <a:p>
            <a:pPr marL="0" indent="0">
              <a:buNone/>
            </a:pPr>
            <a:r>
              <a:rPr lang="en-US" dirty="0" smtClean="0"/>
              <a:t>7     s6   2.966788 1.479473</a:t>
            </a:r>
          </a:p>
          <a:p>
            <a:pPr marL="0" indent="0">
              <a:buNone/>
            </a:pPr>
            <a:r>
              <a:rPr lang="en-US" dirty="0" smtClean="0"/>
              <a:t>1    s2a   2.948113 1.563771</a:t>
            </a:r>
          </a:p>
          <a:p>
            <a:pPr marL="0" indent="0">
              <a:buNone/>
            </a:pPr>
            <a:r>
              <a:rPr lang="en-US" dirty="0" smtClean="0"/>
              <a:t>12   s11   2.903698 1.533366</a:t>
            </a:r>
          </a:p>
          <a:p>
            <a:pPr marL="0" indent="0">
              <a:buNone/>
            </a:pPr>
            <a:r>
              <a:rPr lang="en-US" dirty="0" smtClean="0"/>
              <a:t>11   s10   2.851212 1.498817</a:t>
            </a:r>
          </a:p>
          <a:p>
            <a:pPr marL="0" indent="0">
              <a:buNone/>
            </a:pPr>
            <a:r>
              <a:rPr lang="en-US" dirty="0" smtClean="0"/>
              <a:t>10    s9   2.764652 1.523281</a:t>
            </a:r>
          </a:p>
          <a:p>
            <a:pPr marL="0" indent="0">
              <a:buNone/>
            </a:pPr>
            <a:r>
              <a:rPr lang="en-US" dirty="0" smtClean="0"/>
              <a:t>8     s7   2.729605 1.527834</a:t>
            </a:r>
          </a:p>
          <a:p>
            <a:pPr marL="0" indent="0">
              <a:buNone/>
            </a:pPr>
            <a:r>
              <a:rPr lang="en-US" dirty="0" smtClean="0"/>
              <a:t>6     s5   2.717927 1.465799</a:t>
            </a:r>
          </a:p>
          <a:p>
            <a:pPr marL="0" indent="0">
              <a:buNone/>
            </a:pPr>
            <a:r>
              <a:rPr lang="en-US" dirty="0" smtClean="0"/>
              <a:t>9     s8   2.446929 1.443785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49595" y="192696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testing for difference to other stages</a:t>
            </a:r>
          </a:p>
          <a:p>
            <a:r>
              <a:rPr lang="da-DK" dirty="0" smtClean="0"/>
              <a:t> </a:t>
            </a:r>
          </a:p>
          <a:p>
            <a:r>
              <a:rPr lang="da-DK" dirty="0" smtClean="0"/>
              <a:t>stage          V1</a:t>
            </a:r>
          </a:p>
          <a:p>
            <a:r>
              <a:rPr lang="da-DK" dirty="0" smtClean="0"/>
              <a:t>2   </a:t>
            </a:r>
            <a:r>
              <a:rPr lang="da-DK" b="1" dirty="0" smtClean="0"/>
              <a:t>s2b</a:t>
            </a:r>
            <a:r>
              <a:rPr lang="da-DK" dirty="0" smtClean="0"/>
              <a:t> 0.034518816</a:t>
            </a:r>
          </a:p>
          <a:p>
            <a:r>
              <a:rPr lang="da-DK" dirty="0" smtClean="0"/>
              <a:t>3   </a:t>
            </a:r>
            <a:r>
              <a:rPr lang="da-DK" b="1" dirty="0" smtClean="0"/>
              <a:t>s3a</a:t>
            </a:r>
            <a:r>
              <a:rPr lang="da-DK" dirty="0" smtClean="0"/>
              <a:t> 0.007785642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5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Release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Identifying </a:t>
            </a:r>
            <a:r>
              <a:rPr lang="en-US" dirty="0" smtClean="0"/>
              <a:t>most highly expressed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stage </a:t>
            </a:r>
            <a:r>
              <a:rPr lang="en-US" dirty="0" err="1"/>
              <a:t>mean_stage</a:t>
            </a:r>
            <a:r>
              <a:rPr lang="en-US" dirty="0"/>
              <a:t> </a:t>
            </a:r>
            <a:r>
              <a:rPr lang="en-US" dirty="0" err="1"/>
              <a:t>sd_stage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    </a:t>
            </a:r>
            <a:r>
              <a:rPr lang="en-US" b="1" dirty="0"/>
              <a:t>s3a   3.627775 1.278471</a:t>
            </a:r>
          </a:p>
          <a:p>
            <a:pPr marL="0" indent="0">
              <a:buNone/>
            </a:pPr>
            <a:r>
              <a:rPr lang="en-US" dirty="0"/>
              <a:t>4    s3b   3.591788 1.189517</a:t>
            </a:r>
          </a:p>
          <a:p>
            <a:pPr marL="0" indent="0">
              <a:buNone/>
            </a:pPr>
            <a:r>
              <a:rPr lang="en-US" dirty="0"/>
              <a:t>2    s2b   3.590794 1.290397</a:t>
            </a:r>
          </a:p>
          <a:p>
            <a:pPr marL="0" indent="0">
              <a:buNone/>
            </a:pPr>
            <a:r>
              <a:rPr lang="en-US" dirty="0"/>
              <a:t>1    s2a   3.552274 1.131148</a:t>
            </a:r>
          </a:p>
          <a:p>
            <a:pPr marL="0" indent="0">
              <a:buNone/>
            </a:pPr>
            <a:r>
              <a:rPr lang="en-US" dirty="0"/>
              <a:t>5     s4   3.414891 1.272305</a:t>
            </a:r>
          </a:p>
          <a:p>
            <a:pPr marL="0" indent="0">
              <a:buNone/>
            </a:pPr>
            <a:r>
              <a:rPr lang="en-US" dirty="0"/>
              <a:t>12   s11   2.974765 1.128318</a:t>
            </a:r>
          </a:p>
          <a:p>
            <a:pPr marL="0" indent="0">
              <a:buNone/>
            </a:pPr>
            <a:r>
              <a:rPr lang="en-US" dirty="0"/>
              <a:t>6     s5   2.963153 1.139985</a:t>
            </a:r>
          </a:p>
          <a:p>
            <a:pPr marL="0" indent="0">
              <a:buNone/>
            </a:pPr>
            <a:r>
              <a:rPr lang="en-US" dirty="0"/>
              <a:t>11   s10   2.906600 1.120519</a:t>
            </a:r>
          </a:p>
          <a:p>
            <a:pPr marL="0" indent="0">
              <a:buNone/>
            </a:pPr>
            <a:r>
              <a:rPr lang="en-US" dirty="0"/>
              <a:t>7     s6   2.896211 1.172586</a:t>
            </a:r>
          </a:p>
          <a:p>
            <a:pPr marL="0" indent="0">
              <a:buNone/>
            </a:pPr>
            <a:r>
              <a:rPr lang="en-US" dirty="0"/>
              <a:t>8     s7   2.822471 1.195900</a:t>
            </a:r>
          </a:p>
          <a:p>
            <a:pPr marL="0" indent="0">
              <a:buNone/>
            </a:pPr>
            <a:r>
              <a:rPr lang="en-US" dirty="0"/>
              <a:t>10    s9   2.705653 1.121988</a:t>
            </a:r>
          </a:p>
          <a:p>
            <a:pPr marL="0" indent="0">
              <a:buNone/>
            </a:pPr>
            <a:r>
              <a:rPr lang="en-US" dirty="0"/>
              <a:t>9     s8   2.577467 1.057620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49595" y="1926969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testing for difference to other stages</a:t>
            </a:r>
          </a:p>
          <a:p>
            <a:r>
              <a:rPr lang="da-DK" dirty="0" smtClean="0"/>
              <a:t> </a:t>
            </a:r>
          </a:p>
          <a:p>
            <a:r>
              <a:rPr lang="da-DK" dirty="0"/>
              <a:t> stage        V1</a:t>
            </a:r>
          </a:p>
          <a:p>
            <a:r>
              <a:rPr lang="da-DK" dirty="0"/>
              <a:t>3  </a:t>
            </a:r>
            <a:r>
              <a:rPr lang="da-DK" b="1" dirty="0"/>
              <a:t> s3a </a:t>
            </a:r>
            <a:r>
              <a:rPr lang="da-DK" dirty="0"/>
              <a:t>0.7166771</a:t>
            </a:r>
          </a:p>
          <a:p>
            <a:r>
              <a:rPr lang="da-DK" dirty="0"/>
              <a:t>2   </a:t>
            </a:r>
            <a:r>
              <a:rPr lang="da-DK" b="1" dirty="0"/>
              <a:t>s2b</a:t>
            </a:r>
            <a:r>
              <a:rPr lang="da-DK" dirty="0"/>
              <a:t> 0.4952973</a:t>
            </a:r>
          </a:p>
          <a:p>
            <a:r>
              <a:rPr lang="da-DK" dirty="0"/>
              <a:t>1   </a:t>
            </a:r>
            <a:r>
              <a:rPr lang="da-DK" b="1" dirty="0"/>
              <a:t>s2a</a:t>
            </a:r>
            <a:r>
              <a:rPr lang="da-DK" dirty="0"/>
              <a:t> 0.3605025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7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246</Words>
  <Application>Microsoft Macintosh PowerPoint</Application>
  <PresentationFormat>On-screen Show (4:3)</PresentationFormat>
  <Paragraphs>97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Time Series – release 1</vt:lpstr>
      <vt:lpstr>Time Series – release 2</vt:lpstr>
      <vt:lpstr>Release 1 Statistics: prenatal vs postnatal</vt:lpstr>
      <vt:lpstr>Release 2 Statistics: prenatal vs postnatal</vt:lpstr>
      <vt:lpstr>Release 1 Identifying most highly expressed stage</vt:lpstr>
      <vt:lpstr>Release 2 Identifying most highly expressed stage</vt:lpstr>
    </vt:vector>
  </TitlesOfParts>
  <Company>DTU-student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EAv2</dc:title>
  <dc:creator>Pascal Timshel</dc:creator>
  <cp:lastModifiedBy>Pascal Timshel</cp:lastModifiedBy>
  <cp:revision>14</cp:revision>
  <dcterms:created xsi:type="dcterms:W3CDTF">2015-02-06T20:55:42Z</dcterms:created>
  <dcterms:modified xsi:type="dcterms:W3CDTF">2015-03-08T11:29:38Z</dcterms:modified>
</cp:coreProperties>
</file>