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 Light"/>
      <p:regular r:id="rId18"/>
      <p:bold r:id="rId19"/>
      <p:italic r:id="rId20"/>
      <p:boldItalic r:id="rId21"/>
    </p:embeddedFont>
    <p:embeddedFont>
      <p:font typeface="Roboto Slab Medium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Light-italic.fntdata"/><Relationship Id="rId22" Type="http://schemas.openxmlformats.org/officeDocument/2006/relationships/font" Target="fonts/RobotoSlabMedium-regular.fntdata"/><Relationship Id="rId21" Type="http://schemas.openxmlformats.org/officeDocument/2006/relationships/font" Target="fonts/SourceSansProLight-boldItalic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obotoSlab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SourceSansProLight-bold.fntdata"/><Relationship Id="rId18" Type="http://schemas.openxmlformats.org/officeDocument/2006/relationships/font" Target="fonts/SourceSans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dc2e5db3b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dc2e5db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dc2e5db3b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dc2e5db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c2e5db3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c2e5d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dc2e5db3b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dc2e5db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c2e5db3b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c2e5db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c2e5db3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c2e5db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c2e5db3b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c2e5db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dc2e5db3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dc2e5db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c2e5db3b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c2e5db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gif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6.png"/><Relationship Id="rId5" Type="http://schemas.openxmlformats.org/officeDocument/2006/relationships/image" Target="../media/image12.gif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1" Type="http://schemas.openxmlformats.org/officeDocument/2006/relationships/image" Target="../media/image17.gif"/><Relationship Id="rId10" Type="http://schemas.openxmlformats.org/officeDocument/2006/relationships/image" Target="../media/image18.gif"/><Relationship Id="rId9" Type="http://schemas.openxmlformats.org/officeDocument/2006/relationships/image" Target="../media/image19.gif"/><Relationship Id="rId5" Type="http://schemas.openxmlformats.org/officeDocument/2006/relationships/image" Target="../media/image3.png"/><Relationship Id="rId6" Type="http://schemas.openxmlformats.org/officeDocument/2006/relationships/image" Target="../media/image9.gif"/><Relationship Id="rId7" Type="http://schemas.openxmlformats.org/officeDocument/2006/relationships/image" Target="../media/image7.gif"/><Relationship Id="rId8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5" y="1490075"/>
            <a:ext cx="5807400" cy="16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Maximum density still life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890338" y="4551275"/>
            <a:ext cx="446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Optimal solution for n = 100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63" y="241250"/>
            <a:ext cx="44672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86112" y="1200150"/>
            <a:ext cx="7571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CHU, G. AND STUCKEY, P. J.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complete solution to the Maximum Density Still Life Problem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In-text: (Chu &amp; Stuckey, 2012)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76200" lvl="0" marL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 Bibliography: Chu, G., &amp; Stuckey, P. (2012). A complete solution to the Maximum Density Still Life Problem. </a:t>
            </a:r>
            <a:r>
              <a:rPr i="1"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Artificial Intelligence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184-185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1-16. https://doi.org/10.1016/j.artint.2012.02.001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308125"/>
            <a:ext cx="75717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000">
                <a:latin typeface="Roboto Slab Medium"/>
                <a:ea typeface="Roboto Slab Medium"/>
                <a:cs typeface="Roboto Slab Medium"/>
                <a:sym typeface="Roboto Slab Medium"/>
              </a:rPr>
              <a:t>Conway's Game of Life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23"/>
            <a:ext cx="36096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 Game of Life (an example of a cellular automaton) is played on an infinite two-dimensional rectangular grid of cells. Each cell can be either alive or dead. The status of each cell changes each turn of the game (also called a generation) depending on the statuses of that cell's 8 neighbors. Neighbors of a cell are cells that touch that cell, either horizontal, vertical, or diagonal from that cell.</a:t>
            </a:r>
            <a:endParaRPr>
              <a:solidFill>
                <a:srgbClr val="263238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75" y="1164825"/>
            <a:ext cx="3403425" cy="24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75" y="3367875"/>
            <a:ext cx="1312125" cy="13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786150" y="8367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configuration of live and dead cells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leads to a new configuration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according to the rules of the game: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a cell has exactly three living neighbours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 it is alive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if a cell has exactly two living neighbours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it is in the same state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as it was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</a:t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otherwise, the cell is dead at time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</a:rPr>
              <a:t>t+1</a:t>
            </a:r>
            <a:endParaRPr i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275" y="1066575"/>
            <a:ext cx="1265950" cy="12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225" y="1066575"/>
            <a:ext cx="1265950" cy="12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475" y="3200675"/>
            <a:ext cx="1265950" cy="12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4875" y="3367875"/>
            <a:ext cx="1312125" cy="13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86150" y="308126"/>
            <a:ext cx="3102600" cy="8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rPr lang="en" sz="2400">
                <a:highlight>
                  <a:srgbClr val="E7E7E7"/>
                </a:highlight>
                <a:latin typeface="Roboto Slab Medium"/>
                <a:ea typeface="Roboto Slab Medium"/>
                <a:cs typeface="Roboto Slab Medium"/>
                <a:sym typeface="Roboto Slab Medium"/>
              </a:rPr>
              <a:t>Patterns</a:t>
            </a:r>
            <a:endParaRPr sz="2400">
              <a:highlight>
                <a:srgbClr val="E7E7E7"/>
              </a:highlight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811550" y="2245475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9300" y="1247575"/>
            <a:ext cx="3623400" cy="2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Many different types of patterns occur in the Game of Life, which are classified according to their behaviour. Common pattern types include: </a:t>
            </a:r>
            <a:endParaRPr sz="1200">
              <a:solidFill>
                <a:srgbClr val="202122"/>
              </a:solidFill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still lifes</a:t>
            </a: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, which do not change from one generation to the next; </a:t>
            </a:r>
            <a:endParaRPr sz="1200">
              <a:solidFill>
                <a:srgbClr val="202122"/>
              </a:solidFill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oscillators</a:t>
            </a: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, which return to their initial state after a finite number of generations;</a:t>
            </a:r>
            <a:endParaRPr sz="1200">
              <a:solidFill>
                <a:srgbClr val="202122"/>
              </a:solidFill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b="1" i="1"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spaceships</a:t>
            </a:r>
            <a:r>
              <a:rPr lang="en" sz="1200">
                <a:solidFill>
                  <a:srgbClr val="202122"/>
                </a:solidFill>
                <a:highlight>
                  <a:srgbClr val="E7E7E7"/>
                </a:highlight>
                <a:latin typeface="Roboto Slab"/>
                <a:ea typeface="Roboto Slab"/>
                <a:cs typeface="Roboto Slab"/>
                <a:sym typeface="Roboto Slab"/>
              </a:rPr>
              <a:t>, which translate themselves across the grid.</a:t>
            </a:r>
            <a:endParaRPr sz="1200">
              <a:highlight>
                <a:srgbClr val="E7E7E7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0" y="1085650"/>
            <a:ext cx="628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850" y="2283725"/>
            <a:ext cx="9334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050" y="3624675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0463" y="1095175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4250" y="2263350"/>
            <a:ext cx="9334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8525" y="3583925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0300" y="108565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7900" y="2093213"/>
            <a:ext cx="12001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36450" y="3583913"/>
            <a:ext cx="1543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7E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8575"/>
            <a:ext cx="470535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54375" y="1634525"/>
            <a:ext cx="26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50400" y="0"/>
            <a:ext cx="12412525" cy="5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327576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The Maximum Density Still Life Problem</a:t>
            </a:r>
            <a:endParaRPr sz="240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6933250" y="1160550"/>
            <a:ext cx="22617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▩ ▩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▩ ▢ ▩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▩ ▩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▢ ▢ ▢ ▢ ▢ ▢ ▢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06275" y="1010725"/>
            <a:ext cx="75717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The Maximum Density Still Life Problem  is to find the maximum number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of live cells that can fit in an n × n region of an infinite board, so that the board is stable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under the rules of Conway’s Game of Life. It is considered a very difficult problem and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has a raw search space of </a:t>
            </a:r>
            <a:r>
              <a:rPr i="1"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O(           )</a:t>
            </a:r>
            <a:r>
              <a:rPr i="1"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. Previous state of the art methods could only solve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up to n = 20. We give a powerful reformulation of the problem into one of minimizing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“wastage” instead of maximizing the number of live cells. This reformulation allows us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compute very strong upper bounds on the number of live cells, which dramatically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reduces the search space. It also gives us significant insights into the nature of the problem.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By combining these insights with several powerful techniques: remodeling, lazy clause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generation, bounded dynamic programming, relaxations, and custom search, we are able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solve the Maximum Density Still Life Problem for all n. This is possible because the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Maximum Density Still Life Problem is in fact well behaved mathematically for sufficiently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large n (around n &gt; 200) and if such very large instances can be solved, then there exist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ways to construct provably optimal solutions for all n from a finite set of base solutions.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Thus we show that the Maximum Density Still Life Problem has a closed form solution and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does not require exponential time to solve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0" name="Google Shape;140;p19" title="[34,34,34,&quot;https://www.codecogs.com/eqnedit.php?latex=2%5E%7Bn%5E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925" y="1725800"/>
            <a:ext cx="229575" cy="19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2817725" y="4315500"/>
            <a:ext cx="3156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Optimal solution for n = 10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2663075" y="781650"/>
            <a:ext cx="34659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▩ ▢ ▩ ▩ ▢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▩ ▢ ▩ ▢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▩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▩ ▩ ▩ ▩ ▢ ▩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▢ ▢ ▢ ▢ ▢ ▩ ▢ ▢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▩ ▢ ▩ ▩ ▢ ▩ ▢ ▩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▩ ▢ ▩ ▢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▢ ▢ ▢ ▢ ▢ ▩ ▢ ▩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▩ ▢ ▩ ▩ ▢ ▩ ▢ ▩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▩ ▩ ▢ ▩ ▢ ▩ ▩ ▢ ▩ ▩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▢ ▢ ▢ ▢ ▢ ▢ ▢ ▢ ▢ ▢ ▢ ▢ ▢ ▢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