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742"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7/12/2021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‹Nr.›</a:t>
            </a:fld>
            <a:endParaRPr lang="en-US" dirty="0"/>
          </a:p>
        </p:txBody>
      </p:sp>
    </p:spTree>
    <p:extLst>
      <p:ext uri="{BB962C8B-B14F-4D97-AF65-F5344CB8AC3E}">
        <p14:creationId xmlns:p14="http://schemas.microsoft.com/office/powerpoint/2010/main" val="330728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7/12/2021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152310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7/12/2021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40880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7/12/2021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37606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7/12/2021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196603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7/12/2021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186298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7/12/2021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135432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7/12/2021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114344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7/12/2021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425407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7/12/2021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231900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7/12/2021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‹Nr.›</a:t>
            </a:fld>
            <a:endParaRPr lang="en-US"/>
          </a:p>
        </p:txBody>
      </p:sp>
    </p:spTree>
    <p:extLst>
      <p:ext uri="{BB962C8B-B14F-4D97-AF65-F5344CB8AC3E}">
        <p14:creationId xmlns:p14="http://schemas.microsoft.com/office/powerpoint/2010/main" val="250834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7/12/2021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‹Nr.›</a:t>
            </a:fld>
            <a:endParaRPr lang="en-US"/>
          </a:p>
        </p:txBody>
      </p:sp>
    </p:spTree>
    <p:extLst>
      <p:ext uri="{BB962C8B-B14F-4D97-AF65-F5344CB8AC3E}">
        <p14:creationId xmlns:p14="http://schemas.microsoft.com/office/powerpoint/2010/main" val="134117185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Visio_Drawing.vsdx"/><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83A8B-E441-4E4F-8130-8432515202A2}"/>
              </a:ext>
            </a:extLst>
          </p:cNvPr>
          <p:cNvPicPr>
            <a:picLocks noChangeAspect="1"/>
          </p:cNvPicPr>
          <p:nvPr/>
        </p:nvPicPr>
        <p:blipFill rotWithShape="1">
          <a:blip r:embed="rId2"/>
          <a:srcRect l="5983" r="7382" b="-3"/>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AEF1C8E-7D2A-41CC-8157-B562810934D9}"/>
              </a:ext>
            </a:extLst>
          </p:cNvPr>
          <p:cNvSpPr>
            <a:spLocks noGrp="1"/>
          </p:cNvSpPr>
          <p:nvPr>
            <p:ph type="ctrTitle"/>
          </p:nvPr>
        </p:nvSpPr>
        <p:spPr>
          <a:xfrm>
            <a:off x="6096000" y="1371599"/>
            <a:ext cx="4762500" cy="2360429"/>
          </a:xfrm>
        </p:spPr>
        <p:txBody>
          <a:bodyPr>
            <a:normAutofit/>
          </a:bodyPr>
          <a:lstStyle/>
          <a:p>
            <a:r>
              <a:rPr lang="de-CH" dirty="0"/>
              <a:t>Projekt PokéWiki</a:t>
            </a:r>
          </a:p>
        </p:txBody>
      </p:sp>
      <p:sp>
        <p:nvSpPr>
          <p:cNvPr id="3" name="Untertitel 2">
            <a:extLst>
              <a:ext uri="{FF2B5EF4-FFF2-40B4-BE49-F238E27FC236}">
                <a16:creationId xmlns:a16="http://schemas.microsoft.com/office/drawing/2014/main" id="{EA5A4CD1-49F2-4B86-8F0C-3BB9EAE3A37A}"/>
              </a:ext>
            </a:extLst>
          </p:cNvPr>
          <p:cNvSpPr>
            <a:spLocks noGrp="1"/>
          </p:cNvSpPr>
          <p:nvPr>
            <p:ph type="subTitle" idx="1"/>
          </p:nvPr>
        </p:nvSpPr>
        <p:spPr>
          <a:xfrm>
            <a:off x="6096000" y="4114800"/>
            <a:ext cx="4762500" cy="1371601"/>
          </a:xfrm>
        </p:spPr>
        <p:txBody>
          <a:bodyPr>
            <a:normAutofit/>
          </a:bodyPr>
          <a:lstStyle/>
          <a:p>
            <a:endParaRPr lang="de-CH" dirty="0"/>
          </a:p>
        </p:txBody>
      </p:sp>
      <p:pic>
        <p:nvPicPr>
          <p:cNvPr id="8" name="Grafik 7" descr="Learning CSS in a day ? Easy ! Build a Pokedex. | Toucan Toco">
            <a:extLst>
              <a:ext uri="{FF2B5EF4-FFF2-40B4-BE49-F238E27FC236}">
                <a16:creationId xmlns:a16="http://schemas.microsoft.com/office/drawing/2014/main" id="{524A2961-5856-4C2F-A8BE-3A0DF76E9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32028"/>
            <a:ext cx="4857750" cy="2430729"/>
          </a:xfrm>
          <a:prstGeom prst="rect">
            <a:avLst/>
          </a:prstGeom>
          <a:noFill/>
          <a:ln>
            <a:noFill/>
          </a:ln>
        </p:spPr>
      </p:pic>
    </p:spTree>
    <p:extLst>
      <p:ext uri="{BB962C8B-B14F-4D97-AF65-F5344CB8AC3E}">
        <p14:creationId xmlns:p14="http://schemas.microsoft.com/office/powerpoint/2010/main" val="257902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CAB76-85DF-4B7E-93B5-C5BC004F1DBE}"/>
              </a:ext>
            </a:extLst>
          </p:cNvPr>
          <p:cNvSpPr>
            <a:spLocks noGrp="1"/>
          </p:cNvSpPr>
          <p:nvPr>
            <p:ph type="title"/>
          </p:nvPr>
        </p:nvSpPr>
        <p:spPr/>
        <p:txBody>
          <a:bodyPr/>
          <a:lstStyle/>
          <a:p>
            <a:r>
              <a:rPr lang="de-CH" dirty="0"/>
              <a:t>Milestones</a:t>
            </a:r>
          </a:p>
        </p:txBody>
      </p:sp>
      <p:graphicFrame>
        <p:nvGraphicFramePr>
          <p:cNvPr id="4" name="Inhaltsplatzhalter 3">
            <a:extLst>
              <a:ext uri="{FF2B5EF4-FFF2-40B4-BE49-F238E27FC236}">
                <a16:creationId xmlns:a16="http://schemas.microsoft.com/office/drawing/2014/main" id="{3676F4B7-CEFA-414C-A79A-318C8ADFF0CF}"/>
              </a:ext>
            </a:extLst>
          </p:cNvPr>
          <p:cNvGraphicFramePr>
            <a:graphicFrameLocks noGrp="1"/>
          </p:cNvGraphicFramePr>
          <p:nvPr>
            <p:ph idx="1"/>
            <p:extLst>
              <p:ext uri="{D42A27DB-BD31-4B8C-83A1-F6EECF244321}">
                <p14:modId xmlns:p14="http://schemas.microsoft.com/office/powerpoint/2010/main" val="657285659"/>
              </p:ext>
            </p:extLst>
          </p:nvPr>
        </p:nvGraphicFramePr>
        <p:xfrm>
          <a:off x="1931724" y="2057400"/>
          <a:ext cx="6962776" cy="4587284"/>
        </p:xfrm>
        <a:graphic>
          <a:graphicData uri="http://schemas.openxmlformats.org/drawingml/2006/table">
            <a:tbl>
              <a:tblPr firstRow="1" firstCol="1" bandRow="1">
                <a:tableStyleId>{5C22544A-7EE6-4342-B048-85BDC9FD1C3A}</a:tableStyleId>
              </a:tblPr>
              <a:tblGrid>
                <a:gridCol w="3481388">
                  <a:extLst>
                    <a:ext uri="{9D8B030D-6E8A-4147-A177-3AD203B41FA5}">
                      <a16:colId xmlns:a16="http://schemas.microsoft.com/office/drawing/2014/main" val="659092315"/>
                    </a:ext>
                  </a:extLst>
                </a:gridCol>
                <a:gridCol w="3481388">
                  <a:extLst>
                    <a:ext uri="{9D8B030D-6E8A-4147-A177-3AD203B41FA5}">
                      <a16:colId xmlns:a16="http://schemas.microsoft.com/office/drawing/2014/main" val="455612928"/>
                    </a:ext>
                  </a:extLst>
                </a:gridCol>
              </a:tblGrid>
              <a:tr h="204336">
                <a:tc>
                  <a:txBody>
                    <a:bodyPr/>
                    <a:lstStyle/>
                    <a:p>
                      <a:pPr>
                        <a:lnSpc>
                          <a:spcPct val="107000"/>
                        </a:lnSpc>
                        <a:spcAft>
                          <a:spcPts val="800"/>
                        </a:spcAft>
                      </a:pPr>
                      <a:r>
                        <a:rPr lang="de-DE" sz="1800" dirty="0">
                          <a:effectLst/>
                        </a:rPr>
                        <a:t>Datum</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tc>
                <a:tc>
                  <a:txBody>
                    <a:bodyPr/>
                    <a:lstStyle/>
                    <a:p>
                      <a:pPr>
                        <a:lnSpc>
                          <a:spcPct val="107000"/>
                        </a:lnSpc>
                        <a:spcAft>
                          <a:spcPts val="800"/>
                        </a:spcAft>
                      </a:pPr>
                      <a:r>
                        <a:rPr lang="de-DE" sz="1800">
                          <a:effectLst/>
                        </a:rPr>
                        <a:t>Ziel</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tc>
                <a:extLst>
                  <a:ext uri="{0D108BD9-81ED-4DB2-BD59-A6C34878D82A}">
                    <a16:rowId xmlns:a16="http://schemas.microsoft.com/office/drawing/2014/main" val="107512216"/>
                  </a:ext>
                </a:extLst>
              </a:tr>
              <a:tr h="522036">
                <a:tc>
                  <a:txBody>
                    <a:bodyPr/>
                    <a:lstStyle/>
                    <a:p>
                      <a:pPr>
                        <a:lnSpc>
                          <a:spcPct val="107000"/>
                        </a:lnSpc>
                        <a:spcAft>
                          <a:spcPts val="800"/>
                        </a:spcAft>
                      </a:pPr>
                      <a:r>
                        <a:rPr lang="de-DE" sz="1800">
                          <a:effectLst/>
                        </a:rPr>
                        <a:t>31.05</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accent2"/>
                    </a:solidFill>
                  </a:tcPr>
                </a:tc>
                <a:tc>
                  <a:txBody>
                    <a:bodyPr/>
                    <a:lstStyle/>
                    <a:p>
                      <a:pPr>
                        <a:lnSpc>
                          <a:spcPct val="107000"/>
                        </a:lnSpc>
                        <a:spcAft>
                          <a:spcPts val="800"/>
                        </a:spcAft>
                      </a:pPr>
                      <a:r>
                        <a:rPr lang="de-DE" sz="1800" dirty="0">
                          <a:effectLst/>
                        </a:rPr>
                        <a:t>Projektbeschreibung</a:t>
                      </a:r>
                      <a:endParaRPr lang="de-CH" sz="1800" dirty="0">
                        <a:effectLst/>
                      </a:endParaRPr>
                    </a:p>
                    <a:p>
                      <a:pPr>
                        <a:lnSpc>
                          <a:spcPct val="107000"/>
                        </a:lnSpc>
                        <a:spcAft>
                          <a:spcPts val="800"/>
                        </a:spcAft>
                      </a:pPr>
                      <a:r>
                        <a:rPr lang="de-DE" sz="1800" dirty="0">
                          <a:effectLst/>
                        </a:rPr>
                        <a:t>Und Files erstellen</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accent2"/>
                    </a:solidFill>
                  </a:tcPr>
                </a:tc>
                <a:extLst>
                  <a:ext uri="{0D108BD9-81ED-4DB2-BD59-A6C34878D82A}">
                    <a16:rowId xmlns:a16="http://schemas.microsoft.com/office/drawing/2014/main" val="2694754574"/>
                  </a:ext>
                </a:extLst>
              </a:tr>
              <a:tr h="619849">
                <a:tc>
                  <a:txBody>
                    <a:bodyPr/>
                    <a:lstStyle/>
                    <a:p>
                      <a:pPr>
                        <a:lnSpc>
                          <a:spcPct val="107000"/>
                        </a:lnSpc>
                        <a:spcAft>
                          <a:spcPts val="800"/>
                        </a:spcAft>
                      </a:pPr>
                      <a:r>
                        <a:rPr lang="de-DE" sz="1800">
                          <a:effectLst/>
                        </a:rPr>
                        <a:t>07.06</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rgbClr val="FFFF00"/>
                    </a:solidFill>
                  </a:tcPr>
                </a:tc>
                <a:tc>
                  <a:txBody>
                    <a:bodyPr/>
                    <a:lstStyle/>
                    <a:p>
                      <a:pPr>
                        <a:lnSpc>
                          <a:spcPct val="107000"/>
                        </a:lnSpc>
                        <a:spcAft>
                          <a:spcPts val="800"/>
                        </a:spcAft>
                      </a:pPr>
                      <a:r>
                        <a:rPr lang="de-DE" sz="1800" dirty="0">
                          <a:effectLst/>
                        </a:rPr>
                        <a:t>Funktionen zum Abrufen der Daten über die API</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rgbClr val="FFFF00"/>
                    </a:solidFill>
                  </a:tcPr>
                </a:tc>
                <a:extLst>
                  <a:ext uri="{0D108BD9-81ED-4DB2-BD59-A6C34878D82A}">
                    <a16:rowId xmlns:a16="http://schemas.microsoft.com/office/drawing/2014/main" val="876000124"/>
                  </a:ext>
                </a:extLst>
              </a:tr>
              <a:tr h="419096">
                <a:tc>
                  <a:txBody>
                    <a:bodyPr/>
                    <a:lstStyle/>
                    <a:p>
                      <a:pPr>
                        <a:lnSpc>
                          <a:spcPct val="107000"/>
                        </a:lnSpc>
                        <a:spcAft>
                          <a:spcPts val="800"/>
                        </a:spcAft>
                      </a:pPr>
                      <a:r>
                        <a:rPr lang="de-DE" sz="1800">
                          <a:effectLst/>
                        </a:rPr>
                        <a:t>14.06</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tc>
                  <a:txBody>
                    <a:bodyPr/>
                    <a:lstStyle/>
                    <a:p>
                      <a:pPr>
                        <a:lnSpc>
                          <a:spcPct val="107000"/>
                        </a:lnSpc>
                        <a:spcAft>
                          <a:spcPts val="800"/>
                        </a:spcAft>
                      </a:pPr>
                      <a:r>
                        <a:rPr lang="de-DE" sz="1800">
                          <a:effectLst/>
                        </a:rPr>
                        <a:t>JS mit den html Files verbinden</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extLst>
                  <a:ext uri="{0D108BD9-81ED-4DB2-BD59-A6C34878D82A}">
                    <a16:rowId xmlns:a16="http://schemas.microsoft.com/office/drawing/2014/main" val="3318919539"/>
                  </a:ext>
                </a:extLst>
              </a:tr>
              <a:tr h="419096">
                <a:tc>
                  <a:txBody>
                    <a:bodyPr/>
                    <a:lstStyle/>
                    <a:p>
                      <a:pPr>
                        <a:lnSpc>
                          <a:spcPct val="107000"/>
                        </a:lnSpc>
                        <a:spcAft>
                          <a:spcPts val="800"/>
                        </a:spcAft>
                      </a:pPr>
                      <a:r>
                        <a:rPr lang="de-DE" sz="1800">
                          <a:effectLst/>
                        </a:rPr>
                        <a:t>21.06</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tc>
                  <a:txBody>
                    <a:bodyPr/>
                    <a:lstStyle/>
                    <a:p>
                      <a:pPr>
                        <a:lnSpc>
                          <a:spcPct val="107000"/>
                        </a:lnSpc>
                        <a:spcAft>
                          <a:spcPts val="800"/>
                        </a:spcAft>
                      </a:pPr>
                      <a:r>
                        <a:rPr lang="de-DE" sz="1800">
                          <a:effectLst/>
                        </a:rPr>
                        <a:t>Alle Pokémon werden korrekt aufgelistet</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extLst>
                  <a:ext uri="{0D108BD9-81ED-4DB2-BD59-A6C34878D82A}">
                    <a16:rowId xmlns:a16="http://schemas.microsoft.com/office/drawing/2014/main" val="3547570720"/>
                  </a:ext>
                </a:extLst>
              </a:tr>
              <a:tr h="829559">
                <a:tc>
                  <a:txBody>
                    <a:bodyPr/>
                    <a:lstStyle/>
                    <a:p>
                      <a:pPr>
                        <a:lnSpc>
                          <a:spcPct val="107000"/>
                        </a:lnSpc>
                        <a:spcAft>
                          <a:spcPts val="800"/>
                        </a:spcAft>
                      </a:pPr>
                      <a:r>
                        <a:rPr lang="de-DE" sz="1800">
                          <a:effectLst/>
                        </a:rPr>
                        <a:t>28.06</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tc>
                  <a:txBody>
                    <a:bodyPr/>
                    <a:lstStyle/>
                    <a:p>
                      <a:pPr>
                        <a:lnSpc>
                          <a:spcPct val="107000"/>
                        </a:lnSpc>
                        <a:spcAft>
                          <a:spcPts val="800"/>
                        </a:spcAft>
                      </a:pPr>
                      <a:r>
                        <a:rPr lang="de-DE" sz="1800">
                          <a:effectLst/>
                        </a:rPr>
                        <a:t>Das html File mit den Details über ein Pokémon funktioniert korrekt</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extLst>
                  <a:ext uri="{0D108BD9-81ED-4DB2-BD59-A6C34878D82A}">
                    <a16:rowId xmlns:a16="http://schemas.microsoft.com/office/drawing/2014/main" val="148323463"/>
                  </a:ext>
                </a:extLst>
              </a:tr>
              <a:tr h="419096">
                <a:tc>
                  <a:txBody>
                    <a:bodyPr/>
                    <a:lstStyle/>
                    <a:p>
                      <a:pPr>
                        <a:lnSpc>
                          <a:spcPct val="107000"/>
                        </a:lnSpc>
                        <a:spcAft>
                          <a:spcPts val="800"/>
                        </a:spcAft>
                      </a:pPr>
                      <a:r>
                        <a:rPr lang="de-DE" sz="1800">
                          <a:effectLst/>
                        </a:rPr>
                        <a:t>05.07</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tc>
                  <a:txBody>
                    <a:bodyPr/>
                    <a:lstStyle/>
                    <a:p>
                      <a:pPr>
                        <a:lnSpc>
                          <a:spcPct val="107000"/>
                        </a:lnSpc>
                        <a:spcAft>
                          <a:spcPts val="800"/>
                        </a:spcAft>
                      </a:pPr>
                      <a:r>
                        <a:rPr lang="de-DE" sz="1800">
                          <a:effectLst/>
                        </a:rPr>
                        <a:t>Design für beide html Files machen mit css</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extLst>
                  <a:ext uri="{0D108BD9-81ED-4DB2-BD59-A6C34878D82A}">
                    <a16:rowId xmlns:a16="http://schemas.microsoft.com/office/drawing/2014/main" val="1293772785"/>
                  </a:ext>
                </a:extLst>
              </a:tr>
              <a:tr h="619849">
                <a:tc>
                  <a:txBody>
                    <a:bodyPr/>
                    <a:lstStyle/>
                    <a:p>
                      <a:pPr>
                        <a:lnSpc>
                          <a:spcPct val="107000"/>
                        </a:lnSpc>
                        <a:spcAft>
                          <a:spcPts val="800"/>
                        </a:spcAft>
                      </a:pPr>
                      <a:r>
                        <a:rPr lang="de-DE" sz="1800">
                          <a:effectLst/>
                        </a:rPr>
                        <a:t>12.07</a:t>
                      </a:r>
                      <a:endParaRPr lang="de-CH" sz="180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tc>
                  <a:txBody>
                    <a:bodyPr/>
                    <a:lstStyle/>
                    <a:p>
                      <a:pPr>
                        <a:lnSpc>
                          <a:spcPct val="107000"/>
                        </a:lnSpc>
                        <a:spcAft>
                          <a:spcPts val="800"/>
                        </a:spcAft>
                      </a:pPr>
                      <a:r>
                        <a:rPr lang="de-DE" sz="1800" dirty="0">
                          <a:effectLst/>
                        </a:rPr>
                        <a:t>Projekt auf Fehler überprüfen und beenden</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564" marR="39564" marT="0" marB="0">
                    <a:solidFill>
                      <a:schemeClr val="tx2">
                        <a:lumMod val="50000"/>
                        <a:lumOff val="50000"/>
                      </a:schemeClr>
                    </a:solidFill>
                  </a:tcPr>
                </a:tc>
                <a:extLst>
                  <a:ext uri="{0D108BD9-81ED-4DB2-BD59-A6C34878D82A}">
                    <a16:rowId xmlns:a16="http://schemas.microsoft.com/office/drawing/2014/main" val="1981412655"/>
                  </a:ext>
                </a:extLst>
              </a:tr>
            </a:tbl>
          </a:graphicData>
        </a:graphic>
      </p:graphicFrame>
    </p:spTree>
    <p:extLst>
      <p:ext uri="{BB962C8B-B14F-4D97-AF65-F5344CB8AC3E}">
        <p14:creationId xmlns:p14="http://schemas.microsoft.com/office/powerpoint/2010/main" val="3491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022B7-4835-42D6-B6AA-DEE4A6F8B91C}"/>
              </a:ext>
            </a:extLst>
          </p:cNvPr>
          <p:cNvSpPr>
            <a:spLocks noGrp="1"/>
          </p:cNvSpPr>
          <p:nvPr>
            <p:ph type="title"/>
          </p:nvPr>
        </p:nvSpPr>
        <p:spPr/>
        <p:txBody>
          <a:bodyPr/>
          <a:lstStyle/>
          <a:p>
            <a:r>
              <a:rPr lang="de-CH" dirty="0"/>
              <a:t>Überblick</a:t>
            </a:r>
          </a:p>
        </p:txBody>
      </p:sp>
      <p:sp>
        <p:nvSpPr>
          <p:cNvPr id="3" name="Inhaltsplatzhalter 2">
            <a:extLst>
              <a:ext uri="{FF2B5EF4-FFF2-40B4-BE49-F238E27FC236}">
                <a16:creationId xmlns:a16="http://schemas.microsoft.com/office/drawing/2014/main" id="{484A8155-2E26-4010-93EF-A6058A1ED69F}"/>
              </a:ext>
            </a:extLst>
          </p:cNvPr>
          <p:cNvSpPr>
            <a:spLocks noGrp="1"/>
          </p:cNvSpPr>
          <p:nvPr>
            <p:ph sz="half" idx="1"/>
          </p:nvPr>
        </p:nvSpPr>
        <p:spPr/>
        <p:txBody>
          <a:bodyPr/>
          <a:lstStyle/>
          <a:p>
            <a:pPr marL="0" indent="0" algn="ctr">
              <a:lnSpc>
                <a:spcPct val="107000"/>
              </a:lnSpc>
              <a:spcAft>
                <a:spcPts val="800"/>
              </a:spcAft>
              <a:buNone/>
            </a:pP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Der Zweck der Website ist, einen Überblick bzw. eine Liste aller Pokémon zu geben. Die Website soll wie der Originale Pokédex aus den Spielen/Serie funktionieren: Man kann die Pokémon über ihre ID oder über den Namen suchen. Gefunden, kann man detaillierte Infos über sie einsehen. Die Daten werde ich über eine API beziehen, welle alle Pokémon und ihre Infos in einem JSON-File speichert.</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CH" dirty="0"/>
          </a:p>
        </p:txBody>
      </p:sp>
      <p:pic>
        <p:nvPicPr>
          <p:cNvPr id="5" name="Inhaltsplatzhalter 4">
            <a:extLst>
              <a:ext uri="{FF2B5EF4-FFF2-40B4-BE49-F238E27FC236}">
                <a16:creationId xmlns:a16="http://schemas.microsoft.com/office/drawing/2014/main" id="{2E4BA5C0-720D-4EE4-BABA-47524C8F4B93}"/>
              </a:ext>
            </a:extLst>
          </p:cNvPr>
          <p:cNvPicPr>
            <a:picLocks noGrp="1"/>
          </p:cNvPicPr>
          <p:nvPr>
            <p:ph sz="half" idx="2"/>
          </p:nvPr>
        </p:nvPicPr>
        <p:blipFill>
          <a:blip r:embed="rId2"/>
          <a:stretch>
            <a:fillRect/>
          </a:stretch>
        </p:blipFill>
        <p:spPr>
          <a:xfrm>
            <a:off x="6265863" y="2340135"/>
            <a:ext cx="5016500" cy="3554092"/>
          </a:xfrm>
          <a:prstGeom prst="rect">
            <a:avLst/>
          </a:prstGeom>
        </p:spPr>
      </p:pic>
    </p:spTree>
    <p:extLst>
      <p:ext uri="{BB962C8B-B14F-4D97-AF65-F5344CB8AC3E}">
        <p14:creationId xmlns:p14="http://schemas.microsoft.com/office/powerpoint/2010/main" val="400443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1021D-F9AF-4A26-98FE-4E12EF218639}"/>
              </a:ext>
            </a:extLst>
          </p:cNvPr>
          <p:cNvSpPr>
            <a:spLocks noGrp="1"/>
          </p:cNvSpPr>
          <p:nvPr>
            <p:ph type="title"/>
          </p:nvPr>
        </p:nvSpPr>
        <p:spPr/>
        <p:txBody>
          <a:bodyPr/>
          <a:lstStyle/>
          <a:p>
            <a:r>
              <a:rPr lang="de-CH" dirty="0"/>
              <a:t>Klassendiagramm</a:t>
            </a:r>
          </a:p>
        </p:txBody>
      </p:sp>
      <p:sp>
        <p:nvSpPr>
          <p:cNvPr id="3" name="Inhaltsplatzhalter 2">
            <a:extLst>
              <a:ext uri="{FF2B5EF4-FFF2-40B4-BE49-F238E27FC236}">
                <a16:creationId xmlns:a16="http://schemas.microsoft.com/office/drawing/2014/main" id="{F7856378-BA7E-46A7-A83B-B1C2919DB07B}"/>
              </a:ext>
            </a:extLst>
          </p:cNvPr>
          <p:cNvSpPr>
            <a:spLocks noGrp="1"/>
          </p:cNvSpPr>
          <p:nvPr>
            <p:ph sz="half" idx="1"/>
          </p:nvPr>
        </p:nvSpPr>
        <p:spPr>
          <a:xfrm>
            <a:off x="909758" y="2343150"/>
            <a:ext cx="5031521" cy="4119563"/>
          </a:xfrm>
        </p:spPr>
        <p:txBody>
          <a:bodyPr/>
          <a:lstStyle/>
          <a:p>
            <a:endParaRPr lang="de-CH" dirty="0"/>
          </a:p>
        </p:txBody>
      </p:sp>
      <p:sp>
        <p:nvSpPr>
          <p:cNvPr id="5" name="Rectangle 2">
            <a:extLst>
              <a:ext uri="{FF2B5EF4-FFF2-40B4-BE49-F238E27FC236}">
                <a16:creationId xmlns:a16="http://schemas.microsoft.com/office/drawing/2014/main" id="{749DAE11-F4AB-4B58-B8F1-BAFE7849E275}"/>
              </a:ext>
            </a:extLst>
          </p:cNvPr>
          <p:cNvSpPr>
            <a:spLocks noChangeArrowheads="1"/>
          </p:cNvSpPr>
          <p:nvPr/>
        </p:nvSpPr>
        <p:spPr bwMode="auto">
          <a:xfrm>
            <a:off x="0" y="28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aphicFrame>
        <p:nvGraphicFramePr>
          <p:cNvPr id="6" name="Objekt 5">
            <a:extLst>
              <a:ext uri="{FF2B5EF4-FFF2-40B4-BE49-F238E27FC236}">
                <a16:creationId xmlns:a16="http://schemas.microsoft.com/office/drawing/2014/main" id="{9E132C15-E542-457A-9CF0-ECDB9FBD044B}"/>
              </a:ext>
            </a:extLst>
          </p:cNvPr>
          <p:cNvGraphicFramePr>
            <a:graphicFrameLocks noChangeAspect="1"/>
          </p:cNvGraphicFramePr>
          <p:nvPr>
            <p:extLst>
              <p:ext uri="{D42A27DB-BD31-4B8C-83A1-F6EECF244321}">
                <p14:modId xmlns:p14="http://schemas.microsoft.com/office/powerpoint/2010/main" val="4136519377"/>
              </p:ext>
            </p:extLst>
          </p:nvPr>
        </p:nvGraphicFramePr>
        <p:xfrm>
          <a:off x="823605" y="2325688"/>
          <a:ext cx="5203825" cy="1006475"/>
        </p:xfrm>
        <a:graphic>
          <a:graphicData uri="http://schemas.openxmlformats.org/presentationml/2006/ole">
            <mc:AlternateContent xmlns:mc="http://schemas.openxmlformats.org/markup-compatibility/2006">
              <mc:Choice xmlns:v="urn:schemas-microsoft-com:vml" Requires="v">
                <p:oleObj name="Visio" r:id="rId2" imgW="5196769" imgH="1005793" progId="Visio.Drawing.15">
                  <p:embed/>
                </p:oleObj>
              </mc:Choice>
              <mc:Fallback>
                <p:oleObj name="Visio" r:id="rId2" imgW="5196769" imgH="100579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05" y="2325688"/>
                        <a:ext cx="52038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nhaltsplatzhalter 6">
            <a:extLst>
              <a:ext uri="{FF2B5EF4-FFF2-40B4-BE49-F238E27FC236}">
                <a16:creationId xmlns:a16="http://schemas.microsoft.com/office/drawing/2014/main" id="{B563115E-A99A-4165-8364-28329F0F41C4}"/>
              </a:ext>
            </a:extLst>
          </p:cNvPr>
          <p:cNvPicPr>
            <a:picLocks noGrp="1"/>
          </p:cNvPicPr>
          <p:nvPr>
            <p:ph sz="half" idx="2"/>
          </p:nvPr>
        </p:nvPicPr>
        <p:blipFill>
          <a:blip r:embed="rId4"/>
          <a:stretch>
            <a:fillRect/>
          </a:stretch>
        </p:blipFill>
        <p:spPr>
          <a:xfrm>
            <a:off x="7898318" y="2057400"/>
            <a:ext cx="1751590" cy="4119563"/>
          </a:xfrm>
          <a:prstGeom prst="rect">
            <a:avLst/>
          </a:prstGeom>
        </p:spPr>
      </p:pic>
    </p:spTree>
    <p:extLst>
      <p:ext uri="{BB962C8B-B14F-4D97-AF65-F5344CB8AC3E}">
        <p14:creationId xmlns:p14="http://schemas.microsoft.com/office/powerpoint/2010/main" val="31608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D0A99-9D10-4F13-944C-AB52A8A59EFE}"/>
              </a:ext>
            </a:extLst>
          </p:cNvPr>
          <p:cNvSpPr>
            <a:spLocks noGrp="1"/>
          </p:cNvSpPr>
          <p:nvPr>
            <p:ph type="title"/>
          </p:nvPr>
        </p:nvSpPr>
        <p:spPr/>
        <p:txBody>
          <a:bodyPr/>
          <a:lstStyle/>
          <a:p>
            <a:r>
              <a:rPr lang="de-CH" dirty="0"/>
              <a:t>Demo</a:t>
            </a:r>
          </a:p>
        </p:txBody>
      </p:sp>
      <p:sp>
        <p:nvSpPr>
          <p:cNvPr id="3" name="Inhaltsplatzhalter 2">
            <a:extLst>
              <a:ext uri="{FF2B5EF4-FFF2-40B4-BE49-F238E27FC236}">
                <a16:creationId xmlns:a16="http://schemas.microsoft.com/office/drawing/2014/main" id="{88576660-04B9-446F-8F39-77FAA162FB1F}"/>
              </a:ext>
            </a:extLst>
          </p:cNvPr>
          <p:cNvSpPr>
            <a:spLocks noGrp="1"/>
          </p:cNvSpPr>
          <p:nvPr>
            <p:ph sz="half" idx="1"/>
          </p:nvPr>
        </p:nvSpPr>
        <p:spPr/>
        <p:txBody>
          <a:bodyPr/>
          <a:lstStyle/>
          <a:p>
            <a:r>
              <a:rPr lang="de-CH" dirty="0" err="1"/>
              <a:t>Heroku</a:t>
            </a:r>
            <a:endParaRPr lang="de-CH"/>
          </a:p>
          <a:p>
            <a:endParaRPr lang="de-CH"/>
          </a:p>
        </p:txBody>
      </p:sp>
      <p:sp>
        <p:nvSpPr>
          <p:cNvPr id="4" name="Inhaltsplatzhalter 3">
            <a:extLst>
              <a:ext uri="{FF2B5EF4-FFF2-40B4-BE49-F238E27FC236}">
                <a16:creationId xmlns:a16="http://schemas.microsoft.com/office/drawing/2014/main" id="{8C6A853A-5F3E-45B7-8AB1-6C703EE2919E}"/>
              </a:ext>
            </a:extLst>
          </p:cNvPr>
          <p:cNvSpPr>
            <a:spLocks noGrp="1"/>
          </p:cNvSpPr>
          <p:nvPr>
            <p:ph sz="half" idx="2"/>
          </p:nvPr>
        </p:nvSpPr>
        <p:spPr/>
        <p:txBody>
          <a:bodyPr/>
          <a:lstStyle/>
          <a:p>
            <a:endParaRPr lang="de-CH"/>
          </a:p>
        </p:txBody>
      </p:sp>
    </p:spTree>
    <p:extLst>
      <p:ext uri="{BB962C8B-B14F-4D97-AF65-F5344CB8AC3E}">
        <p14:creationId xmlns:p14="http://schemas.microsoft.com/office/powerpoint/2010/main" val="3854756407"/>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13B37"/>
      </a:dk2>
      <a:lt2>
        <a:srgbClr val="E8E2E2"/>
      </a:lt2>
      <a:accent1>
        <a:srgbClr val="20B2B5"/>
      </a:accent1>
      <a:accent2>
        <a:srgbClr val="14B976"/>
      </a:accent2>
      <a:accent3>
        <a:srgbClr val="21BB3D"/>
      </a:accent3>
      <a:accent4>
        <a:srgbClr val="3AB714"/>
      </a:accent4>
      <a:accent5>
        <a:srgbClr val="7EB01F"/>
      </a:accent5>
      <a:accent6>
        <a:srgbClr val="AEA313"/>
      </a:accent6>
      <a:hlink>
        <a:srgbClr val="5D8E2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Breitbild</PresentationFormat>
  <Paragraphs>25</Paragraphs>
  <Slides>5</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5</vt:i4>
      </vt:variant>
    </vt:vector>
  </HeadingPairs>
  <TitlesOfParts>
    <vt:vector size="11" baseType="lpstr">
      <vt:lpstr>Arial</vt:lpstr>
      <vt:lpstr>Calibri</vt:lpstr>
      <vt:lpstr>Gill Sans MT</vt:lpstr>
      <vt:lpstr>Goudy Old Style</vt:lpstr>
      <vt:lpstr>ClassicFrameVTI</vt:lpstr>
      <vt:lpstr>Visio</vt:lpstr>
      <vt:lpstr>Projekt PokéWiki</vt:lpstr>
      <vt:lpstr>Milestones</vt:lpstr>
      <vt:lpstr>Überblick</vt:lpstr>
      <vt:lpstr>Klassendiagramm</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PokéWiki</dc:title>
  <dc:creator>Thuma Pascal</dc:creator>
  <cp:lastModifiedBy>Thuma Pascal</cp:lastModifiedBy>
  <cp:revision>2</cp:revision>
  <dcterms:created xsi:type="dcterms:W3CDTF">2021-06-07T14:18:25Z</dcterms:created>
  <dcterms:modified xsi:type="dcterms:W3CDTF">2021-07-12T14:24:24Z</dcterms:modified>
</cp:coreProperties>
</file>