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89851-40B5-416A-A503-DEA8EC6C1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5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A4B7C-C911-4F78-A61E-6462ADF31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A841-9399-47A6-B4E2-F798ABA01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E46ED-489D-4DD3-9FF0-E36DBFD4E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019D5-C0ED-410A-AADB-DE56DB729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5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DCD76-4E97-4C56-A360-99AF596A0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0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8F851-6DD4-4609-B864-24F80E0A0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B537A-85DE-483B-98B3-8A20EF5C6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85CD-D23B-4588-9E90-25658481A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ECB5B-A94D-4016-AB80-E5D399940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8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781AC-834C-4671-987D-426688805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49D4F1D0-3FC5-4356-859C-D456FA4A8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6709" y="5689374"/>
            <a:ext cx="9448800" cy="838200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24052" y="6004354"/>
            <a:ext cx="9178158" cy="523220"/>
          </a:xfrm>
          <a:prstGeom prst="rect">
            <a:avLst/>
          </a:prstGeom>
          <a:solidFill>
            <a:schemeClr val="tx2"/>
          </a:solidFill>
          <a:ln w="28575">
            <a:noFill/>
          </a:ln>
          <a:effectLst>
            <a:glow rad="660400">
              <a:schemeClr val="accent4">
                <a:satMod val="175000"/>
                <a:alpha val="40000"/>
              </a:schemeClr>
            </a:glow>
            <a:softEdge rad="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 Introduction to Main Street Database Services</a:t>
            </a:r>
            <a:endParaRPr 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" y="762000"/>
            <a:ext cx="9144000" cy="4629150"/>
          </a:xfrm>
          <a:prstGeom prst="rect">
            <a:avLst/>
          </a:prstGeom>
        </p:spPr>
      </p:pic>
      <p:pic>
        <p:nvPicPr>
          <p:cNvPr id="205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3758"/>
            <a:ext cx="2743200" cy="11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090"/>
          <p:cNvSpPr txBox="1">
            <a:spLocks noChangeArrowheads="1"/>
          </p:cNvSpPr>
          <p:nvPr/>
        </p:nvSpPr>
        <p:spPr bwMode="auto">
          <a:xfrm>
            <a:off x="225425" y="155575"/>
            <a:ext cx="6553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/>
              <a:t>Our Niche</a:t>
            </a: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685800" y="1752600"/>
            <a:ext cx="34647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“We provide senior level DBAs to support to our customers for maximum flexibility in a model that aligns costs with usage.”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505200"/>
            <a:ext cx="4890244" cy="2803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spcAft>
                <a:spcPts val="125"/>
              </a:spcAft>
              <a:defRPr/>
            </a:pPr>
            <a:r>
              <a:rPr lang="en-US" sz="1600" b="1" dirty="0"/>
              <a:t>            Service Features</a:t>
            </a:r>
          </a:p>
          <a:p>
            <a:pPr>
              <a:spcAft>
                <a:spcPts val="175"/>
              </a:spcAft>
              <a:defRPr/>
            </a:pPr>
            <a:endParaRPr lang="en-US" sz="1600" dirty="0"/>
          </a:p>
          <a:p>
            <a:pPr marL="285750" indent="-285750">
              <a:spcAft>
                <a:spcPts val="175"/>
              </a:spcAft>
              <a:buFont typeface="Wingdings" pitchFamily="2" charset="2"/>
              <a:buChar char="ü"/>
              <a:defRPr/>
            </a:pPr>
            <a:r>
              <a:rPr lang="en-US" sz="1600" dirty="0"/>
              <a:t>Experienced, Assigned DBAs </a:t>
            </a:r>
          </a:p>
          <a:p>
            <a:pPr marL="285750" indent="-285750">
              <a:spcAft>
                <a:spcPts val="175"/>
              </a:spcAft>
              <a:buFont typeface="Wingdings" pitchFamily="2" charset="2"/>
              <a:buChar char="ü"/>
              <a:defRPr/>
            </a:pPr>
            <a:r>
              <a:rPr lang="en-US" sz="1600" dirty="0"/>
              <a:t>100% U.S. Citizens</a:t>
            </a:r>
          </a:p>
          <a:p>
            <a:pPr marL="285750" indent="-285750">
              <a:spcAft>
                <a:spcPts val="175"/>
              </a:spcAft>
              <a:buFont typeface="Wingdings" pitchFamily="2" charset="2"/>
              <a:buChar char="ü"/>
              <a:defRPr/>
            </a:pPr>
            <a:r>
              <a:rPr lang="en-US" sz="1600" dirty="0"/>
              <a:t>Direct Contact with DBAs</a:t>
            </a:r>
          </a:p>
          <a:p>
            <a:pPr marL="285750" indent="-285750">
              <a:spcAft>
                <a:spcPts val="175"/>
              </a:spcAft>
              <a:buFont typeface="Wingdings" pitchFamily="2" charset="2"/>
              <a:buChar char="ü"/>
              <a:defRPr/>
            </a:pPr>
            <a:r>
              <a:rPr lang="en-US" sz="1600" dirty="0"/>
              <a:t>24x7 Incident Response</a:t>
            </a:r>
          </a:p>
          <a:p>
            <a:pPr marL="285750" indent="-285750">
              <a:spcAft>
                <a:spcPts val="175"/>
              </a:spcAft>
              <a:buFont typeface="Wingdings" pitchFamily="2" charset="2"/>
              <a:buChar char="ü"/>
              <a:defRPr/>
            </a:pPr>
            <a:r>
              <a:rPr lang="en-US" sz="1600" dirty="0"/>
              <a:t>Integrated operational monitoring (optional)</a:t>
            </a:r>
          </a:p>
          <a:p>
            <a:pPr marL="285750" indent="-285750">
              <a:spcAft>
                <a:spcPts val="175"/>
              </a:spcAft>
              <a:buFont typeface="Wingdings" pitchFamily="2" charset="2"/>
              <a:buChar char="ü"/>
              <a:defRPr/>
            </a:pPr>
            <a:r>
              <a:rPr lang="en-US" sz="1600" dirty="0"/>
              <a:t>Performance monitoring/assessment (optional)</a:t>
            </a:r>
          </a:p>
          <a:p>
            <a:pPr marL="285750" indent="-285750">
              <a:spcAft>
                <a:spcPts val="175"/>
              </a:spcAft>
              <a:buFont typeface="Wingdings" pitchFamily="2" charset="2"/>
              <a:buChar char="ü"/>
              <a:defRPr/>
            </a:pPr>
            <a:r>
              <a:rPr lang="en-US" sz="1600" dirty="0"/>
              <a:t>Weekly Activity/Usage Reports</a:t>
            </a:r>
          </a:p>
          <a:p>
            <a:pPr>
              <a:spcAft>
                <a:spcPts val="175"/>
              </a:spcAft>
              <a:defRPr/>
            </a:pP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38996" y="3505200"/>
            <a:ext cx="4129088" cy="17645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/>
              <a:t>Service Benefits</a:t>
            </a:r>
          </a:p>
          <a:p>
            <a:pPr>
              <a:spcAft>
                <a:spcPts val="175"/>
              </a:spcAft>
              <a:defRPr/>
            </a:pPr>
            <a:endParaRPr lang="en-US" sz="1600" dirty="0"/>
          </a:p>
          <a:p>
            <a:pPr marL="285750" indent="-285750">
              <a:spcAft>
                <a:spcPts val="175"/>
              </a:spcAft>
              <a:buFont typeface="Wingdings" pitchFamily="2" charset="2"/>
              <a:buChar char="ü"/>
              <a:defRPr/>
            </a:pPr>
            <a:r>
              <a:rPr lang="en-US" sz="1600" dirty="0"/>
              <a:t>Scalable DBA extension to team</a:t>
            </a:r>
          </a:p>
          <a:p>
            <a:pPr marL="285750" indent="-285750">
              <a:spcAft>
                <a:spcPts val="175"/>
              </a:spcAft>
              <a:buFont typeface="Wingdings" pitchFamily="2" charset="2"/>
              <a:buChar char="ü"/>
              <a:defRPr/>
            </a:pPr>
            <a:r>
              <a:rPr lang="en-US" sz="1600" dirty="0"/>
              <a:t>No hiring or training costs</a:t>
            </a:r>
          </a:p>
          <a:p>
            <a:pPr marL="285750" indent="-285750">
              <a:spcAft>
                <a:spcPts val="175"/>
              </a:spcAft>
              <a:buFont typeface="Wingdings" pitchFamily="2" charset="2"/>
              <a:buChar char="ü"/>
              <a:defRPr/>
            </a:pPr>
            <a:r>
              <a:rPr lang="en-US" sz="1600" dirty="0"/>
              <a:t>Pay-for-use model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104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8575"/>
            <a:ext cx="2454275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931" y="1223821"/>
            <a:ext cx="3783269" cy="20052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B26BE5-BC69-43D7-822E-D6BC4B9BF520}"/>
              </a:ext>
            </a:extLst>
          </p:cNvPr>
          <p:cNvSpPr/>
          <p:nvPr/>
        </p:nvSpPr>
        <p:spPr>
          <a:xfrm>
            <a:off x="9405684" y="4891961"/>
            <a:ext cx="988937" cy="529800"/>
          </a:xfrm>
          <a:prstGeom prst="rect">
            <a:avLst/>
          </a:prstGeom>
          <a:noFill/>
          <a:ln>
            <a:noFill/>
          </a:ln>
          <a:effectLst>
            <a:outerShdw blurRad="152400" dir="5400000" sx="90000" sy="-19000" rotWithShape="0">
              <a:schemeClr val="tx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40C59-828B-4BD1-A76E-B9223CC75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173" y="5995444"/>
            <a:ext cx="960703" cy="279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80C156-76C3-4A19-83F5-9448E4929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443" y="5048126"/>
            <a:ext cx="863500" cy="6429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7DDF48-C024-46CA-A4B1-02484C1AC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214" y="5447524"/>
            <a:ext cx="901335" cy="1788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E7BC1D-EF62-4AA8-AD6C-2ACAB9817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3837" y="5367251"/>
            <a:ext cx="890730" cy="308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5C9EEF-8894-4CB1-8671-8A825098CE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3856" y="5767824"/>
            <a:ext cx="828675" cy="519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3EC3F6-657F-437B-97E2-AD01E1E9AE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5933" y="5995443"/>
            <a:ext cx="864010" cy="2799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6707</TotalTime>
  <Words>85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Wingdings</vt:lpstr>
      <vt:lpstr>Default Design</vt:lpstr>
      <vt:lpstr>PowerPoint Presentation</vt:lpstr>
      <vt:lpstr>PowerPoint Presentation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Time Hire       vs.       TPSi DBA Service</dc:title>
  <dc:creator>Mark Vorholt</dc:creator>
  <cp:lastModifiedBy>Mark Vorholt</cp:lastModifiedBy>
  <cp:revision>252</cp:revision>
  <cp:lastPrinted>2014-09-23T20:17:20Z</cp:lastPrinted>
  <dcterms:created xsi:type="dcterms:W3CDTF">2011-08-29T14:39:39Z</dcterms:created>
  <dcterms:modified xsi:type="dcterms:W3CDTF">2020-01-10T15:21:35Z</dcterms:modified>
</cp:coreProperties>
</file>