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264" r:id="rId3"/>
    <p:sldId id="265" r:id="rId4"/>
    <p:sldId id="275" r:id="rId5"/>
    <p:sldId id="276" r:id="rId6"/>
    <p:sldId id="277" r:id="rId7"/>
    <p:sldId id="278" r:id="rId8"/>
    <p:sldId id="270" r:id="rId9"/>
    <p:sldId id="279" r:id="rId10"/>
    <p:sldId id="280" r:id="rId11"/>
    <p:sldId id="281" r:id="rId12"/>
    <p:sldId id="282" r:id="rId13"/>
    <p:sldId id="266" r:id="rId14"/>
    <p:sldId id="267" r:id="rId15"/>
    <p:sldId id="268" r:id="rId16"/>
    <p:sldId id="269" r:id="rId17"/>
    <p:sldId id="283" r:id="rId18"/>
    <p:sldId id="271" r:id="rId19"/>
    <p:sldId id="272" r:id="rId20"/>
    <p:sldId id="274" r:id="rId21"/>
    <p:sldId id="284" r:id="rId22"/>
    <p:sldId id="273" r:id="rId2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5A066-8865-4B77-AE89-BED06B94F445}" v="17" dt="2018-04-20T02:44:3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69" autoAdjust="0"/>
  </p:normalViewPr>
  <p:slideViewPr>
    <p:cSldViewPr snapToGrid="0" snapToObjects="1">
      <p:cViewPr varScale="1">
        <p:scale>
          <a:sx n="98" d="100"/>
          <a:sy n="98" d="100"/>
        </p:scale>
        <p:origin x="684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7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C24B7-45C9-41FD-A78C-C7253DD9DAB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E3C98-63D7-475C-978E-1DBC9F9B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DB Projects – large files, long build/compare times</a:t>
            </a:r>
          </a:p>
          <a:p>
            <a:r>
              <a:rPr lang="en-US" dirty="0"/>
              <a:t>SSDT – split into SSDT (DB Projects) and SSDT-BI – lots of confusion.  BI Projects were version-specific</a:t>
            </a:r>
          </a:p>
          <a:p>
            <a:r>
              <a:rPr lang="en-US" dirty="0"/>
              <a:t>Current SSDT release – DB Projects, SSIS, SSAS, SSRS – can handle multiple (modern) SQL Versions</a:t>
            </a:r>
          </a:p>
          <a:p>
            <a:endParaRPr lang="en-US" dirty="0"/>
          </a:p>
          <a:p>
            <a:r>
              <a:rPr lang="en-US" dirty="0"/>
              <a:t>This presentation – DB Projects. Why? To get control of your schema in files that can go into source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Good way to check the project and make sure that there are no major errors.</a:t>
            </a:r>
          </a:p>
          <a:p>
            <a:r>
              <a:rPr lang="en-US" baseline="0" dirty="0"/>
              <a:t>Don’t try to push DB Properties to Azure SQL</a:t>
            </a:r>
          </a:p>
          <a:p>
            <a:r>
              <a:rPr lang="en-US" baseline="0" dirty="0"/>
              <a:t>Allow Incompatible Platform – useful if you could push to many different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3C98-63D7-475C-978E-1DBC9F9B9B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 w/ SSDT binaries</a:t>
            </a:r>
          </a:p>
          <a:p>
            <a:r>
              <a:rPr lang="en-US" dirty="0"/>
              <a:t>  May want to force a version to avoid surprises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https://docs.microsoft.com/en-us/sql/ssdt/download-sql-server-data-tools-ssdt</a:t>
            </a:r>
          </a:p>
          <a:p>
            <a:r>
              <a:rPr lang="en-US" dirty="0"/>
              <a:t>Or use </a:t>
            </a:r>
            <a:r>
              <a:rPr lang="en-US" dirty="0" err="1"/>
              <a:t>Chocolately</a:t>
            </a:r>
            <a:r>
              <a:rPr lang="en-US" dirty="0"/>
              <a:t> to install VS shell + </a:t>
            </a:r>
            <a:r>
              <a:rPr lang="en-US" dirty="0" err="1"/>
              <a:t>ssdt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9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cover the next several slides – create project, import </a:t>
            </a:r>
            <a:r>
              <a:rPr lang="en-US" dirty="0" err="1"/>
              <a:t>db</a:t>
            </a:r>
            <a:r>
              <a:rPr lang="en-US" dirty="0"/>
              <a:t>, explore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3C98-63D7-475C-978E-1DBC9F9B9B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1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VS</a:t>
            </a:r>
          </a:p>
          <a:p>
            <a:r>
              <a:rPr lang="en-US" dirty="0"/>
              <a:t>New Project – type “SQL Server”</a:t>
            </a:r>
          </a:p>
          <a:p>
            <a:r>
              <a:rPr lang="en-US" dirty="0"/>
              <a:t>Can save Templates to the VS Templates folder if you have a setup you like and want to use for everything.</a:t>
            </a:r>
          </a:p>
          <a:p>
            <a:r>
              <a:rPr lang="en-US" dirty="0"/>
              <a:t>  I’ll usually add folders in the project for “Publish” and “Schema Compare” as well as Pre/Post-deploy script folders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3C98-63D7-475C-978E-1DBC9F9B9B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import from DB/</a:t>
            </a:r>
            <a:r>
              <a:rPr lang="en-US" dirty="0" err="1"/>
              <a:t>dacpac</a:t>
            </a:r>
            <a:r>
              <a:rPr lang="en-US" dirty="0"/>
              <a:t> in an empty project (or brand new template)</a:t>
            </a:r>
          </a:p>
          <a:p>
            <a:r>
              <a:rPr lang="en-US" dirty="0"/>
              <a:t>Can always import </a:t>
            </a:r>
            <a:r>
              <a:rPr lang="en-US"/>
              <a:t>from script, though only CREATE scripts will work.</a:t>
            </a:r>
            <a:endParaRPr lang="en-US" dirty="0"/>
          </a:p>
          <a:p>
            <a:r>
              <a:rPr lang="en-US" dirty="0"/>
              <a:t>Tend to avoid importing logins and permissions – those are usually environment-specific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create other folders as needed.</a:t>
            </a:r>
          </a:p>
          <a:p>
            <a:r>
              <a:rPr lang="en-US" dirty="0"/>
              <a:t>I usually create a Scripts/Pre-Deploy and Scripts/Post-Deploy folder, a Publish folder, and a Schema Compare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5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import just doesn’t work.</a:t>
            </a:r>
          </a:p>
          <a:p>
            <a:r>
              <a:rPr lang="en-US" dirty="0"/>
              <a:t>Leave variable blank if DB name will always be the same</a:t>
            </a:r>
          </a:p>
          <a:p>
            <a:r>
              <a:rPr lang="en-US" dirty="0"/>
              <a:t>Choose “Different Database, Different Server” for linked server </a:t>
            </a:r>
            <a:r>
              <a:rPr lang="en-US" dirty="0" err="1"/>
              <a:t>dbs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https://msdn.microsoft.com/en-us/library/hh550080(v=VS.103).aspx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ttsql.com/2013/05/14/ssdt-setting-different-permissions-per-environment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msdn.microsoft.com/Forums/sqlserver/en-US/home?forum=ssdt&amp;forum=ssdt" TargetMode="External"/><Relationship Id="rId2" Type="http://schemas.openxmlformats.org/officeDocument/2006/relationships/hyperlink" Target="https://stackoverflow.com/questions/tagged/ssd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qlps.io/slack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chottsql.com/" TargetMode="External"/><Relationship Id="rId2" Type="http://schemas.openxmlformats.org/officeDocument/2006/relationships/hyperlink" Target="mailto:paschott@outlook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pkr8.com/t/75511" TargetMode="External"/><Relationship Id="rId4" Type="http://schemas.openxmlformats.org/officeDocument/2006/relationships/hyperlink" Target="https://github.com/paschott/SSDT_1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9314029" cy="2339975"/>
          </a:xfrm>
        </p:spPr>
        <p:txBody>
          <a:bodyPr/>
          <a:lstStyle/>
          <a:p>
            <a:r>
              <a:rPr lang="en-US" dirty="0"/>
              <a:t>Getting Your DB Schema Under Control With SSDT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Peter A. Schott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792-569E-433B-8B01-5C99E95B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</a:t>
            </a:r>
            <a:r>
              <a:rPr lang="en-US" baseline="0" dirty="0"/>
              <a:t> with 3-Part DB Names – Current 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0135-8C74-4BF4-AE02-5E20B1E8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SSDT doesn’t know</a:t>
            </a:r>
            <a:r>
              <a:rPr lang="en-US" baseline="0" dirty="0"/>
              <a:t> the current database name</a:t>
            </a:r>
            <a:endParaRPr lang="en-US" dirty="0"/>
          </a:p>
          <a:p>
            <a:r>
              <a:rPr lang="en-US" dirty="0"/>
              <a:t>Find/Replace is your friend</a:t>
            </a:r>
          </a:p>
          <a:p>
            <a:pPr lvl="1"/>
            <a:r>
              <a:rPr lang="en-US" dirty="0"/>
              <a:t>Limit to *.</a:t>
            </a:r>
            <a:r>
              <a:rPr lang="en-US" dirty="0" err="1"/>
              <a:t>sql</a:t>
            </a:r>
            <a:r>
              <a:rPr lang="en-US" dirty="0"/>
              <a:t> files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 err="1"/>
              <a:t>DBName.dbo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DBName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DBName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579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075F-D6C8-4E07-BEA8-B67D8FD1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Cross-Database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01FB-8A98-4152-B0E0-639E12E2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4817380" cy="41116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References</a:t>
            </a:r>
          </a:p>
          <a:p>
            <a:r>
              <a:rPr lang="en-US" dirty="0"/>
              <a:t>Use</a:t>
            </a:r>
            <a:r>
              <a:rPr lang="en-US" baseline="0" dirty="0"/>
              <a:t> a common storage location</a:t>
            </a:r>
          </a:p>
          <a:p>
            <a:r>
              <a:rPr lang="en-US" baseline="0" dirty="0"/>
              <a:t>May need to use </a:t>
            </a:r>
            <a:r>
              <a:rPr lang="en-US" i="1" baseline="0" dirty="0" err="1"/>
              <a:t>SQLPackage</a:t>
            </a:r>
            <a:r>
              <a:rPr lang="en-US" baseline="0" dirty="0"/>
              <a:t> to extract a </a:t>
            </a:r>
            <a:r>
              <a:rPr lang="en-US" baseline="0" dirty="0" err="1"/>
              <a:t>dacpac</a:t>
            </a:r>
            <a:endParaRPr lang="en-US" baseline="0" dirty="0"/>
          </a:p>
          <a:p>
            <a:r>
              <a:rPr lang="en-US" baseline="0" dirty="0"/>
              <a:t>Watch your variable settings!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A08C4-65B5-451C-A758-BB20B7BE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242" y="1725046"/>
            <a:ext cx="6032413" cy="264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F32E-3072-48A9-9BED-490BF63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7A9D-9AD8-4377-84B1-DF08447C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6788433" cy="16365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Similar to Cross-Database objects</a:t>
            </a:r>
          </a:p>
          <a:p>
            <a:r>
              <a:rPr lang="en-US" dirty="0"/>
              <a:t>Set your options</a:t>
            </a:r>
            <a:r>
              <a:rPr lang="en-US" baseline="0" dirty="0"/>
              <a:t> and </a:t>
            </a:r>
            <a:r>
              <a:rPr lang="en-US" dirty="0"/>
              <a:t>variables appropriately</a:t>
            </a:r>
          </a:p>
          <a:p>
            <a:r>
              <a:rPr lang="en-US" dirty="0"/>
              <a:t>Doesn’t seem to work w/ OPENQUERY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EE7B9-6FDB-4CF6-8D2F-D7102F2B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59" y="3274452"/>
            <a:ext cx="5993042" cy="28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0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6F66-45CF-4D2F-A14D-80C872F8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Users/Logins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BCE6-5DD6-4018-8E85-3DCCAA41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to ignore initially</a:t>
            </a:r>
          </a:p>
          <a:p>
            <a:r>
              <a:rPr lang="en-US" dirty="0"/>
              <a:t>Use DB Roles</a:t>
            </a:r>
          </a:p>
          <a:p>
            <a:pPr lvl="1"/>
            <a:r>
              <a:rPr lang="en-US" dirty="0"/>
              <a:t>Import puts these in the “Security” folder</a:t>
            </a:r>
          </a:p>
          <a:p>
            <a:r>
              <a:rPr lang="en-US" dirty="0"/>
              <a:t>If</a:t>
            </a:r>
            <a:r>
              <a:rPr lang="en-US" baseline="0" dirty="0"/>
              <a:t> you really need this, there are ways…</a:t>
            </a:r>
          </a:p>
          <a:p>
            <a:pPr lvl="1"/>
            <a:r>
              <a:rPr lang="en-US" dirty="0">
                <a:hlinkClick r:id="rId2"/>
              </a:rPr>
              <a:t>https://schottsql.com/2013/05/14/ssdt-setting-different-permissions-per-environment/</a:t>
            </a:r>
            <a:endParaRPr lang="en-US" dirty="0"/>
          </a:p>
          <a:p>
            <a:pPr lvl="1"/>
            <a:r>
              <a:rPr lang="en-US" dirty="0"/>
              <a:t>Kudos to Jamie Thomson for the idea</a:t>
            </a:r>
          </a:p>
        </p:txBody>
      </p:sp>
    </p:spTree>
    <p:extLst>
      <p:ext uri="{BB962C8B-B14F-4D97-AF65-F5344CB8AC3E}">
        <p14:creationId xmlns:p14="http://schemas.microsoft.com/office/powerpoint/2010/main" val="12115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931E-3940-4ABC-A37B-73A3FDFD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Publishing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1308-2A88-4963-B443-C5522B02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Build</a:t>
            </a:r>
          </a:p>
          <a:p>
            <a:r>
              <a:rPr lang="en-US" dirty="0"/>
              <a:t>If all obvious</a:t>
            </a:r>
            <a:r>
              <a:rPr lang="en-US" baseline="0" dirty="0"/>
              <a:t> errors are fixed, try to build</a:t>
            </a:r>
          </a:p>
          <a:p>
            <a:pPr lvl="1"/>
            <a:r>
              <a:rPr lang="en-US" dirty="0"/>
              <a:t>Fix any errors that come up</a:t>
            </a:r>
          </a:p>
          <a:p>
            <a:pPr lvl="1"/>
            <a:r>
              <a:rPr lang="en-US" dirty="0"/>
              <a:t>Fix warnings as you can</a:t>
            </a:r>
          </a:p>
          <a:p>
            <a:endParaRPr lang="en-US" baseline="0" dirty="0"/>
          </a:p>
          <a:p>
            <a:r>
              <a:rPr lang="en-US" b="1" dirty="0"/>
              <a:t>Deploy</a:t>
            </a:r>
            <a:endParaRPr lang="en-US" b="1" baseline="0" dirty="0"/>
          </a:p>
          <a:p>
            <a:r>
              <a:rPr lang="en-US" baseline="0" dirty="0"/>
              <a:t>Create Publish Profiles for common environments</a:t>
            </a:r>
          </a:p>
          <a:p>
            <a:r>
              <a:rPr lang="en-US" baseline="0" dirty="0"/>
              <a:t>Pick the appropriate options for your database</a:t>
            </a:r>
          </a:p>
          <a:p>
            <a:r>
              <a:rPr lang="en-US" baseline="0" dirty="0"/>
              <a:t>Try not to use too many “ignore” options</a:t>
            </a:r>
          </a:p>
        </p:txBody>
      </p:sp>
    </p:spTree>
    <p:extLst>
      <p:ext uri="{BB962C8B-B14F-4D97-AF65-F5344CB8AC3E}">
        <p14:creationId xmlns:p14="http://schemas.microsoft.com/office/powerpoint/2010/main" val="129781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CE7B-3489-41E3-96E6-235E4CEF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2D75-382C-4546-BB38-0481F760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file properties (build, none, etc.)</a:t>
            </a:r>
          </a:p>
          <a:p>
            <a:r>
              <a:rPr lang="en-US" dirty="0"/>
              <a:t>Add as CREATE</a:t>
            </a:r>
          </a:p>
          <a:p>
            <a:pPr lvl="1"/>
            <a:r>
              <a:rPr lang="en-US" dirty="0"/>
              <a:t>Only ALTERs tend to be Constraints and Keys</a:t>
            </a:r>
          </a:p>
          <a:p>
            <a:r>
              <a:rPr lang="en-US" dirty="0"/>
              <a:t>Try to use standard locations</a:t>
            </a:r>
          </a:p>
          <a:p>
            <a:pPr lvl="1"/>
            <a:r>
              <a:rPr lang="en-US" dirty="0"/>
              <a:t>Follow general folder structure for project</a:t>
            </a:r>
          </a:p>
          <a:p>
            <a:r>
              <a:rPr lang="en-US" dirty="0"/>
              <a:t>Can also Import or Compare</a:t>
            </a:r>
          </a:p>
          <a:p>
            <a:pPr lvl="1"/>
            <a:r>
              <a:rPr lang="en-US" dirty="0"/>
              <a:t>If an “ignored scripts” file is created, </a:t>
            </a:r>
            <a:r>
              <a:rPr lang="en-US" b="1" dirty="0"/>
              <a:t>look at it!</a:t>
            </a:r>
          </a:p>
        </p:txBody>
      </p:sp>
    </p:spTree>
    <p:extLst>
      <p:ext uri="{BB962C8B-B14F-4D97-AF65-F5344CB8AC3E}">
        <p14:creationId xmlns:p14="http://schemas.microsoft.com/office/powerpoint/2010/main" val="86891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CE58-B742-4B82-AE8D-CA0FAA94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Deploy</a:t>
            </a:r>
            <a:r>
              <a:rPr lang="en-US" baseline="0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DF00-C260-4CD7-9F44-F51D32A3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script type, only one of each allowed</a:t>
            </a:r>
          </a:p>
          <a:p>
            <a:r>
              <a:rPr lang="en-US" dirty="0"/>
              <a:t>Uses SQLCMD</a:t>
            </a:r>
            <a:r>
              <a:rPr lang="en-US" baseline="0" dirty="0"/>
              <a:t> calls for other scripts</a:t>
            </a:r>
          </a:p>
          <a:p>
            <a:r>
              <a:rPr lang="en-US" baseline="0" dirty="0"/>
              <a:t>Can use files not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412406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5031-CC06-4DA9-AA25-6B78B0F9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235A-0CCB-4280-BDC3-6CD72C68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Saves </a:t>
            </a:r>
            <a:r>
              <a:rPr lang="en-US" dirty="0" err="1"/>
              <a:t>dacpac</a:t>
            </a:r>
            <a:r>
              <a:rPr lang="en-US" dirty="0"/>
              <a:t> of given project state</a:t>
            </a:r>
          </a:p>
          <a:p>
            <a:r>
              <a:rPr lang="en-US" dirty="0"/>
              <a:t>Possible Uses:</a:t>
            </a:r>
          </a:p>
          <a:p>
            <a:pPr lvl="1"/>
            <a:r>
              <a:rPr lang="en-US" sz="3000" dirty="0"/>
              <a:t>Save a specific version of your project to use for release</a:t>
            </a:r>
          </a:p>
          <a:p>
            <a:pPr lvl="1"/>
            <a:r>
              <a:rPr lang="en-US" sz="3000" dirty="0"/>
              <a:t>Save version of the project before making major changes</a:t>
            </a:r>
          </a:p>
          <a:p>
            <a:pPr lvl="1"/>
            <a:r>
              <a:rPr lang="en-US" sz="3000" dirty="0"/>
              <a:t>Use as a source for schema compare</a:t>
            </a:r>
          </a:p>
          <a:p>
            <a:pPr lvl="1"/>
            <a:r>
              <a:rPr lang="en-US" sz="3000" dirty="0"/>
              <a:t>Baseline your project</a:t>
            </a:r>
          </a:p>
          <a:p>
            <a:pPr lvl="1"/>
            <a:r>
              <a:rPr lang="en-US" sz="3000" dirty="0"/>
              <a:t>Roll back to this state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6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8934-FBAD-4835-A220-3832D1D5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F313-2AED-4238-AC7A-906AC8A1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other code</a:t>
            </a:r>
          </a:p>
          <a:p>
            <a:pPr lvl="1"/>
            <a:r>
              <a:rPr lang="en-US" dirty="0"/>
              <a:t>Check in non-user-specific files</a:t>
            </a:r>
          </a:p>
          <a:p>
            <a:r>
              <a:rPr lang="en-US" dirty="0"/>
              <a:t>Can</a:t>
            </a:r>
            <a:r>
              <a:rPr lang="en-US" baseline="0" dirty="0"/>
              <a:t> branch, merge, check-out, etc.</a:t>
            </a:r>
          </a:p>
          <a:p>
            <a:r>
              <a:rPr lang="en-US" baseline="0" dirty="0"/>
              <a:t>If using Git, use a .</a:t>
            </a:r>
            <a:r>
              <a:rPr lang="en-US" baseline="0" dirty="0" err="1"/>
              <a:t>gitignore</a:t>
            </a:r>
            <a:r>
              <a:rPr lang="en-US" baseline="0" dirty="0"/>
              <a:t> file</a:t>
            </a:r>
          </a:p>
          <a:p>
            <a:pPr lvl="1"/>
            <a:r>
              <a:rPr lang="en-US" dirty="0">
                <a:hlinkClick r:id="rId2"/>
              </a:rPr>
              <a:t>https://github.com/github/gitignore</a:t>
            </a:r>
            <a:endParaRPr lang="en-US" dirty="0"/>
          </a:p>
          <a:p>
            <a:pPr lvl="1"/>
            <a:r>
              <a:rPr lang="en-US" baseline="0" dirty="0"/>
              <a:t>Watch out for “*.publish.xml” if saving Publish Profiles</a:t>
            </a:r>
          </a:p>
        </p:txBody>
      </p:sp>
    </p:spTree>
    <p:extLst>
      <p:ext uri="{BB962C8B-B14F-4D97-AF65-F5344CB8AC3E}">
        <p14:creationId xmlns:p14="http://schemas.microsoft.com/office/powerpoint/2010/main" val="20196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7AB8-7D94-4287-B0E4-45A0B74D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6176-85E6-4F7B-A26B-CE4D52A6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using </a:t>
            </a:r>
            <a:r>
              <a:rPr lang="en-US" dirty="0" err="1"/>
              <a:t>MSBuild</a:t>
            </a:r>
            <a:r>
              <a:rPr lang="en-US" dirty="0"/>
              <a:t> or PowerShell</a:t>
            </a:r>
          </a:p>
          <a:p>
            <a:r>
              <a:rPr lang="en-US" dirty="0"/>
              <a:t>Deploy using </a:t>
            </a:r>
            <a:r>
              <a:rPr lang="en-US" dirty="0" err="1"/>
              <a:t>SQLPackage</a:t>
            </a:r>
            <a:r>
              <a:rPr lang="en-US" dirty="0"/>
              <a:t> or PowerShell</a:t>
            </a:r>
          </a:p>
          <a:p>
            <a:pPr lvl="1"/>
            <a:r>
              <a:rPr lang="en-US" dirty="0"/>
              <a:t>Can generate Diff Reports as</a:t>
            </a:r>
            <a:r>
              <a:rPr lang="en-US" baseline="0" dirty="0"/>
              <a:t> part of the process</a:t>
            </a:r>
          </a:p>
          <a:p>
            <a:pPr lvl="1"/>
            <a:r>
              <a:rPr lang="en-US" baseline="0" dirty="0"/>
              <a:t>Useful for gated builds</a:t>
            </a:r>
          </a:p>
        </p:txBody>
      </p:sp>
    </p:spTree>
    <p:extLst>
      <p:ext uri="{BB962C8B-B14F-4D97-AF65-F5344CB8AC3E}">
        <p14:creationId xmlns:p14="http://schemas.microsoft.com/office/powerpoint/2010/main" val="34266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3993-058C-4E4B-930B-8628CAB0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5719-D489-4EAA-BC80-145FEECF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SSDT?</a:t>
            </a:r>
          </a:p>
          <a:p>
            <a:pPr lvl="1"/>
            <a:r>
              <a:rPr lang="en-US" dirty="0"/>
              <a:t>Brief history</a:t>
            </a:r>
          </a:p>
          <a:p>
            <a:r>
              <a:rPr lang="en-US" dirty="0"/>
              <a:t>Why would you use it?</a:t>
            </a:r>
          </a:p>
          <a:p>
            <a:pPr lvl="1"/>
            <a:r>
              <a:rPr lang="en-US" dirty="0"/>
              <a:t>SSIS</a:t>
            </a:r>
          </a:p>
          <a:p>
            <a:pPr lvl="1"/>
            <a:r>
              <a:rPr lang="en-US" dirty="0"/>
              <a:t>SSAS</a:t>
            </a:r>
          </a:p>
          <a:p>
            <a:pPr lvl="1"/>
            <a:r>
              <a:rPr lang="en-US" dirty="0"/>
              <a:t>SSRS</a:t>
            </a:r>
          </a:p>
          <a:p>
            <a:pPr lvl="1"/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7205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8392-A10B-4AA1-A274-63B50976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9E83-0C87-4976-99FC-314FC960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numbers of objects</a:t>
            </a:r>
          </a:p>
          <a:p>
            <a:r>
              <a:rPr lang="en-US" dirty="0"/>
              <a:t>External</a:t>
            </a:r>
            <a:r>
              <a:rPr lang="en-US" baseline="0" dirty="0"/>
              <a:t> databases</a:t>
            </a:r>
          </a:p>
          <a:p>
            <a:r>
              <a:rPr lang="en-US" baseline="0" dirty="0"/>
              <a:t>Users and Permissions</a:t>
            </a:r>
          </a:p>
          <a:p>
            <a:r>
              <a:rPr lang="en-US" baseline="0" dirty="0"/>
              <a:t>Rollbacks</a:t>
            </a:r>
          </a:p>
          <a:p>
            <a:r>
              <a:rPr lang="en-US" baseline="0" dirty="0"/>
              <a:t>SQL Server-only features such as </a:t>
            </a:r>
            <a:r>
              <a:rPr lang="en-US" baseline="0" dirty="0" err="1"/>
              <a:t>FileStream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4E7C-2B7B-482F-BBFF-18C1BEFC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A7CA-E62A-4C86-AF49-BDDBF4A7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Stack Overflow: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https://stackoverflow.com/questions/tagged/ssdt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 Forums:</a:t>
            </a:r>
          </a:p>
          <a:p>
            <a:pPr lvl="1"/>
            <a:r>
              <a:rPr lang="en-US" sz="2000" dirty="0">
                <a:hlinkClick r:id="rId3"/>
              </a:rPr>
              <a:t>https://social.msdn.microsoft.com/Forums/sqlserver/en-US/home?forum=ssdt&amp;forum=ssdt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SQL Community Slack: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https://sqlps.io/slack/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81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9EF-2D83-4780-97DE-7EAF1E4B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BDCF-547C-4BD2-8CB0-6D52393C8E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2800" dirty="0"/>
              <a:t>Peter Schott | @paschott</a:t>
            </a:r>
          </a:p>
          <a:p>
            <a:r>
              <a:rPr lang="en-US" dirty="0">
                <a:hlinkClick r:id="rId2"/>
              </a:rPr>
              <a:t>paschott@outlook.com</a:t>
            </a:r>
            <a:endParaRPr lang="en-US" dirty="0"/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http://schottsql.com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6AA073-DA17-4203-9B13-3E947B32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864" y="1439863"/>
            <a:ext cx="5889262" cy="4679950"/>
          </a:xfrm>
        </p:spPr>
        <p:txBody>
          <a:bodyPr anchor="ctr" anchorCtr="0">
            <a:normAutofit/>
          </a:bodyPr>
          <a:lstStyle/>
          <a:p>
            <a:r>
              <a:rPr lang="en-US" sz="2400" dirty="0"/>
              <a:t>Files:</a:t>
            </a:r>
            <a:endParaRPr lang="en-US" dirty="0"/>
          </a:p>
          <a:p>
            <a:r>
              <a:rPr lang="en-US" sz="2400" dirty="0">
                <a:hlinkClick r:id="rId4"/>
              </a:rPr>
              <a:t>https://github.com/paschott/SSDT_101</a:t>
            </a:r>
            <a:endParaRPr lang="en-US" sz="2400" dirty="0"/>
          </a:p>
          <a:p>
            <a:endParaRPr lang="en-US" dirty="0"/>
          </a:p>
          <a:p>
            <a:r>
              <a:rPr lang="en-US" sz="2400" dirty="0"/>
              <a:t>Rate this presentation: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http://spkr8.com/t/75511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00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E924-A52C-43BA-80BC-834EBAC8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C9DA-3CDE-491D-AF76-796AC732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</a:t>
            </a:r>
            <a:r>
              <a:rPr lang="en-US" baseline="0" dirty="0"/>
              <a:t> source</a:t>
            </a:r>
          </a:p>
          <a:p>
            <a:r>
              <a:rPr lang="en-US" baseline="0" dirty="0"/>
              <a:t>Don’t need VS installed – will install a VS shell</a:t>
            </a:r>
          </a:p>
          <a:p>
            <a:r>
              <a:rPr lang="en-US" baseline="0" dirty="0"/>
              <a:t>Only install components you need/use</a:t>
            </a:r>
          </a:p>
          <a:p>
            <a:pPr lvl="1"/>
            <a:r>
              <a:rPr lang="en-US" dirty="0"/>
              <a:t>DB Projects installed by default</a:t>
            </a:r>
          </a:p>
          <a:p>
            <a:pPr lvl="1"/>
            <a:r>
              <a:rPr lang="en-US" baseline="0" dirty="0"/>
              <a:t>DB Projects also included in full Visual Studio 2015+ installs</a:t>
            </a:r>
          </a:p>
        </p:txBody>
      </p:sp>
    </p:spTree>
    <p:extLst>
      <p:ext uri="{BB962C8B-B14F-4D97-AF65-F5344CB8AC3E}">
        <p14:creationId xmlns:p14="http://schemas.microsoft.com/office/powerpoint/2010/main" val="90382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5ADA-9C9C-4766-B629-A4F3162D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3040" dirty="0">
                <a:solidFill>
                  <a:schemeClr val="accent1">
                    <a:lumMod val="75000"/>
                  </a:schemeClr>
                </a:solidFill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51172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4243-AA55-48AB-90EC-22457986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</a:t>
            </a:r>
            <a:r>
              <a:rPr lang="en-US" baseline="0" dirty="0"/>
              <a:t> First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1DD5-0E07-4BAA-B463-A7C22777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VS Shell</a:t>
            </a:r>
          </a:p>
          <a:p>
            <a:r>
              <a:rPr lang="en-US" dirty="0"/>
              <a:t>SQL Projects</a:t>
            </a:r>
          </a:p>
          <a:p>
            <a:r>
              <a:rPr lang="en-US" dirty="0"/>
              <a:t>May want to consider</a:t>
            </a:r>
            <a:br>
              <a:rPr lang="en-US" dirty="0"/>
            </a:br>
            <a:r>
              <a:rPr lang="en-US" dirty="0"/>
              <a:t>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F61B1-8C30-4614-966E-E5551865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06" y="2235656"/>
            <a:ext cx="5947373" cy="34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2FCD-4068-4CDA-AEF6-B1345415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F384-E5C1-4770-BD7C-EA8364D56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545791"/>
            <a:ext cx="4243615" cy="4290867"/>
          </a:xfrm>
        </p:spPr>
        <p:txBody>
          <a:bodyPr>
            <a:normAutofit fontScale="92500"/>
          </a:bodyPr>
          <a:lstStyle/>
          <a:p>
            <a:r>
              <a:rPr lang="en-US" dirty="0"/>
              <a:t>Empty</a:t>
            </a:r>
            <a:r>
              <a:rPr lang="en-US" baseline="0" dirty="0"/>
              <a:t> projects don’t give you a lot of guidance</a:t>
            </a:r>
          </a:p>
          <a:p>
            <a:r>
              <a:rPr lang="en-US" baseline="0" dirty="0"/>
              <a:t>Creating objects in an empty project can lead to poor structure</a:t>
            </a:r>
          </a:p>
          <a:p>
            <a:r>
              <a:rPr lang="en-US" baseline="0" dirty="0"/>
              <a:t>For best results, consider Importing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95F91-38D2-4587-ACB0-3B41197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80" y="1545791"/>
            <a:ext cx="5715154" cy="348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BDD5-1109-4019-8A30-AF9CE7CB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Database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6948-E090-4DD9-ABFB-4949F91A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3359340" cy="4111612"/>
          </a:xfrm>
        </p:spPr>
        <p:txBody>
          <a:bodyPr/>
          <a:lstStyle/>
          <a:p>
            <a:r>
              <a:rPr lang="en-US" dirty="0"/>
              <a:t>Pulls</a:t>
            </a:r>
            <a:r>
              <a:rPr lang="en-US" baseline="0" dirty="0"/>
              <a:t> in everything</a:t>
            </a:r>
          </a:p>
          <a:p>
            <a:r>
              <a:rPr lang="en-US" baseline="0" dirty="0"/>
              <a:t>Gives you a good starting structure</a:t>
            </a:r>
          </a:p>
          <a:p>
            <a:r>
              <a:rPr lang="en-US" baseline="0" dirty="0"/>
              <a:t>You’ll find lots of things to fix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30843-0D43-4078-877D-37F50E0EA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14" y="1289096"/>
            <a:ext cx="5278643" cy="46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B708-C99B-4A32-AC6B-0320063D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B3F9-9462-4544-8E14-EB8D10D5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4493371" cy="4111612"/>
          </a:xfrm>
        </p:spPr>
        <p:txBody>
          <a:bodyPr>
            <a:normAutofit/>
          </a:bodyPr>
          <a:lstStyle/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Import creates folders for schema and object types</a:t>
            </a:r>
            <a:endParaRPr lang="en-US" sz="2800" dirty="0"/>
          </a:p>
          <a:p>
            <a:r>
              <a:rPr lang="en-US" sz="2800" baseline="0" dirty="0"/>
              <a:t>Objects are saved as CREATE scripts</a:t>
            </a:r>
          </a:p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Database Properties</a:t>
            </a:r>
            <a:endParaRPr lang="en-US" sz="2800" baseline="0" dirty="0"/>
          </a:p>
          <a:p>
            <a:r>
              <a:rPr lang="en-US" sz="2800" baseline="0" dirty="0"/>
              <a:t>Renames are handled in the </a:t>
            </a:r>
            <a:r>
              <a:rPr lang="en-US" sz="2800" baseline="0" dirty="0" err="1"/>
              <a:t>RefactorLog</a:t>
            </a:r>
            <a:r>
              <a:rPr lang="en-US" sz="2800" baseline="0" dirty="0"/>
              <a:t> (created when needed)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7F38E-2B2D-4522-BCF0-99C6300C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00" y="1322070"/>
            <a:ext cx="4272866" cy="43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5D3D-017B-4E36-AFEA-936E8973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and Issues After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D975-8C5B-41DA-A929-5E7C0C1E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3-Part DB Names (current database)</a:t>
            </a:r>
            <a:endParaRPr lang="en-US" dirty="0"/>
          </a:p>
          <a:p>
            <a:r>
              <a:rPr lang="en-US" dirty="0"/>
              <a:t>Cross-database</a:t>
            </a:r>
            <a:r>
              <a:rPr lang="en-US" baseline="0" dirty="0"/>
              <a:t> views/functions/procs</a:t>
            </a:r>
          </a:p>
          <a:p>
            <a:r>
              <a:rPr lang="en-US" dirty="0"/>
              <a:t>Linked Server references</a:t>
            </a:r>
          </a:p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Users/Logins not often the same in all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Custom 1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5F37"/>
      </a:hlink>
      <a:folHlink>
        <a:srgbClr val="008F5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1060</Words>
  <Application>Microsoft Office PowerPoint</Application>
  <PresentationFormat>Custom</PresentationFormat>
  <Paragraphs>171</Paragraphs>
  <Slides>22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Wingdings</vt:lpstr>
      <vt:lpstr>SQLSatOslo 2016</vt:lpstr>
      <vt:lpstr>Image</vt:lpstr>
      <vt:lpstr>Getting Your DB Schema Under Control With SSDT</vt:lpstr>
      <vt:lpstr>Intro to SSDT</vt:lpstr>
      <vt:lpstr>Installing SSDT</vt:lpstr>
      <vt:lpstr>Demo Time!</vt:lpstr>
      <vt:lpstr>Creating Your First Project</vt:lpstr>
      <vt:lpstr>Now What?</vt:lpstr>
      <vt:lpstr>Importing Your Database Objects</vt:lpstr>
      <vt:lpstr>Exploring the Project</vt:lpstr>
      <vt:lpstr>Common Errors and Issues After Import</vt:lpstr>
      <vt:lpstr>Dealing with 3-Part DB Names – Current DB</vt:lpstr>
      <vt:lpstr>Cross-Database Objects</vt:lpstr>
      <vt:lpstr>Linked Servers</vt:lpstr>
      <vt:lpstr>Users/Logins</vt:lpstr>
      <vt:lpstr>Building and Publishing</vt:lpstr>
      <vt:lpstr>Adding New Objects</vt:lpstr>
      <vt:lpstr>Pre and Post Deploy Scripts</vt:lpstr>
      <vt:lpstr>Snapshots</vt:lpstr>
      <vt:lpstr>Version Control</vt:lpstr>
      <vt:lpstr>Command Line</vt:lpstr>
      <vt:lpstr>Potential Gotchas</vt:lpstr>
      <vt:lpstr>Where to Get Help</vt:lpstr>
      <vt:lpstr>Questions?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Peter Schott</cp:lastModifiedBy>
  <cp:revision>62</cp:revision>
  <dcterms:created xsi:type="dcterms:W3CDTF">2011-08-19T20:30:49Z</dcterms:created>
  <dcterms:modified xsi:type="dcterms:W3CDTF">2019-11-19T17:44:04Z</dcterms:modified>
</cp:coreProperties>
</file>