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5" d="100"/>
          <a:sy n="45" d="100"/>
        </p:scale>
        <p:origin x="36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A17876-C1EB-D197-A892-12E93F1764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434405B-5AE2-ED94-FCBB-F18FEF4CC3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F4F6F68-49A2-9021-0C53-BCD1C1D4E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C35E8-8045-40E6-8C94-9DCF2F9DEF72}" type="datetimeFigureOut">
              <a:rPr lang="pt-BR" smtClean="0"/>
              <a:t>27/04/2023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66AF07A-6B7C-85A8-32A5-262F29FCB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74261B3-A031-5542-DA92-9980B3B09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19648-76AE-488B-8D55-FFAA0E3FA3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2914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3FC58C-387C-FC5B-7448-3D3841FE3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8B40E90-7700-1F1F-CB42-78F92241E8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5F03A00-4670-7030-C693-FFAA9C7B1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C35E8-8045-40E6-8C94-9DCF2F9DEF72}" type="datetimeFigureOut">
              <a:rPr lang="pt-BR" smtClean="0"/>
              <a:t>27/04/2023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EFD0EC2-E9B8-2489-E3C0-2E14CE122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E9D3CDF-CACE-AF9C-1892-EA206666F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19648-76AE-488B-8D55-FFAA0E3FA3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1226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BEE539A-31B4-C44C-D401-3886A1D361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7FBBD20-0D2D-69D7-C392-62AF18FFAF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A7930F3-6647-AA25-E615-93E704E69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C35E8-8045-40E6-8C94-9DCF2F9DEF72}" type="datetimeFigureOut">
              <a:rPr lang="pt-BR" smtClean="0"/>
              <a:t>27/04/2023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B6F6FBA-CC37-B251-C68A-EBA22CCDD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346F06E-16AE-9B2A-2CBA-17E987DB1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19648-76AE-488B-8D55-FFAA0E3FA3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5011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47C3C6-EC7B-A613-EE95-3639D0B2A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3F2D10F-227D-D6CE-4344-F52629C4BD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6523D40-AB36-1DFE-1C87-DDBD17069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C35E8-8045-40E6-8C94-9DCF2F9DEF72}" type="datetimeFigureOut">
              <a:rPr lang="pt-BR" smtClean="0"/>
              <a:t>27/04/2023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5573A1E-290D-1640-6828-5483693FD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4AF78F3-7F22-BCBD-0C7F-5BCD335BE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19648-76AE-488B-8D55-FFAA0E3FA3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787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DF7FBD-5A1E-5A84-192E-63BC6BA39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1359D11-B7E5-C3B1-9636-B089632446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49D7EEB-24D7-3D2F-7326-55A1CD193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C35E8-8045-40E6-8C94-9DCF2F9DEF72}" type="datetimeFigureOut">
              <a:rPr lang="pt-BR" smtClean="0"/>
              <a:t>27/04/2023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A0BB4C4-7E05-E8EE-BE7E-2328ECBB8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4D26991-C606-7D74-8D90-C0E93B732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19648-76AE-488B-8D55-FFAA0E3FA3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0458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4BCB89-6E53-E1CF-2FC4-9883AD210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72D7773-C70B-6697-FCA7-36246EA6BF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5C31924-04F4-2DAB-88F7-733E2FDC88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DD47FDD-18AB-EC8A-6AF0-59C042263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C35E8-8045-40E6-8C94-9DCF2F9DEF72}" type="datetimeFigureOut">
              <a:rPr lang="pt-BR" smtClean="0"/>
              <a:t>27/04/2023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245C667-E882-67E8-027D-6799622BA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7B6C628-02B9-1EB9-22BA-19616B5E1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19648-76AE-488B-8D55-FFAA0E3FA3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977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F41E02-A02B-00D4-9749-39A2E540D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EB15F08-BA2C-381C-43C8-6AFA3F15DC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2F95DAA-D6BF-0934-0369-55787CC472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7EB2AFD-2FD7-AF1B-D197-D9469AC7EF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8719A74-D7F1-238E-FED1-CA5B0F941C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4B0C99B-F03A-59C7-CE4E-EF9F944A5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C35E8-8045-40E6-8C94-9DCF2F9DEF72}" type="datetimeFigureOut">
              <a:rPr lang="pt-BR" smtClean="0"/>
              <a:t>27/04/2023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8AC40E4-58CB-F756-0D80-95B447089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9D62BF5-4033-CB53-2D0D-DFE34E324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19648-76AE-488B-8D55-FFAA0E3FA3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0014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52961B-4CC0-C262-C3EE-275E11B3D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B4F731C-CFB3-E17E-CD9E-B4EA99D84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C35E8-8045-40E6-8C94-9DCF2F9DEF72}" type="datetimeFigureOut">
              <a:rPr lang="pt-BR" smtClean="0"/>
              <a:t>27/04/2023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418B451-EB7E-3087-A735-F00C59D65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DEB1F98-E8BA-1A3A-798B-8934FF85D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19648-76AE-488B-8D55-FFAA0E3FA3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0552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F4B3C88-5563-2465-952C-7911791E9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C35E8-8045-40E6-8C94-9DCF2F9DEF72}" type="datetimeFigureOut">
              <a:rPr lang="pt-BR" smtClean="0"/>
              <a:t>27/04/2023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AC5052B-8D4C-A724-9A9A-D8970CCC8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3FA7D3D-92AA-C726-09CA-EFD3A8AB0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19648-76AE-488B-8D55-FFAA0E3FA3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6707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C142A6-79D6-E6C3-4E45-EE3256000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257971-8758-0403-3C5C-5061881338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7BA1EF4-B4AF-13D3-53CA-26E1B75C13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FF11ED9-97CA-826B-11FA-1FD772113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C35E8-8045-40E6-8C94-9DCF2F9DEF72}" type="datetimeFigureOut">
              <a:rPr lang="pt-BR" smtClean="0"/>
              <a:t>27/04/2023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B9B986E-3B08-A8FF-615A-A5906EC21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01A1D62-3A4E-F005-2FE2-81934070E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19648-76AE-488B-8D55-FFAA0E3FA3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4333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4D9E0C-9D52-C571-A84F-3D1D6D00A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0705988-4E27-3822-8F04-38911905FE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E7F75C1-C03D-122A-0C69-6D014ECC0D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886A588-2E0F-F78D-C946-158DCE1F4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C35E8-8045-40E6-8C94-9DCF2F9DEF72}" type="datetimeFigureOut">
              <a:rPr lang="pt-BR" smtClean="0"/>
              <a:t>27/04/2023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A155FEF-D663-1EFF-4035-6521E0E2C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D0C450C-801E-CA65-60DC-F8E42E44B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19648-76AE-488B-8D55-FFAA0E3FA3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8911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40DC7FB-38F3-CAF0-3F2A-E047C57AD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5129BEC-CF3D-A7D1-5423-E94D8A293A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7EE03A8-635B-086B-661E-8D36245EF7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C35E8-8045-40E6-8C94-9DCF2F9DEF72}" type="datetimeFigureOut">
              <a:rPr lang="pt-BR" smtClean="0"/>
              <a:t>27/04/2023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5E2DD73-F1DA-D5EE-A369-8B8E145546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FDBB822-6542-01A6-35B3-6EE22B78BE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519648-76AE-488B-8D55-FFAA0E3FA3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7271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D7CBB6C3-D032-3008-4C05-B03F934F0A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7863" y="1911177"/>
            <a:ext cx="5367338" cy="4765149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E322FD04-AB4D-A1C6-C59B-2068B55125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6539" y="3614684"/>
            <a:ext cx="7191375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3515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2AC129CE-B3F2-85A3-E8A3-57202D93910B}"/>
              </a:ext>
            </a:extLst>
          </p:cNvPr>
          <p:cNvSpPr txBox="1"/>
          <p:nvPr/>
        </p:nvSpPr>
        <p:spPr>
          <a:xfrm>
            <a:off x="649357" y="416870"/>
            <a:ext cx="60960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dirty="0">
                <a:solidFill>
                  <a:srgbClr val="008000"/>
                </a:solidFill>
                <a:latin typeface="Consolas" panose="020B0609020204030204" pitchFamily="49" charset="0"/>
              </a:rPr>
              <a:t>--Quantidade de pedidos por produto--</a:t>
            </a:r>
            <a:endParaRPr lang="pt-B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pt-B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FF"/>
                </a:solidFill>
                <a:latin typeface="Consolas" panose="020B0609020204030204" pitchFamily="49" charset="0"/>
              </a:rPr>
              <a:t>COUNT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o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order_id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Pedidos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product_id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[price]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dbo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TB_OLIST_ORDERS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o</a:t>
            </a:r>
          </a:p>
          <a:p>
            <a:r>
              <a:rPr lang="pt-BR" sz="12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dbo</a:t>
            </a:r>
            <a:r>
              <a:rPr lang="pt-BR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TB_OLIST_ORDER_ITEMS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i </a:t>
            </a:r>
            <a:r>
              <a:rPr lang="pt-BR" sz="12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o</a:t>
            </a:r>
            <a:r>
              <a:rPr lang="pt-BR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order_id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pt-BR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order_id</a:t>
            </a:r>
            <a:endParaRPr lang="pt-B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product_id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price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1 </a:t>
            </a:r>
            <a:r>
              <a:rPr lang="pt-BR" sz="1200" dirty="0">
                <a:solidFill>
                  <a:srgbClr val="0000FF"/>
                </a:solidFill>
                <a:latin typeface="Consolas" panose="020B0609020204030204" pitchFamily="49" charset="0"/>
              </a:rPr>
              <a:t>DESC</a:t>
            </a:r>
            <a:endParaRPr lang="pt-BR" sz="12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59F35AE-05E2-1D43-EAB5-37259DC0DB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854" y="2083284"/>
            <a:ext cx="3267075" cy="3857625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B95A2EBE-F7B6-0440-3EA4-133920DE4EF7}"/>
              </a:ext>
            </a:extLst>
          </p:cNvPr>
          <p:cNvSpPr txBox="1"/>
          <p:nvPr/>
        </p:nvSpPr>
        <p:spPr>
          <a:xfrm>
            <a:off x="5897218" y="1801865"/>
            <a:ext cx="523460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count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seller_id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"Total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Vendedores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seller_state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pt-B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dbo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pt-BR" sz="18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[TB_OLIST_SELLERS]</a:t>
            </a:r>
          </a:p>
          <a:p>
            <a:r>
              <a:rPr lang="pt-BR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seller_state</a:t>
            </a:r>
            <a:endParaRPr lang="pt-B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 [Total Vendedores]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07624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AABA7883-2C77-9B63-0509-20468794845D}"/>
              </a:ext>
            </a:extLst>
          </p:cNvPr>
          <p:cNvSpPr txBox="1"/>
          <p:nvPr/>
        </p:nvSpPr>
        <p:spPr>
          <a:xfrm>
            <a:off x="1033670" y="584906"/>
            <a:ext cx="8534400" cy="30119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 </a:t>
            </a:r>
            <a:r>
              <a:rPr lang="pt-BR" sz="105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Dataset</a:t>
            </a:r>
            <a:r>
              <a:rPr lang="pt-BR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OLIST-  Overview das 9 tabelas</a:t>
            </a:r>
            <a:endParaRPr lang="pt-BR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pt-BR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05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SELECT</a:t>
            </a:r>
            <a:r>
              <a:rPr lang="en-US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TOP</a:t>
            </a:r>
            <a:r>
              <a:rPr lang="en-US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5</a:t>
            </a:r>
            <a:r>
              <a:rPr lang="en-US" sz="105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*</a:t>
            </a:r>
            <a:r>
              <a:rPr lang="en-US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FROM</a:t>
            </a:r>
            <a:r>
              <a:rPr lang="en-US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dbo</a:t>
            </a:r>
            <a:r>
              <a:rPr lang="en-US" sz="1050" dirty="0" err="1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sz="105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TB_OLIST_CUSTOMER</a:t>
            </a:r>
            <a:endParaRPr lang="pt-BR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05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SELECT</a:t>
            </a:r>
            <a:r>
              <a:rPr lang="en-US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TOP</a:t>
            </a:r>
            <a:r>
              <a:rPr lang="en-US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5</a:t>
            </a:r>
            <a:r>
              <a:rPr lang="en-US" sz="105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*</a:t>
            </a:r>
            <a:r>
              <a:rPr lang="en-US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FROM</a:t>
            </a:r>
            <a:r>
              <a:rPr lang="en-US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dbo</a:t>
            </a:r>
            <a:r>
              <a:rPr lang="en-US" sz="1050" dirty="0" err="1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sz="105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TB_OLIST_GEOLCATION</a:t>
            </a:r>
            <a:endParaRPr lang="pt-BR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05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SELECT</a:t>
            </a:r>
            <a:r>
              <a:rPr lang="en-US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TOP</a:t>
            </a:r>
            <a:r>
              <a:rPr lang="en-US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5</a:t>
            </a:r>
            <a:r>
              <a:rPr lang="en-US" sz="105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*</a:t>
            </a:r>
            <a:r>
              <a:rPr lang="en-US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FROM</a:t>
            </a:r>
            <a:r>
              <a:rPr lang="en-US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dbo</a:t>
            </a:r>
            <a:r>
              <a:rPr lang="en-US" sz="1050" dirty="0" err="1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sz="105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TB_OLIST_ORDER_ITEMS</a:t>
            </a:r>
            <a:endParaRPr lang="pt-BR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05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SELECT</a:t>
            </a:r>
            <a:r>
              <a:rPr lang="en-US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TOP</a:t>
            </a:r>
            <a:r>
              <a:rPr lang="en-US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5</a:t>
            </a:r>
            <a:r>
              <a:rPr lang="en-US" sz="105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*</a:t>
            </a:r>
            <a:r>
              <a:rPr lang="en-US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FROM</a:t>
            </a:r>
            <a:r>
              <a:rPr lang="en-US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dbo</a:t>
            </a:r>
            <a:r>
              <a:rPr lang="en-US" sz="1050" dirty="0" err="1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sz="105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TB_OLIST_ORDER_PAYMENTS</a:t>
            </a:r>
            <a:endParaRPr lang="pt-BR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05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SELECT</a:t>
            </a:r>
            <a:r>
              <a:rPr lang="en-US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TOP</a:t>
            </a:r>
            <a:r>
              <a:rPr lang="en-US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5</a:t>
            </a:r>
            <a:r>
              <a:rPr lang="en-US" sz="105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*</a:t>
            </a:r>
            <a:r>
              <a:rPr lang="en-US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FROM</a:t>
            </a:r>
            <a:r>
              <a:rPr lang="en-US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dbo</a:t>
            </a:r>
            <a:r>
              <a:rPr lang="en-US" sz="1050" dirty="0" err="1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sz="105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TB_OLIST_ORDER_REVIEWS</a:t>
            </a:r>
            <a:endParaRPr lang="pt-BR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05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SELECT</a:t>
            </a:r>
            <a:r>
              <a:rPr lang="en-US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TOP</a:t>
            </a:r>
            <a:r>
              <a:rPr lang="en-US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5</a:t>
            </a:r>
            <a:r>
              <a:rPr lang="en-US" sz="105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*</a:t>
            </a:r>
            <a:r>
              <a:rPr lang="en-US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FROM</a:t>
            </a:r>
            <a:r>
              <a:rPr lang="en-US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dbo</a:t>
            </a:r>
            <a:r>
              <a:rPr lang="en-US" sz="1050" dirty="0" err="1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sz="105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TB_OLIST_ORDERS</a:t>
            </a:r>
            <a:endParaRPr lang="pt-BR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05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SELECT</a:t>
            </a:r>
            <a:r>
              <a:rPr lang="en-US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TOP</a:t>
            </a:r>
            <a:r>
              <a:rPr lang="en-US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5</a:t>
            </a:r>
            <a:r>
              <a:rPr lang="en-US" sz="105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*</a:t>
            </a:r>
            <a:r>
              <a:rPr lang="en-US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FROM</a:t>
            </a:r>
            <a:r>
              <a:rPr lang="en-US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dbo</a:t>
            </a:r>
            <a:r>
              <a:rPr lang="en-US" sz="1050" dirty="0" err="1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sz="105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TB_OLIST_PRODUCT_CATEGORY_NAME</a:t>
            </a:r>
            <a:endParaRPr lang="pt-BR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05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SELECT</a:t>
            </a:r>
            <a:r>
              <a:rPr lang="en-US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TOP</a:t>
            </a:r>
            <a:r>
              <a:rPr lang="en-US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5</a:t>
            </a:r>
            <a:r>
              <a:rPr lang="en-US" sz="105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*</a:t>
            </a:r>
            <a:r>
              <a:rPr lang="en-US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FROM</a:t>
            </a:r>
            <a:r>
              <a:rPr lang="en-US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dbo</a:t>
            </a:r>
            <a:r>
              <a:rPr lang="en-US" sz="1050" dirty="0" err="1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sz="105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TB_OLIST_PRODUCTS</a:t>
            </a:r>
            <a:endParaRPr lang="pt-BR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05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SELECT</a:t>
            </a:r>
            <a:r>
              <a:rPr lang="en-US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TOP</a:t>
            </a:r>
            <a:r>
              <a:rPr lang="en-US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5</a:t>
            </a:r>
            <a:r>
              <a:rPr lang="en-US" sz="105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*</a:t>
            </a:r>
            <a:r>
              <a:rPr lang="en-US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FROM</a:t>
            </a:r>
            <a:r>
              <a:rPr lang="en-US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dbo</a:t>
            </a:r>
            <a:r>
              <a:rPr lang="en-US" sz="1050" dirty="0" err="1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sz="105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TB_OLIST_SELLERS</a:t>
            </a:r>
            <a:endParaRPr lang="pt-BR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751649D-BD6E-9D43-D670-941359C2DC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0455" y="682901"/>
            <a:ext cx="585787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651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67ED5AB5-D8DF-F66C-CECD-479BA793BE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156" y="1759776"/>
            <a:ext cx="2949437" cy="2528089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1713AC88-1EEF-7AA5-9C1F-95ADE632418F}"/>
              </a:ext>
            </a:extLst>
          </p:cNvPr>
          <p:cNvSpPr txBox="1"/>
          <p:nvPr/>
        </p:nvSpPr>
        <p:spPr>
          <a:xfrm>
            <a:off x="1048577" y="381078"/>
            <a:ext cx="7832036" cy="11772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-- Categorias com maior número de produtos cadastrados--</a:t>
            </a:r>
          </a:p>
          <a:p>
            <a:r>
              <a:rPr lang="pt-BR" sz="105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050" dirty="0">
                <a:solidFill>
                  <a:srgbClr val="0000FF"/>
                </a:solidFill>
                <a:latin typeface="Consolas" panose="020B0609020204030204" pitchFamily="49" charset="0"/>
              </a:rPr>
              <a:t>top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10</a:t>
            </a:r>
          </a:p>
          <a:p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pt-B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product_category_name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] </a:t>
            </a:r>
            <a:r>
              <a:rPr lang="pt-BR" sz="105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" Categoria de produtos "</a:t>
            </a:r>
            <a:r>
              <a:rPr lang="pt-BR" sz="105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050" dirty="0">
                <a:solidFill>
                  <a:srgbClr val="FF00FF"/>
                </a:solidFill>
                <a:latin typeface="Consolas" panose="020B0609020204030204" pitchFamily="49" charset="0"/>
              </a:rPr>
              <a:t>COUNT</a:t>
            </a:r>
            <a:r>
              <a:rPr lang="pt-BR" sz="1050" dirty="0">
                <a:solidFill>
                  <a:srgbClr val="808080"/>
                </a:solidFill>
                <a:latin typeface="Consolas" panose="020B0609020204030204" pitchFamily="49" charset="0"/>
              </a:rPr>
              <a:t>(*)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05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"Total Produtos" </a:t>
            </a:r>
            <a:r>
              <a:rPr lang="pt-BR" sz="105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pt-B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dbo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pt-BR" sz="105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[TB_OLIST_PRODUCTS]</a:t>
            </a:r>
          </a:p>
          <a:p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product_category_name</a:t>
            </a:r>
            <a:endParaRPr lang="en-U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050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05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050" dirty="0">
                <a:solidFill>
                  <a:srgbClr val="FF00FF"/>
                </a:solidFill>
                <a:latin typeface="Consolas" panose="020B0609020204030204" pitchFamily="49" charset="0"/>
              </a:rPr>
              <a:t>COUNT</a:t>
            </a:r>
            <a:r>
              <a:rPr lang="pt-BR" sz="1050" dirty="0">
                <a:solidFill>
                  <a:srgbClr val="808080"/>
                </a:solidFill>
                <a:latin typeface="Consolas" panose="020B0609020204030204" pitchFamily="49" charset="0"/>
              </a:rPr>
              <a:t>(*)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050" dirty="0">
                <a:solidFill>
                  <a:srgbClr val="0000FF"/>
                </a:solidFill>
                <a:latin typeface="Consolas" panose="020B0609020204030204" pitchFamily="49" charset="0"/>
              </a:rPr>
              <a:t>DESC</a:t>
            </a:r>
            <a:endParaRPr lang="pt-BR" sz="1050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122CD31-571D-010C-15C6-9D87923DA7CD}"/>
              </a:ext>
            </a:extLst>
          </p:cNvPr>
          <p:cNvSpPr txBox="1"/>
          <p:nvPr/>
        </p:nvSpPr>
        <p:spPr>
          <a:xfrm>
            <a:off x="5459895" y="2335267"/>
            <a:ext cx="6096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000" dirty="0">
                <a:solidFill>
                  <a:srgbClr val="000000"/>
                </a:solidFill>
                <a:latin typeface="Consolas" panose="020B0609020204030204" pitchFamily="49" charset="0"/>
              </a:rPr>
              <a:t>-- Categorias com menor número de produtos cadastrados--</a:t>
            </a:r>
            <a:endParaRPr lang="pt-BR" sz="10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pt-BR" sz="10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pt-B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000" dirty="0">
                <a:solidFill>
                  <a:srgbClr val="0000FF"/>
                </a:solidFill>
                <a:latin typeface="Consolas" panose="020B0609020204030204" pitchFamily="49" charset="0"/>
              </a:rPr>
              <a:t>top</a:t>
            </a:r>
            <a:r>
              <a:rPr lang="pt-BR" sz="1000" dirty="0">
                <a:solidFill>
                  <a:srgbClr val="000000"/>
                </a:solidFill>
                <a:latin typeface="Consolas" panose="020B0609020204030204" pitchFamily="49" charset="0"/>
              </a:rPr>
              <a:t> 10</a:t>
            </a:r>
          </a:p>
          <a:p>
            <a:r>
              <a:rPr lang="pt-BR" sz="10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pt-BR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product_category_name</a:t>
            </a:r>
            <a:r>
              <a:rPr lang="pt-BR" sz="1000" dirty="0">
                <a:solidFill>
                  <a:srgbClr val="000000"/>
                </a:solidFill>
                <a:latin typeface="Consolas" panose="020B0609020204030204" pitchFamily="49" charset="0"/>
              </a:rPr>
              <a:t>] </a:t>
            </a:r>
            <a:r>
              <a:rPr lang="pt-BR" sz="10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pt-BR" sz="1000" dirty="0">
                <a:solidFill>
                  <a:srgbClr val="000000"/>
                </a:solidFill>
                <a:latin typeface="Consolas" panose="020B0609020204030204" pitchFamily="49" charset="0"/>
              </a:rPr>
              <a:t> " Categoria de produtos "</a:t>
            </a:r>
            <a:r>
              <a:rPr lang="pt-BR" sz="10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pt-B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000" dirty="0">
                <a:solidFill>
                  <a:srgbClr val="FF00FF"/>
                </a:solidFill>
                <a:latin typeface="Consolas" panose="020B0609020204030204" pitchFamily="49" charset="0"/>
              </a:rPr>
              <a:t>COUNT</a:t>
            </a:r>
            <a:r>
              <a:rPr lang="pt-BR" sz="1000" dirty="0">
                <a:solidFill>
                  <a:srgbClr val="808080"/>
                </a:solidFill>
                <a:latin typeface="Consolas" panose="020B0609020204030204" pitchFamily="49" charset="0"/>
              </a:rPr>
              <a:t>(*)</a:t>
            </a:r>
            <a:r>
              <a:rPr lang="pt-B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0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pt-BR" sz="1000" dirty="0">
                <a:solidFill>
                  <a:srgbClr val="000000"/>
                </a:solidFill>
                <a:latin typeface="Consolas" panose="020B0609020204030204" pitchFamily="49" charset="0"/>
              </a:rPr>
              <a:t> "Total Produtos" </a:t>
            </a:r>
            <a:r>
              <a:rPr lang="pt-BR" sz="1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pt-BR" sz="1000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pt-BR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dbo</a:t>
            </a:r>
            <a:r>
              <a:rPr lang="pt-BR" sz="10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pt-BR" sz="10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pt-BR" sz="1000" dirty="0">
                <a:solidFill>
                  <a:srgbClr val="000000"/>
                </a:solidFill>
                <a:latin typeface="Consolas" panose="020B0609020204030204" pitchFamily="49" charset="0"/>
              </a:rPr>
              <a:t>[TB_OLIST_PRODUCTS]</a:t>
            </a:r>
          </a:p>
          <a:p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product_category_name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000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pt-B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0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pt-B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000" dirty="0">
                <a:solidFill>
                  <a:srgbClr val="FF00FF"/>
                </a:solidFill>
                <a:latin typeface="Consolas" panose="020B0609020204030204" pitchFamily="49" charset="0"/>
              </a:rPr>
              <a:t>COUNT</a:t>
            </a:r>
            <a:r>
              <a:rPr lang="pt-BR" sz="1000" dirty="0">
                <a:solidFill>
                  <a:srgbClr val="808080"/>
                </a:solidFill>
                <a:latin typeface="Consolas" panose="020B0609020204030204" pitchFamily="49" charset="0"/>
              </a:rPr>
              <a:t>(*)</a:t>
            </a:r>
            <a:r>
              <a:rPr lang="pt-B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000" dirty="0">
                <a:solidFill>
                  <a:srgbClr val="0000FF"/>
                </a:solidFill>
                <a:latin typeface="Consolas" panose="020B0609020204030204" pitchFamily="49" charset="0"/>
              </a:rPr>
              <a:t>ASC</a:t>
            </a:r>
            <a:endParaRPr lang="pt-BR" sz="1000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CE1CFB34-6799-2072-02FD-7521A1CACB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4595" y="4489319"/>
            <a:ext cx="3543300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080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BE32BA91-C04E-B19A-0246-540813FD84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688" y="2871787"/>
            <a:ext cx="2200275" cy="1114425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EAA4C57B-9F71-29F4-FA77-1CCF0E3BE126}"/>
              </a:ext>
            </a:extLst>
          </p:cNvPr>
          <p:cNvSpPr txBox="1"/>
          <p:nvPr/>
        </p:nvSpPr>
        <p:spPr>
          <a:xfrm>
            <a:off x="251582" y="365063"/>
            <a:ext cx="6374503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rgbClr val="008000"/>
                </a:solidFill>
                <a:latin typeface="Consolas" panose="020B0609020204030204" pitchFamily="49" charset="0"/>
              </a:rPr>
              <a:t>--Total Pago por forma de pagamento--</a:t>
            </a:r>
            <a:endParaRPr lang="pt-B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dirty="0">
                <a:solidFill>
                  <a:srgbClr val="0000FF"/>
                </a:solidFill>
                <a:latin typeface="Consolas" panose="020B0609020204030204" pitchFamily="49" charset="0"/>
              </a:rPr>
              <a:t>DISTINCT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["</a:t>
            </a:r>
            <a:r>
              <a:rPr lang="pt-B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payment_type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"] </a:t>
            </a:r>
            <a:r>
              <a:rPr lang="pt-BR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 "Forma de pagamento" </a:t>
            </a:r>
            <a:r>
              <a:rPr lang="pt-BR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dirty="0">
                <a:solidFill>
                  <a:srgbClr val="FF00FF"/>
                </a:solidFill>
                <a:latin typeface="Consolas" panose="020B0609020204030204" pitchFamily="49" charset="0"/>
              </a:rPr>
              <a:t>ROUND</a:t>
            </a:r>
            <a:r>
              <a:rPr lang="pt-BR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pt-BR" sz="1800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pt-BR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["</a:t>
            </a:r>
            <a:r>
              <a:rPr lang="pt-B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payment_value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"]</a:t>
            </a:r>
            <a:r>
              <a:rPr lang="pt-BR" sz="18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2</a:t>
            </a:r>
            <a:r>
              <a:rPr lang="pt-BR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 "Total vendido"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TB_OLIST_ORDER_PAYMENTS</a:t>
            </a:r>
          </a:p>
          <a:p>
            <a:r>
              <a:rPr lang="pt-BR" sz="1800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 ["</a:t>
            </a:r>
            <a:r>
              <a:rPr lang="pt-B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payment_type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"]</a:t>
            </a:r>
          </a:p>
          <a:p>
            <a:r>
              <a:rPr lang="pt-BR" sz="1800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 2 </a:t>
            </a:r>
            <a:r>
              <a:rPr lang="pt-BR" sz="1800" dirty="0">
                <a:solidFill>
                  <a:srgbClr val="0000FF"/>
                </a:solidFill>
                <a:latin typeface="Consolas" panose="020B0609020204030204" pitchFamily="49" charset="0"/>
              </a:rPr>
              <a:t>DESC</a:t>
            </a:r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8D4C5DA3-E33B-3331-8FDA-AA4FF6557A20}"/>
              </a:ext>
            </a:extLst>
          </p:cNvPr>
          <p:cNvSpPr txBox="1"/>
          <p:nvPr/>
        </p:nvSpPr>
        <p:spPr>
          <a:xfrm>
            <a:off x="5208312" y="1856124"/>
            <a:ext cx="6096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dirty="0">
                <a:solidFill>
                  <a:srgbClr val="0000FF"/>
                </a:solidFill>
                <a:latin typeface="Consolas" panose="020B0609020204030204" pitchFamily="49" charset="0"/>
              </a:rPr>
              <a:t>DISTINCT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["</a:t>
            </a:r>
            <a:r>
              <a:rPr lang="pt-B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payment_type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"] </a:t>
            </a:r>
            <a:r>
              <a:rPr lang="pt-BR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 "Forma de pagamento"</a:t>
            </a:r>
            <a:r>
              <a:rPr lang="pt-BR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dirty="0" err="1">
                <a:solidFill>
                  <a:srgbClr val="FF00FF"/>
                </a:solidFill>
                <a:latin typeface="Consolas" panose="020B0609020204030204" pitchFamily="49" charset="0"/>
              </a:rPr>
              <a:t>count</a:t>
            </a:r>
            <a:r>
              <a:rPr lang="pt-BR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["</a:t>
            </a:r>
            <a:r>
              <a:rPr lang="pt-B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payment_installments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"]</a:t>
            </a:r>
            <a:r>
              <a:rPr lang="pt-BR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 " Total de Pedidos"</a:t>
            </a:r>
          </a:p>
          <a:p>
            <a:r>
              <a:rPr lang="pt-BR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endParaRPr lang="pt-B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TB_OLIST_ORDER_PAYMENTS</a:t>
            </a:r>
          </a:p>
          <a:p>
            <a:r>
              <a:rPr lang="pt-BR" sz="1800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 ["</a:t>
            </a:r>
            <a:r>
              <a:rPr lang="pt-B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payment_type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"]</a:t>
            </a:r>
          </a:p>
          <a:p>
            <a:r>
              <a:rPr lang="pt-BR" sz="1800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 " Total de Pedidos" </a:t>
            </a:r>
            <a:r>
              <a:rPr lang="pt-BR" sz="1800" dirty="0">
                <a:solidFill>
                  <a:srgbClr val="0000FF"/>
                </a:solidFill>
                <a:latin typeface="Consolas" panose="020B0609020204030204" pitchFamily="49" charset="0"/>
              </a:rPr>
              <a:t>DESC</a:t>
            </a:r>
            <a:endParaRPr lang="pt-BR" dirty="0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1380FD1A-B3C2-2FDD-2896-AF9CE073F6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9850" y="4235510"/>
            <a:ext cx="24003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627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AEEFFD14-6444-41E7-FB26-12F184980516}"/>
              </a:ext>
            </a:extLst>
          </p:cNvPr>
          <p:cNvSpPr txBox="1"/>
          <p:nvPr/>
        </p:nvSpPr>
        <p:spPr>
          <a:xfrm>
            <a:off x="371061" y="548095"/>
            <a:ext cx="6096000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100" dirty="0">
                <a:solidFill>
                  <a:srgbClr val="008000"/>
                </a:solidFill>
                <a:latin typeface="Consolas" panose="020B0609020204030204" pitchFamily="49" charset="0"/>
              </a:rPr>
              <a:t>--Clientes agrupados por origem--</a:t>
            </a:r>
            <a:endParaRPr lang="pt-B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pt-B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FF00FF"/>
                </a:solidFill>
                <a:latin typeface="Consolas" panose="020B0609020204030204" pitchFamily="49" charset="0"/>
              </a:rPr>
              <a:t>COUNT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customer_id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PedidosAgrpCid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customer_city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Cidade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[TB_OLIST_CUSTOMER]</a:t>
            </a:r>
          </a:p>
          <a:p>
            <a:r>
              <a:rPr lang="pt-BR" sz="1100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1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customer_city</a:t>
            </a:r>
            <a:endParaRPr lang="pt-B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100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1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PedidosAgrpCid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100" dirty="0">
                <a:solidFill>
                  <a:srgbClr val="0000FF"/>
                </a:solidFill>
                <a:latin typeface="Consolas" panose="020B0609020204030204" pitchFamily="49" charset="0"/>
              </a:rPr>
              <a:t>DESC</a:t>
            </a:r>
            <a:r>
              <a:rPr lang="pt-BR" sz="11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pt-BR" sz="11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4E9697A-7F56-06AC-893A-BB67D24562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104" y="2179361"/>
            <a:ext cx="2956219" cy="2644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418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8674EC51-D0F0-C2E1-DB72-303DADF441A8}"/>
              </a:ext>
            </a:extLst>
          </p:cNvPr>
          <p:cNvSpPr txBox="1"/>
          <p:nvPr/>
        </p:nvSpPr>
        <p:spPr>
          <a:xfrm>
            <a:off x="331305" y="177034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dirty="0">
                <a:solidFill>
                  <a:srgbClr val="008000"/>
                </a:solidFill>
                <a:latin typeface="Consolas" panose="020B0609020204030204" pitchFamily="49" charset="0"/>
              </a:rPr>
              <a:t>--   Quantidade de clientes por estado--</a:t>
            </a:r>
            <a:endParaRPr lang="pt-B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pt-B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customer_state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 err="1">
                <a:solidFill>
                  <a:srgbClr val="FF00FF"/>
                </a:solidFill>
                <a:latin typeface="Consolas" panose="020B0609020204030204" pitchFamily="49" charset="0"/>
              </a:rPr>
              <a:t>COUNT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customer_id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qtd_cli_estado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dbo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TB_OLIST_CUSTOMER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customer_state</a:t>
            </a:r>
            <a:endParaRPr lang="pt-B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qtd_cli_estado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0000FF"/>
                </a:solidFill>
                <a:latin typeface="Consolas" panose="020B0609020204030204" pitchFamily="49" charset="0"/>
              </a:rPr>
              <a:t>DESC</a:t>
            </a:r>
            <a:endParaRPr lang="pt-B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038D4A2-E88D-AD4D-5F28-8C2C316883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466" y="1966912"/>
            <a:ext cx="2000250" cy="292417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E8322D54-FA9F-DCE4-67B5-63D6B70A44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9305" y="1966912"/>
            <a:ext cx="1962150" cy="2190750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B985BC7E-D30B-6D3B-54AB-A6746918BDAF}"/>
              </a:ext>
            </a:extLst>
          </p:cNvPr>
          <p:cNvSpPr txBox="1"/>
          <p:nvPr/>
        </p:nvSpPr>
        <p:spPr>
          <a:xfrm>
            <a:off x="5923722" y="945660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008000"/>
                </a:solidFill>
                <a:latin typeface="Consolas" panose="020B0609020204030204" pitchFamily="49" charset="0"/>
              </a:rPr>
              <a:t>-- Categorias que menos vendem --</a:t>
            </a:r>
            <a:endParaRPr lang="pt-B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0000FF"/>
                </a:solidFill>
                <a:latin typeface="Consolas" panose="020B0609020204030204" pitchFamily="49" charset="0"/>
              </a:rPr>
              <a:t>top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10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product_category_name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] </a:t>
            </a:r>
            <a:r>
              <a:rPr lang="pt-BR" sz="12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" Categoria de produtos "</a:t>
            </a:r>
            <a:r>
              <a:rPr lang="pt-BR" sz="1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FF00FF"/>
                </a:solidFill>
                <a:latin typeface="Consolas" panose="020B0609020204030204" pitchFamily="49" charset="0"/>
              </a:rPr>
              <a:t>COUNT</a:t>
            </a:r>
            <a:r>
              <a:rPr lang="pt-BR" sz="1200" dirty="0">
                <a:solidFill>
                  <a:srgbClr val="808080"/>
                </a:solidFill>
                <a:latin typeface="Consolas" panose="020B0609020204030204" pitchFamily="49" charset="0"/>
              </a:rPr>
              <a:t>(*)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"Total Produtos" </a:t>
            </a:r>
            <a:r>
              <a:rPr lang="pt-BR" sz="12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dbo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pt-BR" sz="12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[TB_OLIST_PRODUCTS]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product_category_name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FF00FF"/>
                </a:solidFill>
                <a:latin typeface="Consolas" panose="020B0609020204030204" pitchFamily="49" charset="0"/>
              </a:rPr>
              <a:t>COUNT</a:t>
            </a:r>
            <a:r>
              <a:rPr lang="pt-BR" sz="1200" dirty="0">
                <a:solidFill>
                  <a:srgbClr val="808080"/>
                </a:solidFill>
                <a:latin typeface="Consolas" panose="020B0609020204030204" pitchFamily="49" charset="0"/>
              </a:rPr>
              <a:t>(*)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0000FF"/>
                </a:solidFill>
                <a:latin typeface="Consolas" panose="020B0609020204030204" pitchFamily="49" charset="0"/>
              </a:rPr>
              <a:t>ASC</a:t>
            </a:r>
            <a:endParaRPr lang="pt-BR" sz="1200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03CC68EA-A444-817F-48BC-D856EA2ACF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7304" y="2654612"/>
            <a:ext cx="4553595" cy="2672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531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BE71E705-0172-862C-B8B2-04D5C4A008C9}"/>
              </a:ext>
            </a:extLst>
          </p:cNvPr>
          <p:cNvSpPr txBox="1"/>
          <p:nvPr/>
        </p:nvSpPr>
        <p:spPr>
          <a:xfrm>
            <a:off x="675860" y="371641"/>
            <a:ext cx="60960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dirty="0">
                <a:solidFill>
                  <a:srgbClr val="008000"/>
                </a:solidFill>
                <a:latin typeface="Consolas" panose="020B0609020204030204" pitchFamily="49" charset="0"/>
              </a:rPr>
              <a:t>--Estudo sobre quantidade de fotos por anúncio de 0-5 fotos--</a:t>
            </a:r>
            <a:endParaRPr lang="pt-B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pt-B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FF"/>
                </a:solidFill>
                <a:latin typeface="Consolas" panose="020B0609020204030204" pitchFamily="49" charset="0"/>
              </a:rPr>
              <a:t>COUNT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product_photos_qty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"Sem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fotos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,(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FF"/>
                </a:solidFill>
                <a:latin typeface="Consolas" panose="020B0609020204030204" pitchFamily="49" charset="0"/>
              </a:rPr>
              <a:t>COUNT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product_photos_qty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dbo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TB_OLIST_PRODUCTS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product_photos_qty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1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"1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Foto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,(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FF"/>
                </a:solidFill>
                <a:latin typeface="Consolas" panose="020B0609020204030204" pitchFamily="49" charset="0"/>
              </a:rPr>
              <a:t>COUNT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product_photos_qty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dbo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TB_OLIST_PRODUCTS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product_photos_qty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2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"2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Fotos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,(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FF"/>
                </a:solidFill>
                <a:latin typeface="Consolas" panose="020B0609020204030204" pitchFamily="49" charset="0"/>
              </a:rPr>
              <a:t>COUNT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product_photos_qty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dbo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TB_OLIST_PRODUCTS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product_photos_qty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3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"3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Fotos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,(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FF"/>
                </a:solidFill>
                <a:latin typeface="Consolas" panose="020B0609020204030204" pitchFamily="49" charset="0"/>
              </a:rPr>
              <a:t>COUNT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product_photos_qty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dbo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TB_OLIST_PRODUCTS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product_photos_qty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4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"4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Fotos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,(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FF"/>
                </a:solidFill>
                <a:latin typeface="Consolas" panose="020B0609020204030204" pitchFamily="49" charset="0"/>
              </a:rPr>
              <a:t>COUNT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product_photos_qty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dbo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TB_OLIST_PRODUCTS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product_photos_qty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5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"5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Fotos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ou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mais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"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dbo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TB_OLIST_PRODUCTS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product_photos_qty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0</a:t>
            </a:r>
            <a:endParaRPr lang="pt-BR" sz="12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FEAF0B7-1C28-858F-E4FA-F2A1B41D91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860" y="3624038"/>
            <a:ext cx="6900012" cy="764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489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125DC875-FB37-240C-C2F7-FBCADAFC668C}"/>
              </a:ext>
            </a:extLst>
          </p:cNvPr>
          <p:cNvSpPr txBox="1"/>
          <p:nvPr/>
        </p:nvSpPr>
        <p:spPr>
          <a:xfrm>
            <a:off x="344557" y="250568"/>
            <a:ext cx="616226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dirty="0">
                <a:solidFill>
                  <a:srgbClr val="008000"/>
                </a:solidFill>
                <a:latin typeface="Consolas" panose="020B0609020204030204" pitchFamily="49" charset="0"/>
              </a:rPr>
              <a:t>-- Valor total de vendas por categoria de pagamento--</a:t>
            </a:r>
            <a:endParaRPr lang="pt-B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pt-B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DISTINCT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["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payment_type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"]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FF"/>
                </a:solidFill>
                <a:latin typeface="Consolas" panose="020B0609020204030204" pitchFamily="49" charset="0"/>
              </a:rPr>
              <a:t>ROUND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["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payment_value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"]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2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TB_OLIST_ORDER_PAYMENTS</a:t>
            </a:r>
          </a:p>
          <a:p>
            <a:r>
              <a:rPr lang="pt-BR" sz="1200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["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payment_type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"]</a:t>
            </a:r>
          </a:p>
          <a:p>
            <a:r>
              <a:rPr lang="pt-BR" sz="1200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2 </a:t>
            </a:r>
            <a:r>
              <a:rPr lang="pt-BR" sz="1200" dirty="0">
                <a:solidFill>
                  <a:srgbClr val="0000FF"/>
                </a:solidFill>
                <a:latin typeface="Consolas" panose="020B0609020204030204" pitchFamily="49" charset="0"/>
              </a:rPr>
              <a:t>DESC</a:t>
            </a:r>
            <a:endParaRPr lang="pt-BR" sz="12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BFD7B13-23DD-222D-31A4-E0B5D93B94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356" y="1961115"/>
            <a:ext cx="3074525" cy="1365181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18A6A34C-2069-E1DA-5757-667E0345B91A}"/>
              </a:ext>
            </a:extLst>
          </p:cNvPr>
          <p:cNvSpPr txBox="1"/>
          <p:nvPr/>
        </p:nvSpPr>
        <p:spPr>
          <a:xfrm>
            <a:off x="6241774" y="2043540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dirty="0">
                <a:solidFill>
                  <a:srgbClr val="008000"/>
                </a:solidFill>
                <a:latin typeface="Consolas" panose="020B0609020204030204" pitchFamily="49" charset="0"/>
              </a:rPr>
              <a:t>-- Quantidade de pagamentos por forma--</a:t>
            </a:r>
            <a:endParaRPr lang="pt-B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pt-B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pt-B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DISTINCT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["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payment_type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"]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FF"/>
                </a:solidFill>
                <a:latin typeface="Consolas" panose="020B0609020204030204" pitchFamily="49" charset="0"/>
              </a:rPr>
              <a:t>COUNT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["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order_id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"]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TB_OLIST_ORDER_PAYMENTS</a:t>
            </a:r>
          </a:p>
          <a:p>
            <a:r>
              <a:rPr lang="pt-BR" sz="1200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["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payment_type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"]</a:t>
            </a:r>
            <a:endParaRPr lang="pt-BR" sz="1200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2687ED79-CF3F-E471-B15D-A6D72B024B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2751" y="3935688"/>
            <a:ext cx="2571750" cy="113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1524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32796265-04E3-C9D6-590C-01837AED00AA}"/>
              </a:ext>
            </a:extLst>
          </p:cNvPr>
          <p:cNvSpPr txBox="1"/>
          <p:nvPr/>
        </p:nvSpPr>
        <p:spPr>
          <a:xfrm>
            <a:off x="795131" y="561347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dirty="0">
                <a:solidFill>
                  <a:srgbClr val="008000"/>
                </a:solidFill>
                <a:latin typeface="Consolas" panose="020B0609020204030204" pitchFamily="49" charset="0"/>
              </a:rPr>
              <a:t>--</a:t>
            </a:r>
            <a:r>
              <a:rPr lang="pt-BR" sz="1200">
                <a:solidFill>
                  <a:srgbClr val="008000"/>
                </a:solidFill>
                <a:latin typeface="Consolas" panose="020B0609020204030204" pitchFamily="49" charset="0"/>
              </a:rPr>
              <a:t>Top 20 </a:t>
            </a:r>
            <a:r>
              <a:rPr lang="pt-BR" sz="1200" dirty="0">
                <a:solidFill>
                  <a:srgbClr val="008000"/>
                </a:solidFill>
                <a:latin typeface="Consolas" panose="020B0609020204030204" pitchFamily="49" charset="0"/>
              </a:rPr>
              <a:t>cidades com mais pedidos --</a:t>
            </a:r>
            <a:endParaRPr lang="pt-B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pt-B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TOP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20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FF"/>
                </a:solidFill>
                <a:latin typeface="Consolas" panose="020B0609020204030204" pitchFamily="49" charset="0"/>
              </a:rPr>
              <a:t>COUNT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2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PedidosAgrpCid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customer_city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Cidade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[TB_OLIST_CUSTOMER]</a:t>
            </a:r>
          </a:p>
          <a:p>
            <a:r>
              <a:rPr lang="pt-BR" sz="1200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customer_city</a:t>
            </a:r>
            <a:endParaRPr lang="pt-B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PedidosAgrpCid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0000FF"/>
                </a:solidFill>
                <a:latin typeface="Consolas" panose="020B0609020204030204" pitchFamily="49" charset="0"/>
              </a:rPr>
              <a:t>DESC</a:t>
            </a:r>
            <a:r>
              <a:rPr lang="pt-BR" sz="12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pt-BR" sz="12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9E3A1FD-ECC2-49EF-EE11-532484C994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45" y="1980992"/>
            <a:ext cx="2457450" cy="387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88926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12221</TotalTime>
  <Words>910</Words>
  <Application>Microsoft Office PowerPoint</Application>
  <PresentationFormat>Widescreen</PresentationFormat>
  <Paragraphs>83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Consolas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Pascoal Fernandes Neto</dc:creator>
  <cp:lastModifiedBy>Gisele Alves</cp:lastModifiedBy>
  <cp:revision>12</cp:revision>
  <dcterms:created xsi:type="dcterms:W3CDTF">2023-03-15T19:25:07Z</dcterms:created>
  <dcterms:modified xsi:type="dcterms:W3CDTF">2023-04-29T15:12:47Z</dcterms:modified>
</cp:coreProperties>
</file>