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80" r:id="rId3"/>
    <p:sldId id="261" r:id="rId4"/>
    <p:sldId id="274" r:id="rId5"/>
    <p:sldId id="262" r:id="rId6"/>
    <p:sldId id="263" r:id="rId7"/>
    <p:sldId id="264" r:id="rId8"/>
    <p:sldId id="265" r:id="rId9"/>
    <p:sldId id="269" r:id="rId10"/>
    <p:sldId id="270" r:id="rId11"/>
    <p:sldId id="271" r:id="rId12"/>
    <p:sldId id="272" r:id="rId13"/>
    <p:sldId id="275" r:id="rId14"/>
    <p:sldId id="276" r:id="rId15"/>
    <p:sldId id="277" r:id="rId16"/>
    <p:sldId id="281"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0"/>
    <p:restoredTop sz="51241"/>
  </p:normalViewPr>
  <p:slideViewPr>
    <p:cSldViewPr snapToGrid="0" snapToObjects="1">
      <p:cViewPr varScale="1">
        <p:scale>
          <a:sx n="46" d="100"/>
          <a:sy n="46" d="100"/>
        </p:scale>
        <p:origin x="13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63009-CF92-C248-814C-15D7443E1CE2}" type="datetimeFigureOut">
              <a:rPr lang="en-US" smtClean="0"/>
              <a:t>3/30/20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B2C23-BBF6-1546-8DAA-B317ECC7D2EA}" type="slidenum">
              <a:rPr lang="en-US" smtClean="0"/>
              <a:t>‹#›</a:t>
            </a:fld>
            <a:endParaRPr lang="en-US" dirty="0"/>
          </a:p>
        </p:txBody>
      </p:sp>
    </p:spTree>
    <p:extLst>
      <p:ext uri="{BB962C8B-B14F-4D97-AF65-F5344CB8AC3E}">
        <p14:creationId xmlns:p14="http://schemas.microsoft.com/office/powerpoint/2010/main" val="175707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B2C23-BBF6-1546-8DAA-B317ECC7D2EA}" type="slidenum">
              <a:rPr lang="en-US" smtClean="0"/>
              <a:t>1</a:t>
            </a:fld>
            <a:endParaRPr lang="en-US" dirty="0"/>
          </a:p>
        </p:txBody>
      </p:sp>
    </p:spTree>
    <p:extLst>
      <p:ext uri="{BB962C8B-B14F-4D97-AF65-F5344CB8AC3E}">
        <p14:creationId xmlns:p14="http://schemas.microsoft.com/office/powerpoint/2010/main" val="9495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S9:</a:t>
            </a:r>
            <a:r>
              <a:rPr lang="en-GB" sz="1200" b="1" kern="1200" baseline="0" dirty="0">
                <a:solidFill>
                  <a:schemeClr val="tx1"/>
                </a:solidFill>
                <a:effectLst/>
                <a:latin typeface="+mn-lt"/>
                <a:ea typeface="+mn-ea"/>
                <a:cs typeface="+mn-cs"/>
              </a:rPr>
              <a:t> Expected number of skips from deterministic calculation given all combinations of R_0, delta, and reporting rate from each parameter combination of the gamma profile within 2LL of the original MLE. </a:t>
            </a:r>
            <a:r>
              <a:rPr lang="en-GB" sz="1200" b="0" kern="1200" baseline="0" dirty="0">
                <a:solidFill>
                  <a:schemeClr val="tx1"/>
                </a:solidFill>
                <a:effectLst/>
                <a:latin typeface="+mn-lt"/>
                <a:ea typeface="+mn-ea"/>
                <a:cs typeface="+mn-cs"/>
              </a:rPr>
              <a:t>In Figure 3 panel A, expected numbers of deterministic skips were calculated for all parameter combinations within 2LL from the MLE in Model A_7, with R_0, delta, and rho values in Model A_7 mapped to the nearest corresponding values in the deterministic matrix. Parameter values from the profile of the recovery rate (gamma) in the sensitivity analysis shown in Supplemental Figure S8 were not included in the skip calculations for Figure 3. Here, we replicate those skip calculations for all parameter combinations from the gamma sensitivity analysis within 2LL of the original MLE.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10</a:t>
            </a:fld>
            <a:endParaRPr lang="en-US" dirty="0"/>
          </a:p>
        </p:txBody>
      </p:sp>
    </p:spTree>
    <p:extLst>
      <p:ext uri="{BB962C8B-B14F-4D97-AF65-F5344CB8AC3E}">
        <p14:creationId xmlns:p14="http://schemas.microsoft.com/office/powerpoint/2010/main" val="183119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S10:</a:t>
            </a:r>
            <a:r>
              <a:rPr lang="en-GB" sz="1200" b="1" kern="1200" baseline="0" dirty="0">
                <a:solidFill>
                  <a:schemeClr val="tx1"/>
                </a:solidFill>
                <a:effectLst/>
                <a:latin typeface="+mn-lt"/>
                <a:ea typeface="+mn-ea"/>
                <a:cs typeface="+mn-cs"/>
              </a:rPr>
              <a:t> R_0 vs reporting rate (rho) for each parameter combination of the gamma profile of the SIR Cosine Model with No Immigration within 2LL of the original MLE. </a:t>
            </a:r>
            <a:r>
              <a:rPr lang="en-GB" sz="1200" b="0" kern="1200" baseline="0" dirty="0">
                <a:solidFill>
                  <a:schemeClr val="tx1"/>
                </a:solidFill>
                <a:effectLst/>
                <a:latin typeface="+mn-lt"/>
                <a:ea typeface="+mn-ea"/>
                <a:cs typeface="+mn-cs"/>
              </a:rPr>
              <a:t>This figure compares the R_0 and reporting rate values for the  parameter combinations from the gamma profile used for the  deterministic skip calculations shown in Figure S11.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11</a:t>
            </a:fld>
            <a:endParaRPr lang="en-US" dirty="0"/>
          </a:p>
        </p:txBody>
      </p:sp>
    </p:spTree>
    <p:extLst>
      <p:ext uri="{BB962C8B-B14F-4D97-AF65-F5344CB8AC3E}">
        <p14:creationId xmlns:p14="http://schemas.microsoft.com/office/powerpoint/2010/main" val="211856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S11:</a:t>
            </a:r>
            <a:r>
              <a:rPr lang="en-GB" sz="1200" b="1" kern="1200" baseline="0" dirty="0">
                <a:solidFill>
                  <a:schemeClr val="tx1"/>
                </a:solidFill>
                <a:effectLst/>
                <a:latin typeface="+mn-lt"/>
                <a:ea typeface="+mn-ea"/>
                <a:cs typeface="+mn-cs"/>
              </a:rPr>
              <a:t> Reporting rate (rho) vs process noise parameter (sigma_P) for each parameter combination of the gamma profile of the SIR Cosine Model with No Immigration within 2LL of the original MLE. </a:t>
            </a:r>
            <a:r>
              <a:rPr lang="en-GB" sz="1200" b="0" kern="1200" baseline="0" dirty="0">
                <a:solidFill>
                  <a:schemeClr val="tx1"/>
                </a:solidFill>
                <a:effectLst/>
                <a:latin typeface="+mn-lt"/>
                <a:ea typeface="+mn-ea"/>
                <a:cs typeface="+mn-cs"/>
              </a:rPr>
              <a:t>This figure compares the process noise parameter and reporting rate values for the  parameter combinations from the gamma profile used for the  deterministic skip calculations shown in Figure S11.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Larger values of sigma_P denote larger magnitudes of process noise in model simulations.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12</a:t>
            </a:fld>
            <a:endParaRPr lang="en-US" dirty="0"/>
          </a:p>
        </p:txBody>
      </p:sp>
    </p:spTree>
    <p:extLst>
      <p:ext uri="{BB962C8B-B14F-4D97-AF65-F5344CB8AC3E}">
        <p14:creationId xmlns:p14="http://schemas.microsoft.com/office/powerpoint/2010/main" val="749116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S12:</a:t>
            </a:r>
            <a:r>
              <a:rPr lang="en-GB" sz="1200" b="1" kern="1200" baseline="0" dirty="0">
                <a:solidFill>
                  <a:schemeClr val="tx1"/>
                </a:solidFill>
                <a:effectLst/>
                <a:latin typeface="+mn-lt"/>
                <a:ea typeface="+mn-ea"/>
                <a:cs typeface="+mn-cs"/>
              </a:rPr>
              <a:t> </a:t>
            </a:r>
            <a:r>
              <a:rPr lang="en-GB" sz="1200" b="0" kern="1200" baseline="0" dirty="0">
                <a:solidFill>
                  <a:schemeClr val="tx1"/>
                </a:solidFill>
                <a:effectLst/>
                <a:latin typeface="+mn-lt"/>
                <a:ea typeface="+mn-ea"/>
                <a:cs typeface="+mn-cs"/>
              </a:rPr>
              <a:t>Average of filter means for the number of monthly cases </a:t>
            </a:r>
            <a:r>
              <a:rPr lang="de-DE" sz="1200" b="0" kern="1200" baseline="0" dirty="0">
                <a:solidFill>
                  <a:schemeClr val="tx1"/>
                </a:solidFill>
                <a:effectLst/>
                <a:latin typeface="+mn-lt"/>
                <a:ea typeface="+mn-ea"/>
                <a:cs typeface="+mn-cs"/>
              </a:rPr>
              <a:t>(C) </a:t>
            </a:r>
            <a:r>
              <a:rPr lang="en-GB" sz="1200" b="0" kern="1200" baseline="0" dirty="0">
                <a:solidFill>
                  <a:schemeClr val="tx1"/>
                </a:solidFill>
                <a:effectLst/>
                <a:latin typeface="+mn-lt"/>
                <a:ea typeface="+mn-ea"/>
                <a:cs typeface="+mn-cs"/>
              </a:rPr>
              <a:t>at each observed data point from 10 runs of the Sequential Monte Carlo algorithm pfilter run at MLE parameter combination ( in red) and at the parameter combination with the highest likelihood out of all parameter combination with the highest permissible amount of process noise (sigma_P = 1) shown in green. The observed cases are shown in blue for comparison. Only the third year of the fit (corresponding to the period from January 1988 through July 1988) is shown.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13</a:t>
            </a:fld>
            <a:endParaRPr lang="en-US" dirty="0"/>
          </a:p>
        </p:txBody>
      </p:sp>
    </p:spTree>
    <p:extLst>
      <p:ext uri="{BB962C8B-B14F-4D97-AF65-F5344CB8AC3E}">
        <p14:creationId xmlns:p14="http://schemas.microsoft.com/office/powerpoint/2010/main" val="145941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S13:</a:t>
            </a:r>
            <a:r>
              <a:rPr lang="en-GB" sz="1200" b="1" kern="1200" baseline="0" dirty="0">
                <a:solidFill>
                  <a:schemeClr val="tx1"/>
                </a:solidFill>
                <a:effectLst/>
                <a:latin typeface="+mn-lt"/>
                <a:ea typeface="+mn-ea"/>
                <a:cs typeface="+mn-cs"/>
              </a:rPr>
              <a:t> </a:t>
            </a:r>
            <a:r>
              <a:rPr lang="en-GB" sz="1200" b="0" kern="1200" baseline="0" dirty="0">
                <a:solidFill>
                  <a:schemeClr val="tx1"/>
                </a:solidFill>
                <a:effectLst/>
                <a:latin typeface="+mn-lt"/>
                <a:ea typeface="+mn-ea"/>
                <a:cs typeface="+mn-cs"/>
              </a:rPr>
              <a:t>Average of filter means for the number of monthly cases </a:t>
            </a:r>
            <a:r>
              <a:rPr lang="de-DE" sz="1200" b="0" kern="1200" baseline="0" dirty="0">
                <a:solidFill>
                  <a:schemeClr val="tx1"/>
                </a:solidFill>
                <a:effectLst/>
                <a:latin typeface="+mn-lt"/>
                <a:ea typeface="+mn-ea"/>
                <a:cs typeface="+mn-cs"/>
              </a:rPr>
              <a:t>(C) </a:t>
            </a:r>
            <a:r>
              <a:rPr lang="en-GB" sz="1200" b="0" kern="1200" baseline="0" dirty="0">
                <a:solidFill>
                  <a:schemeClr val="tx1"/>
                </a:solidFill>
                <a:effectLst/>
                <a:latin typeface="+mn-lt"/>
                <a:ea typeface="+mn-ea"/>
                <a:cs typeface="+mn-cs"/>
              </a:rPr>
              <a:t>at each observed data point from 10 runs of the Sequential Monte Carlo algorithm pfilter run at MLE parameter combination ( in red) and at the parameter combination with the highest likelihood out of all parameter combination with the highest permissible amount of process noise (sigma_P = 1) shown in green. The observed cases are shown in blue for comparison. Only the third year of the fit (corresponding to the period from January 1988 through July 1988) is shown. Shaded ribbons show the average of the filter mean +/- 2 times the standard deviation of the prediction (obtained by averaging the prediction variance over 10 pfilter runs and then taking the square root).</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14</a:t>
            </a:fld>
            <a:endParaRPr lang="en-US" dirty="0"/>
          </a:p>
        </p:txBody>
      </p:sp>
    </p:spTree>
    <p:extLst>
      <p:ext uri="{BB962C8B-B14F-4D97-AF65-F5344CB8AC3E}">
        <p14:creationId xmlns:p14="http://schemas.microsoft.com/office/powerpoint/2010/main" val="75984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S14:</a:t>
            </a:r>
            <a:r>
              <a:rPr lang="en-GB" sz="1200" b="1" kern="1200" baseline="0" dirty="0">
                <a:solidFill>
                  <a:schemeClr val="tx1"/>
                </a:solidFill>
                <a:effectLst/>
                <a:latin typeface="+mn-lt"/>
                <a:ea typeface="+mn-ea"/>
                <a:cs typeface="+mn-cs"/>
              </a:rPr>
              <a:t> </a:t>
            </a:r>
            <a:r>
              <a:rPr lang="en-GB" sz="1200" b="0" kern="1200" baseline="0" dirty="0">
                <a:solidFill>
                  <a:schemeClr val="tx1"/>
                </a:solidFill>
                <a:effectLst/>
                <a:latin typeface="+mn-lt"/>
                <a:ea typeface="+mn-ea"/>
                <a:cs typeface="+mn-cs"/>
              </a:rPr>
              <a:t>Average of filter means for the number of monthly cases </a:t>
            </a:r>
            <a:r>
              <a:rPr lang="de-DE" sz="1200" b="0" kern="1200" baseline="0" dirty="0">
                <a:solidFill>
                  <a:schemeClr val="tx1"/>
                </a:solidFill>
                <a:effectLst/>
                <a:latin typeface="+mn-lt"/>
                <a:ea typeface="+mn-ea"/>
                <a:cs typeface="+mn-cs"/>
              </a:rPr>
              <a:t>(C) </a:t>
            </a:r>
            <a:r>
              <a:rPr lang="en-GB" sz="1200" b="0" kern="1200" baseline="0" dirty="0">
                <a:solidFill>
                  <a:schemeClr val="tx1"/>
                </a:solidFill>
                <a:effectLst/>
                <a:latin typeface="+mn-lt"/>
                <a:ea typeface="+mn-ea"/>
                <a:cs typeface="+mn-cs"/>
              </a:rPr>
              <a:t>at each observed data point from 10 runs of the Sequential Monte Carlo algorithm pfilter run at MLE parameter combination ( in red) and at the parameter combination with the highest likelihood out of all parameter combination with the highest permissible amount of process noise (sigma_P = 1) shown in green. The observed cases are shown in blue for comparison. Only the second year of the fit (corresponding to the period from January 1987 through December 1987) is shown. Shaded ribbons show the average of the filter mean +/- 2 times the standard deviation of the prediction (obtained by averaging the prediction variance over 10 pfilter runs and then taking the square root).</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Larger values of sigma_P denote larger magnitudes of process noise in model simulations.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15</a:t>
            </a:fld>
            <a:endParaRPr lang="en-US" dirty="0"/>
          </a:p>
        </p:txBody>
      </p:sp>
    </p:spTree>
    <p:extLst>
      <p:ext uri="{BB962C8B-B14F-4D97-AF65-F5344CB8AC3E}">
        <p14:creationId xmlns:p14="http://schemas.microsoft.com/office/powerpoint/2010/main" val="175922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Supplemental</a:t>
                </a:r>
                <a:r>
                  <a:rPr lang="en-US" sz="1200" b="1" kern="1200" baseline="0" dirty="0">
                    <a:solidFill>
                      <a:schemeClr val="tx1"/>
                    </a:solidFill>
                    <a:effectLst/>
                    <a:latin typeface="+mn-lt"/>
                    <a:ea typeface="+mn-ea"/>
                    <a:cs typeface="+mn-cs"/>
                  </a:rPr>
                  <a:t> Figure S15. Different combinations of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oMath>
                </a14:m>
                <a:r>
                  <a:rPr lang="en-US" sz="1200" b="1" kern="1200" baseline="0" dirty="0">
                    <a:solidFill>
                      <a:schemeClr val="tx1"/>
                    </a:solidFill>
                    <a:effectLst/>
                    <a:latin typeface="+mn-lt"/>
                    <a:ea typeface="+mn-ea"/>
                    <a:cs typeface="+mn-cs"/>
                  </a:rPr>
                  <a:t>and </a:t>
                </a:r>
                <a14:m>
                  <m:oMath xmlns:m="http://schemas.openxmlformats.org/officeDocument/2006/math">
                    <m:r>
                      <a:rPr lang="en-US" sz="1200" i="1" kern="1200" smtClean="0">
                        <a:solidFill>
                          <a:schemeClr val="tx1"/>
                        </a:solidFill>
                        <a:effectLst/>
                        <a:latin typeface="Cambria Math" charset="0"/>
                        <a:ea typeface="+mn-ea"/>
                        <a:cs typeface="+mn-cs"/>
                      </a:rPr>
                      <m:t>𝛾</m:t>
                    </m:r>
                  </m:oMath>
                </a14:m>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that</a:t>
                </a:r>
                <a:r>
                  <a:rPr lang="en-US" sz="1200" b="1" kern="1200" baseline="0" dirty="0">
                    <a:solidFill>
                      <a:schemeClr val="tx1"/>
                    </a:solidFill>
                    <a:effectLst/>
                    <a:latin typeface="+mn-lt"/>
                    <a:ea typeface="+mn-ea"/>
                    <a:cs typeface="+mn-cs"/>
                  </a:rPr>
                  <a:t> yield the same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𝑅</m:t>
                        </m:r>
                      </m:e>
                      <m:sub>
                        <m:r>
                          <a:rPr lang="en-US" sz="1200" i="1" kern="1200">
                            <a:solidFill>
                              <a:schemeClr val="tx1"/>
                            </a:solidFill>
                            <a:effectLst/>
                            <a:latin typeface="Cambria Math" charset="0"/>
                            <a:ea typeface="+mn-ea"/>
                            <a:cs typeface="+mn-cs"/>
                          </a:rPr>
                          <m:t>0</m:t>
                        </m:r>
                      </m:sub>
                    </m:sSub>
                  </m:oMath>
                </a14:m>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value</a:t>
                </a:r>
                <a:r>
                  <a:rPr lang="en-US" sz="1200" b="1" kern="1200" baseline="0" dirty="0">
                    <a:solidFill>
                      <a:schemeClr val="tx1"/>
                    </a:solidFill>
                    <a:effectLst/>
                    <a:latin typeface="+mn-lt"/>
                    <a:ea typeface="+mn-ea"/>
                    <a:cs typeface="+mn-cs"/>
                  </a:rPr>
                  <a:t> have different values of </a:t>
                </a:r>
                <a14:m>
                  <m:oMath xmlns:m="http://schemas.openxmlformats.org/officeDocument/2006/math">
                    <m:f>
                      <m:fPr>
                        <m:ctrlPr>
                          <a:rPr lang="en-US" sz="1200" i="1" kern="1200" smtClean="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dirty="0">
                    <a:solidFill>
                      <a:schemeClr val="tx1"/>
                    </a:solidFill>
                    <a:effectLst/>
                    <a:latin typeface="+mn-lt"/>
                    <a:ea typeface="+mn-ea"/>
                    <a:cs typeface="+mn-cs"/>
                  </a:rPr>
                  <a:t> after 1 year. For example, suppose that we have the parameter combinations  </a:t>
                </a:r>
                <a14:m>
                  <m:oMath xmlns:m="http://schemas.openxmlformats.org/officeDocument/2006/math">
                    <m:r>
                      <a:rPr lang="en-US" sz="1200" i="1" kern="1200">
                        <a:solidFill>
                          <a:schemeClr val="tx1"/>
                        </a:solidFill>
                        <a:effectLst/>
                        <a:latin typeface="Cambria Math" charset="0"/>
                        <a:ea typeface="+mn-ea"/>
                        <a:cs typeface="+mn-cs"/>
                      </a:rPr>
                      <m:t>𝛿</m:t>
                    </m:r>
                    <m:r>
                      <a:rPr lang="en-US" sz="1200" i="1" kern="1200">
                        <a:solidFill>
                          <a:schemeClr val="tx1"/>
                        </a:solidFill>
                        <a:effectLst/>
                        <a:latin typeface="Cambria Math" charset="0"/>
                        <a:ea typeface="+mn-ea"/>
                        <a:cs typeface="+mn-cs"/>
                      </a:rPr>
                      <m:t>=0.5,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r>
                      <a:rPr lang="en-US" sz="1200" i="1" kern="1200">
                        <a:solidFill>
                          <a:schemeClr val="tx1"/>
                        </a:solidFill>
                        <a:effectLst/>
                        <a:latin typeface="Cambria Math" charset="0"/>
                        <a:ea typeface="+mn-ea"/>
                        <a:cs typeface="+mn-cs"/>
                      </a:rPr>
                      <m:t>=0.3,  </m:t>
                    </m:r>
                    <m:r>
                      <a:rPr lang="en-US" sz="1200" i="1" kern="1200">
                        <a:solidFill>
                          <a:schemeClr val="tx1"/>
                        </a:solidFill>
                        <a:effectLst/>
                        <a:latin typeface="Cambria Math" charset="0"/>
                        <a:ea typeface="+mn-ea"/>
                        <a:cs typeface="+mn-cs"/>
                      </a:rPr>
                      <m:t>𝛾</m:t>
                    </m:r>
                    <m:r>
                      <a:rPr lang="en-US" sz="1200" i="1" kern="1200">
                        <a:solidFill>
                          <a:schemeClr val="tx1"/>
                        </a:solidFill>
                        <a:effectLst/>
                        <a:latin typeface="Cambria Math" charset="0"/>
                        <a:ea typeface="+mn-ea"/>
                        <a:cs typeface="+mn-cs"/>
                      </a:rPr>
                      <m:t>=0.2</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charset="0"/>
                        <a:ea typeface="+mn-ea"/>
                        <a:cs typeface="+mn-cs"/>
                      </a:rPr>
                      <m:t>𝛿</m:t>
                    </m:r>
                    <m:r>
                      <a:rPr lang="en-US" sz="1200" i="1" kern="1200">
                        <a:solidFill>
                          <a:schemeClr val="tx1"/>
                        </a:solidFill>
                        <a:effectLst/>
                        <a:latin typeface="Cambria Math" charset="0"/>
                        <a:ea typeface="+mn-ea"/>
                        <a:cs typeface="+mn-cs"/>
                      </a:rPr>
                      <m:t>=0.5,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r>
                      <a:rPr lang="en-US" sz="1200" i="1" kern="1200">
                        <a:solidFill>
                          <a:schemeClr val="tx1"/>
                        </a:solidFill>
                        <a:effectLst/>
                        <a:latin typeface="Cambria Math" charset="0"/>
                        <a:ea typeface="+mn-ea"/>
                        <a:cs typeface="+mn-cs"/>
                      </a:rPr>
                      <m:t>=0.15,  </m:t>
                    </m:r>
                    <m:r>
                      <a:rPr lang="en-US" sz="1200" i="1" kern="1200">
                        <a:solidFill>
                          <a:schemeClr val="tx1"/>
                        </a:solidFill>
                        <a:effectLst/>
                        <a:latin typeface="Cambria Math" charset="0"/>
                        <a:ea typeface="+mn-ea"/>
                        <a:cs typeface="+mn-cs"/>
                      </a:rPr>
                      <m:t>𝛾</m:t>
                    </m:r>
                    <m:r>
                      <a:rPr lang="en-US" sz="1200" i="1" kern="1200">
                        <a:solidFill>
                          <a:schemeClr val="tx1"/>
                        </a:solidFill>
                        <a:effectLst/>
                        <a:latin typeface="Cambria Math" charset="0"/>
                        <a:ea typeface="+mn-ea"/>
                        <a:cs typeface="+mn-cs"/>
                      </a:rPr>
                      <m:t>=0.1</m:t>
                    </m:r>
                  </m:oMath>
                </a14:m>
                <a:r>
                  <a:rPr lang="en-US" sz="1200" kern="1200" dirty="0">
                    <a:solidFill>
                      <a:schemeClr val="tx1"/>
                    </a:solidFill>
                    <a:effectLst/>
                    <a:latin typeface="+mn-lt"/>
                    <a:ea typeface="+mn-ea"/>
                    <a:cs typeface="+mn-cs"/>
                  </a:rPr>
                  <a:t>. While both parameter combinations give an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𝑅</m:t>
                        </m:r>
                      </m:e>
                      <m:sub>
                        <m:r>
                          <a:rPr lang="en-US" sz="1200" i="1" kern="1200">
                            <a:solidFill>
                              <a:schemeClr val="tx1"/>
                            </a:solidFill>
                            <a:effectLst/>
                            <a:latin typeface="Cambria Math" charset="0"/>
                            <a:ea typeface="+mn-ea"/>
                            <a:cs typeface="+mn-cs"/>
                          </a:rPr>
                          <m:t>0</m:t>
                        </m:r>
                      </m:sub>
                    </m:sSub>
                  </m:oMath>
                </a14:m>
                <a:r>
                  <a:rPr lang="en-US" sz="1200" kern="1200" dirty="0">
                    <a:solidFill>
                      <a:schemeClr val="tx1"/>
                    </a:solidFill>
                    <a:effectLst/>
                    <a:latin typeface="+mn-lt"/>
                    <a:ea typeface="+mn-ea"/>
                    <a:cs typeface="+mn-cs"/>
                  </a:rPr>
                  <a:t> of 1.5, the first yield an </a:t>
                </a:r>
                <a14:m>
                  <m:oMath xmlns:m="http://schemas.openxmlformats.org/officeDocument/2006/math">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dirty="0">
                    <a:solidFill>
                      <a:schemeClr val="tx1"/>
                    </a:solidFill>
                    <a:effectLst/>
                    <a:latin typeface="+mn-lt"/>
                    <a:ea typeface="+mn-ea"/>
                    <a:cs typeface="+mn-cs"/>
                  </a:rPr>
                  <a:t> after one outbreak of around 20%, while the second gives an </a:t>
                </a:r>
                <a14:m>
                  <m:oMath xmlns:m="http://schemas.openxmlformats.org/officeDocument/2006/math">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dirty="0">
                    <a:solidFill>
                      <a:schemeClr val="tx1"/>
                    </a:solidFill>
                    <a:effectLst/>
                    <a:latin typeface="+mn-lt"/>
                    <a:ea typeface="+mn-ea"/>
                    <a:cs typeface="+mn-cs"/>
                  </a:rPr>
                  <a:t> of approximately 40%. The plot shows</a:t>
                </a:r>
                <a:r>
                  <a:rPr lang="en-US" sz="1200" kern="1200" baseline="0" dirty="0">
                    <a:solidFill>
                      <a:schemeClr val="tx1"/>
                    </a:solidFill>
                    <a:effectLst/>
                    <a:latin typeface="+mn-lt"/>
                    <a:ea typeface="+mn-ea"/>
                    <a:cs typeface="+mn-cs"/>
                  </a:rPr>
                  <a:t> values of </a:t>
                </a:r>
                <a14:m>
                  <m:oMath xmlns:m="http://schemas.openxmlformats.org/officeDocument/2006/math">
                    <m:f>
                      <m:fPr>
                        <m:ctrlPr>
                          <a:rPr lang="en-US" sz="1200" i="1" kern="1200" smtClean="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baseline="0" dirty="0">
                    <a:solidFill>
                      <a:schemeClr val="tx1"/>
                    </a:solidFill>
                    <a:effectLst/>
                    <a:latin typeface="+mn-lt"/>
                    <a:ea typeface="+mn-ea"/>
                    <a:cs typeface="+mn-cs"/>
                  </a:rPr>
                  <a:t> as a function of  </a:t>
                </a:r>
                <a:r>
                  <a:rPr lang="en-US" dirty="0">
                    <a:effectLst/>
                  </a:rPr>
                  <a:t> </a:t>
                </a:r>
                <a14:m>
                  <m:oMath xmlns:m="http://schemas.openxmlformats.org/officeDocument/2006/math">
                    <m:r>
                      <a:rPr lang="en-US" sz="1200" i="1" kern="1200" smtClean="0">
                        <a:solidFill>
                          <a:schemeClr val="tx1"/>
                        </a:solidFill>
                        <a:effectLst/>
                        <a:latin typeface="Cambria Math" charset="0"/>
                        <a:ea typeface="+mn-ea"/>
                        <a:cs typeface="+mn-cs"/>
                      </a:rPr>
                      <m:t>𝛾</m:t>
                    </m:r>
                  </m:oMath>
                </a14:m>
                <a:r>
                  <a:rPr lang="en-US" dirty="0"/>
                  <a:t> with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oMath>
                </a14:m>
                <a:r>
                  <a:rPr lang="en-US" dirty="0"/>
                  <a:t> modified to give different values of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𝑅</m:t>
                        </m:r>
                      </m:e>
                      <m:sub>
                        <m:r>
                          <a:rPr lang="en-US" sz="1200" i="1" kern="1200">
                            <a:solidFill>
                              <a:schemeClr val="tx1"/>
                            </a:solidFill>
                            <a:effectLst/>
                            <a:latin typeface="Cambria Math" charset="0"/>
                            <a:ea typeface="+mn-ea"/>
                            <a:cs typeface="+mn-cs"/>
                          </a:rPr>
                          <m:t>0</m:t>
                        </m:r>
                      </m:sub>
                    </m:sSub>
                  </m:oMath>
                </a14:m>
                <a:r>
                  <a:rPr lang="en-US" dirty="0"/>
                  <a:t>. For all points</a:t>
                </a:r>
                <a:r>
                  <a:rPr lang="en-US" baseline="0" dirty="0"/>
                  <a:t> in the plot, </a:t>
                </a:r>
                <a14:m>
                  <m:oMath xmlns:m="http://schemas.openxmlformats.org/officeDocument/2006/math">
                    <m:r>
                      <a:rPr lang="en-US" sz="1200" i="1" kern="1200" smtClean="0">
                        <a:solidFill>
                          <a:schemeClr val="tx1"/>
                        </a:solidFill>
                        <a:effectLst/>
                        <a:latin typeface="Cambria Math" charset="0"/>
                        <a:ea typeface="+mn-ea"/>
                        <a:cs typeface="+mn-cs"/>
                      </a:rPr>
                      <m:t>𝛿</m:t>
                    </m:r>
                    <m:r>
                      <a:rPr lang="en-US" sz="1200" i="1" kern="1200" smtClean="0">
                        <a:solidFill>
                          <a:schemeClr val="tx1"/>
                        </a:solidFill>
                        <a:effectLst/>
                        <a:latin typeface="Cambria Math" charset="0"/>
                        <a:ea typeface="+mn-ea"/>
                        <a:cs typeface="+mn-cs"/>
                      </a:rPr>
                      <m:t>=0.5</m:t>
                    </m:r>
                    <m:r>
                      <a:rPr lang="en-US" sz="1200" b="0" i="0" kern="1200" smtClean="0">
                        <a:solidFill>
                          <a:schemeClr val="tx1"/>
                        </a:solidFill>
                        <a:effectLst/>
                        <a:latin typeface="Cambria Math" charset="0"/>
                        <a:ea typeface="+mn-ea"/>
                        <a:cs typeface="+mn-cs"/>
                      </a:rPr>
                      <m:t>, </m:t>
                    </m:r>
                  </m:oMath>
                </a14:m>
                <a:r>
                  <a:rPr lang="en-US" dirty="0"/>
                  <a:t>I(t = 0) = 1, and </a:t>
                </a:r>
                <a14:m>
                  <m:oMath xmlns:m="http://schemas.openxmlformats.org/officeDocument/2006/math">
                    <m:r>
                      <a:rPr lang="en-US" sz="1200" b="0" i="1" kern="1200" smtClean="0">
                        <a:solidFill>
                          <a:schemeClr val="tx1"/>
                        </a:solidFill>
                        <a:effectLst/>
                        <a:latin typeface="Cambria Math" charset="0"/>
                        <a:ea typeface="+mn-ea"/>
                        <a:cs typeface="+mn-cs"/>
                      </a:rPr>
                      <m:t>𝜔</m:t>
                    </m:r>
                    <m:r>
                      <a:rPr lang="en-US" sz="1200" b="0" i="1" kern="1200" smtClean="0">
                        <a:solidFill>
                          <a:schemeClr val="tx1"/>
                        </a:solidFill>
                        <a:effectLst/>
                        <a:latin typeface="Cambria Math" charset="0"/>
                        <a:ea typeface="+mn-ea"/>
                        <a:cs typeface="+mn-cs"/>
                      </a:rPr>
                      <m:t>=</m:t>
                    </m:r>
                    <m:f>
                      <m:fPr>
                        <m:ctrlPr>
                          <a:rPr lang="bg-BG" sz="1200" b="0" i="1" kern="1200" smtClean="0">
                            <a:solidFill>
                              <a:schemeClr val="tx1"/>
                            </a:solidFill>
                            <a:effectLst/>
                            <a:latin typeface="Cambria Math" panose="02040503050406030204" pitchFamily="18" charset="0"/>
                            <a:ea typeface="+mn-ea"/>
                            <a:cs typeface="+mn-cs"/>
                          </a:rPr>
                        </m:ctrlPr>
                      </m:fPr>
                      <m:num>
                        <m:r>
                          <a:rPr lang="en-US" sz="1200" b="0" i="1" kern="1200" smtClean="0">
                            <a:solidFill>
                              <a:schemeClr val="tx1"/>
                            </a:solidFill>
                            <a:effectLst/>
                            <a:latin typeface="Cambria Math" charset="0"/>
                            <a:ea typeface="+mn-ea"/>
                            <a:cs typeface="+mn-cs"/>
                          </a:rPr>
                          <m:t>2</m:t>
                        </m:r>
                        <m:r>
                          <a:rPr lang="en-US" sz="1200" b="0" i="1" kern="1200" smtClean="0">
                            <a:solidFill>
                              <a:schemeClr val="tx1"/>
                            </a:solidFill>
                            <a:effectLst/>
                            <a:latin typeface="Cambria Math" charset="0"/>
                            <a:ea typeface="+mn-ea"/>
                            <a:cs typeface="+mn-cs"/>
                          </a:rPr>
                          <m:t>𝜋</m:t>
                        </m:r>
                      </m:num>
                      <m:den>
                        <m:r>
                          <a:rPr lang="en-US" sz="1200" b="0" i="1" kern="1200" smtClean="0">
                            <a:solidFill>
                              <a:schemeClr val="tx1"/>
                            </a:solidFill>
                            <a:effectLst/>
                            <a:latin typeface="Cambria Math" charset="0"/>
                            <a:ea typeface="+mn-ea"/>
                            <a:cs typeface="+mn-cs"/>
                          </a:rPr>
                          <m:t>365</m:t>
                        </m:r>
                      </m:den>
                    </m:f>
                    <m:r>
                      <a:rPr lang="en-US" sz="1200" b="0" i="1" kern="1200" smtClean="0">
                        <a:solidFill>
                          <a:schemeClr val="tx1"/>
                        </a:solidFill>
                        <a:effectLst/>
                        <a:latin typeface="Cambria Math" charset="0"/>
                        <a:ea typeface="+mn-ea"/>
                        <a:cs typeface="+mn-cs"/>
                      </a:rPr>
                      <m:t>.</m:t>
                    </m:r>
                  </m:oMath>
                </a14:m>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suppose that we have the parameter combinations  </a:t>
                </a:r>
                <a:r>
                  <a:rPr lang="en-US" sz="1200" i="0" kern="1200">
                    <a:solidFill>
                      <a:schemeClr val="tx1"/>
                    </a:solidFill>
                    <a:effectLst/>
                    <a:latin typeface="+mn-lt"/>
                    <a:ea typeface="+mn-ea"/>
                    <a:cs typeface="+mn-cs"/>
                  </a:rPr>
                  <a:t>𝛿=0.5, 𝛽_0=0.3,  𝛾=0.2</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𝛿=0.5, 𝛽_0=0.15,  𝛾=0.1</a:t>
                </a:r>
                <a:r>
                  <a:rPr lang="en-US" sz="1200" kern="1200" dirty="0">
                    <a:solidFill>
                      <a:schemeClr val="tx1"/>
                    </a:solidFill>
                    <a:effectLst/>
                    <a:latin typeface="+mn-lt"/>
                    <a:ea typeface="+mn-ea"/>
                    <a:cs typeface="+mn-cs"/>
                  </a:rPr>
                  <a:t>. While both parameter combinations give an </a:t>
                </a:r>
                <a:r>
                  <a:rPr lang="en-US" sz="1200" i="0" kern="1200">
                    <a:solidFill>
                      <a:schemeClr val="tx1"/>
                    </a:solidFill>
                    <a:effectLst/>
                    <a:latin typeface="+mn-lt"/>
                    <a:ea typeface="+mn-ea"/>
                    <a:cs typeface="+mn-cs"/>
                  </a:rPr>
                  <a:t>𝑅_0</a:t>
                </a:r>
                <a:r>
                  <a:rPr lang="en-US" sz="1200" kern="1200" dirty="0">
                    <a:solidFill>
                      <a:schemeClr val="tx1"/>
                    </a:solidFill>
                    <a:effectLst/>
                    <a:latin typeface="+mn-lt"/>
                    <a:ea typeface="+mn-ea"/>
                    <a:cs typeface="+mn-cs"/>
                  </a:rPr>
                  <a:t> of 1.5, the first yield an </a:t>
                </a:r>
                <a:r>
                  <a:rPr lang="en-US" sz="1200" i="0" kern="1200">
                    <a:solidFill>
                      <a:schemeClr val="tx1"/>
                    </a:solidFill>
                    <a:effectLst/>
                    <a:latin typeface="+mn-lt"/>
                    <a:ea typeface="+mn-ea"/>
                    <a:cs typeface="+mn-cs"/>
                  </a:rPr>
                  <a:t>𝑆/𝑁</a:t>
                </a:r>
                <a:r>
                  <a:rPr lang="en-US" sz="1200" kern="1200">
                    <a:solidFill>
                      <a:schemeClr val="tx1"/>
                    </a:solidFill>
                    <a:effectLst/>
                    <a:latin typeface="+mn-lt"/>
                    <a:ea typeface="+mn-ea"/>
                    <a:cs typeface="+mn-cs"/>
                  </a:rPr>
                  <a:t> after one outbreak of around 20%, while the second gives an </a:t>
                </a:r>
                <a:r>
                  <a:rPr lang="en-US" sz="1200" i="0" kern="1200">
                    <a:solidFill>
                      <a:schemeClr val="tx1"/>
                    </a:solidFill>
                    <a:effectLst/>
                    <a:latin typeface="+mn-lt"/>
                    <a:ea typeface="+mn-ea"/>
                    <a:cs typeface="+mn-cs"/>
                  </a:rPr>
                  <a:t>𝑆/𝑁</a:t>
                </a:r>
                <a:r>
                  <a:rPr lang="en-US" sz="1200" kern="1200" dirty="0">
                    <a:solidFill>
                      <a:schemeClr val="tx1"/>
                    </a:solidFill>
                    <a:effectLst/>
                    <a:latin typeface="+mn-lt"/>
                    <a:ea typeface="+mn-ea"/>
                    <a:cs typeface="+mn-cs"/>
                  </a:rPr>
                  <a:t> of approximately 40%</a:t>
                </a:r>
                <a:r>
                  <a:rPr lang="en-US" dirty="0">
                    <a:effectLst/>
                  </a:rPr>
                  <a:t> </a:t>
                </a:r>
                <a:endParaRPr lang="en-US" dirty="0"/>
              </a:p>
            </p:txBody>
          </p:sp>
        </mc:Fallback>
      </mc:AlternateContent>
      <p:sp>
        <p:nvSpPr>
          <p:cNvPr id="4" name="Slide Number Placeholder 3"/>
          <p:cNvSpPr>
            <a:spLocks noGrp="1"/>
          </p:cNvSpPr>
          <p:nvPr>
            <p:ph type="sldNum" sz="quarter" idx="10"/>
          </p:nvPr>
        </p:nvSpPr>
        <p:spPr/>
        <p:txBody>
          <a:bodyPr/>
          <a:lstStyle/>
          <a:p>
            <a:fld id="{655B2C23-BBF6-1546-8DAA-B317ECC7D2EA}" type="slidenum">
              <a:rPr lang="en-US" smtClean="0"/>
              <a:t>16</a:t>
            </a:fld>
            <a:endParaRPr lang="en-US" dirty="0"/>
          </a:p>
        </p:txBody>
      </p:sp>
    </p:spTree>
    <p:extLst>
      <p:ext uri="{BB962C8B-B14F-4D97-AF65-F5344CB8AC3E}">
        <p14:creationId xmlns:p14="http://schemas.microsoft.com/office/powerpoint/2010/main" val="94436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S16:</a:t>
                </a:r>
                <a:r>
                  <a:rPr lang="en-GB" sz="1200" b="1"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Probability of stochastic epidemic in 1990 vs Process Noise Intensity (</a:t>
                </a:r>
                <a14:m>
                  <m:oMath xmlns:m="http://schemas.openxmlformats.org/officeDocument/2006/math">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charset="0"/>
                            <a:ea typeface="+mn-ea"/>
                            <a:cs typeface="+mn-cs"/>
                          </a:rPr>
                          <m:t>𝝈</m:t>
                        </m:r>
                      </m:e>
                      <m:sub>
                        <m:r>
                          <a:rPr lang="en-US" sz="1200" b="1" i="1" kern="1200">
                            <a:solidFill>
                              <a:schemeClr val="tx1"/>
                            </a:solidFill>
                            <a:effectLst/>
                            <a:latin typeface="Cambria Math" charset="0"/>
                            <a:ea typeface="+mn-ea"/>
                            <a:cs typeface="+mn-cs"/>
                          </a:rPr>
                          <m:t>𝑷</m:t>
                        </m:r>
                      </m:sub>
                    </m:sSub>
                  </m:oMath>
                </a14:m>
                <a:r>
                  <a:rPr lang="en-US" sz="1200" b="1" kern="1200" dirty="0">
                    <a:solidFill>
                      <a:schemeClr val="tx1"/>
                    </a:solidFill>
                    <a:effectLst/>
                    <a:latin typeface="+mn-lt"/>
                    <a:ea typeface="+mn-ea"/>
                    <a:cs typeface="+mn-cs"/>
                  </a:rPr>
                  <a:t>)  under simulation from top 2LL parameter combinations of stochastic SIR Cosine Model.</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fitted stochastic model was simulated forward in time from 1986-1990 with population growth. Daily pulse rates of 2,5,10,20, 50, and 100 infected </a:t>
                </a:r>
                <a:r>
                  <a:rPr lang="en-US" sz="1200" kern="1200" baseline="0" dirty="0">
                    <a:solidFill>
                      <a:schemeClr val="tx1"/>
                    </a:solidFill>
                    <a:effectLst/>
                    <a:latin typeface="+mn-lt"/>
                    <a:ea typeface="+mn-ea"/>
                    <a:cs typeface="+mn-cs"/>
                  </a:rPr>
                  <a:t> individuals per day in January 1990 were used. </a:t>
                </a:r>
                <a:r>
                  <a:rPr lang="en-US" sz="1200" kern="1200" dirty="0">
                    <a:solidFill>
                      <a:schemeClr val="tx1"/>
                    </a:solidFill>
                    <a:effectLst/>
                    <a:latin typeface="+mn-lt"/>
                    <a:ea typeface="+mn-ea"/>
                    <a:cs typeface="+mn-cs"/>
                  </a:rPr>
                  <a:t> Each parameter combination within 2 log-likelihood units of the MLE was simulated 100 times. The re-emergence probability was calculated by determining the number of simulations in which the susceptible population decreased in 1990.   The plot shows re-emergence probability as a function of the process noise intensity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𝜎</m:t>
                        </m:r>
                      </m:e>
                      <m:sub>
                        <m:r>
                          <a:rPr lang="en-US" sz="1200" i="1" kern="1200">
                            <a:solidFill>
                              <a:schemeClr val="tx1"/>
                            </a:solidFill>
                            <a:effectLst/>
                            <a:latin typeface="Cambria Math" charset="0"/>
                            <a:ea typeface="+mn-ea"/>
                            <a:cs typeface="+mn-cs"/>
                          </a:rPr>
                          <m:t>𝑃</m:t>
                        </m:r>
                      </m:sub>
                    </m:sSub>
                  </m:oMath>
                </a14:m>
                <a:r>
                  <a:rPr lang="en-US" sz="1200" kern="1200" dirty="0">
                    <a:solidFill>
                      <a:schemeClr val="tx1"/>
                    </a:solidFill>
                    <a:effectLst/>
                    <a:latin typeface="+mn-lt"/>
                    <a:ea typeface="+mn-ea"/>
                    <a:cs typeface="+mn-cs"/>
                  </a:rPr>
                  <a:t>. Each point represents a single parameter combination at</a:t>
                </a:r>
                <a:r>
                  <a:rPr lang="en-US" sz="1200" kern="1200" baseline="0" dirty="0">
                    <a:solidFill>
                      <a:schemeClr val="tx1"/>
                    </a:solidFill>
                    <a:effectLst/>
                    <a:latin typeface="+mn-lt"/>
                    <a:ea typeface="+mn-ea"/>
                    <a:cs typeface="+mn-cs"/>
                  </a:rPr>
                  <a:t> a particular pulse rate</a:t>
                </a:r>
                <a:r>
                  <a:rPr lang="en-US" sz="1200" kern="1200" dirty="0">
                    <a:solidFill>
                      <a:schemeClr val="tx1"/>
                    </a:solidFill>
                    <a:effectLst/>
                    <a:latin typeface="+mn-lt"/>
                    <a:ea typeface="+mn-ea"/>
                    <a:cs typeface="+mn-cs"/>
                  </a:rPr>
                  <a:t>. Points</a:t>
                </a:r>
                <a:r>
                  <a:rPr lang="en-US" sz="1200" kern="1200" baseline="0" dirty="0">
                    <a:solidFill>
                      <a:schemeClr val="tx1"/>
                    </a:solidFill>
                    <a:effectLst/>
                    <a:latin typeface="+mn-lt"/>
                    <a:ea typeface="+mn-ea"/>
                    <a:cs typeface="+mn-cs"/>
                  </a:rPr>
                  <a:t> are colored by pulse rate. </a:t>
                </a:r>
                <a:r>
                  <a:rPr lang="en-US" sz="1200" kern="1200" dirty="0">
                    <a:solidFill>
                      <a:schemeClr val="tx1"/>
                    </a:solidFill>
                    <a:effectLst/>
                    <a:latin typeface="+mn-lt"/>
                    <a:ea typeface="+mn-ea"/>
                    <a:cs typeface="+mn-cs"/>
                  </a:rPr>
                  <a:t>MLE parameter combination</a:t>
                </a:r>
                <a:r>
                  <a:rPr lang="en-US" sz="1200" kern="1200" baseline="0" dirty="0">
                    <a:solidFill>
                      <a:schemeClr val="tx1"/>
                    </a:solidFill>
                    <a:effectLst/>
                    <a:latin typeface="+mn-lt"/>
                    <a:ea typeface="+mn-ea"/>
                    <a:cs typeface="+mn-cs"/>
                  </a:rPr>
                  <a:t> points</a:t>
                </a:r>
                <a:r>
                  <a:rPr lang="en-US" sz="1200" kern="1200" dirty="0">
                    <a:solidFill>
                      <a:schemeClr val="tx1"/>
                    </a:solidFill>
                    <a:effectLst/>
                    <a:latin typeface="+mn-lt"/>
                    <a:ea typeface="+mn-ea"/>
                    <a:cs typeface="+mn-cs"/>
                  </a:rPr>
                  <a:t> are circled in 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Supplemental</a:t>
                </a:r>
                <a:r>
                  <a:rPr lang="en-GB" sz="1200" b="1" kern="1200" baseline="0" dirty="0" smtClean="0">
                    <a:solidFill>
                      <a:schemeClr val="tx1"/>
                    </a:solidFill>
                    <a:effectLst/>
                    <a:latin typeface="+mn-lt"/>
                    <a:ea typeface="+mn-ea"/>
                    <a:cs typeface="+mn-cs"/>
                  </a:rPr>
                  <a:t> </a:t>
                </a:r>
                <a:r>
                  <a:rPr lang="en-GB" sz="1200" b="1" kern="1200" dirty="0" smtClean="0">
                    <a:solidFill>
                      <a:schemeClr val="tx1"/>
                    </a:solidFill>
                    <a:effectLst/>
                    <a:latin typeface="+mn-lt"/>
                    <a:ea typeface="+mn-ea"/>
                    <a:cs typeface="+mn-cs"/>
                  </a:rPr>
                  <a:t>Figure </a:t>
                </a:r>
                <a:r>
                  <a:rPr lang="en-GB" sz="1200" b="1" kern="1200" dirty="0" smtClean="0">
                    <a:solidFill>
                      <a:schemeClr val="tx1"/>
                    </a:solidFill>
                    <a:effectLst/>
                    <a:latin typeface="+mn-lt"/>
                    <a:ea typeface="+mn-ea"/>
                    <a:cs typeface="+mn-cs"/>
                  </a:rPr>
                  <a:t>S21:</a:t>
                </a:r>
                <a:r>
                  <a:rPr lang="en-GB"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Probability of stochastic epidemic in 1990 vs Process Noise Intensity (</a:t>
                </a:r>
                <a:r>
                  <a:rPr lang="en-US" sz="1200" b="1" i="0" kern="1200">
                    <a:solidFill>
                      <a:schemeClr val="tx1"/>
                    </a:solidFill>
                    <a:effectLst/>
                    <a:latin typeface="Cambria Math" charset="0"/>
                    <a:ea typeface="+mn-ea"/>
                    <a:cs typeface="+mn-cs"/>
                  </a:rPr>
                  <a:t>𝝈_𝑷</a:t>
                </a:r>
                <a:r>
                  <a:rPr lang="en-US" sz="1200" b="1" kern="1200" dirty="0">
                    <a:solidFill>
                      <a:schemeClr val="tx1"/>
                    </a:solidFill>
                    <a:effectLst/>
                    <a:latin typeface="+mn-lt"/>
                    <a:ea typeface="+mn-ea"/>
                    <a:cs typeface="+mn-cs"/>
                  </a:rPr>
                  <a:t>)  under simulation from top 2LL parameter combinations of stochastic SIR Cosine </a:t>
                </a:r>
                <a:r>
                  <a:rPr lang="en-US" sz="1200" b="1" kern="1200" dirty="0" smtClean="0">
                    <a:solidFill>
                      <a:schemeClr val="tx1"/>
                    </a:solidFill>
                    <a:effectLst/>
                    <a:latin typeface="+mn-lt"/>
                    <a:ea typeface="+mn-ea"/>
                    <a:cs typeface="+mn-cs"/>
                  </a:rPr>
                  <a:t>Model.</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fitted stochastic model was simulated forward in time from 1986-1990 with population growth. Daily pulse rates of 2,5,10,20, 50, and 100 infected </a:t>
                </a:r>
                <a:r>
                  <a:rPr lang="en-US" sz="1200" kern="1200" baseline="0" dirty="0" smtClean="0">
                    <a:solidFill>
                      <a:schemeClr val="tx1"/>
                    </a:solidFill>
                    <a:effectLst/>
                    <a:latin typeface="+mn-lt"/>
                    <a:ea typeface="+mn-ea"/>
                    <a:cs typeface="+mn-cs"/>
                  </a:rPr>
                  <a:t> individuals per day in January 1990 were used. </a:t>
                </a:r>
                <a:r>
                  <a:rPr lang="en-US" sz="1200" kern="1200" dirty="0" smtClean="0">
                    <a:solidFill>
                      <a:schemeClr val="tx1"/>
                    </a:solidFill>
                    <a:effectLst/>
                    <a:latin typeface="+mn-lt"/>
                    <a:ea typeface="+mn-ea"/>
                    <a:cs typeface="+mn-cs"/>
                  </a:rPr>
                  <a:t> Each parameter combination within 2 log-likelihood units of the MLE was simulated 100 times. The re-emergence probability was calculated by determining the number of simulations in which the susceptible population decreased in 1990.   The plot shows re-emergence probability as a function of the process noise intensity </a:t>
                </a:r>
                <a:r>
                  <a:rPr lang="en-US" sz="1200" i="0" kern="1200">
                    <a:solidFill>
                      <a:schemeClr val="tx1"/>
                    </a:solidFill>
                    <a:effectLst/>
                    <a:latin typeface="Cambria Math" charset="0"/>
                    <a:ea typeface="+mn-ea"/>
                    <a:cs typeface="+mn-cs"/>
                  </a:rPr>
                  <a:t>𝜎_𝑃</a:t>
                </a:r>
                <a:r>
                  <a:rPr lang="en-US" sz="1200" kern="1200" dirty="0">
                    <a:solidFill>
                      <a:schemeClr val="tx1"/>
                    </a:solidFill>
                    <a:effectLst/>
                    <a:latin typeface="+mn-lt"/>
                    <a:ea typeface="+mn-ea"/>
                    <a:cs typeface="+mn-cs"/>
                  </a:rPr>
                  <a:t>. Each point represents a single parameter </a:t>
                </a:r>
                <a:r>
                  <a:rPr lang="en-US" sz="1200" kern="1200" dirty="0" smtClean="0">
                    <a:solidFill>
                      <a:schemeClr val="tx1"/>
                    </a:solidFill>
                    <a:effectLst/>
                    <a:latin typeface="+mn-lt"/>
                    <a:ea typeface="+mn-ea"/>
                    <a:cs typeface="+mn-cs"/>
                  </a:rPr>
                  <a:t>combination at</a:t>
                </a:r>
                <a:r>
                  <a:rPr lang="en-US" sz="1200" kern="1200" baseline="0" dirty="0" smtClean="0">
                    <a:solidFill>
                      <a:schemeClr val="tx1"/>
                    </a:solidFill>
                    <a:effectLst/>
                    <a:latin typeface="+mn-lt"/>
                    <a:ea typeface="+mn-ea"/>
                    <a:cs typeface="+mn-cs"/>
                  </a:rPr>
                  <a:t> a particular pulse rate</a:t>
                </a:r>
                <a:r>
                  <a:rPr lang="en-US" sz="1200" kern="1200" dirty="0" smtClean="0">
                    <a:solidFill>
                      <a:schemeClr val="tx1"/>
                    </a:solidFill>
                    <a:effectLst/>
                    <a:latin typeface="+mn-lt"/>
                    <a:ea typeface="+mn-ea"/>
                    <a:cs typeface="+mn-cs"/>
                  </a:rPr>
                  <a:t>. Points</a:t>
                </a:r>
                <a:r>
                  <a:rPr lang="en-US" sz="1200" kern="1200" baseline="0" dirty="0" smtClean="0">
                    <a:solidFill>
                      <a:schemeClr val="tx1"/>
                    </a:solidFill>
                    <a:effectLst/>
                    <a:latin typeface="+mn-lt"/>
                    <a:ea typeface="+mn-ea"/>
                    <a:cs typeface="+mn-cs"/>
                  </a:rPr>
                  <a:t> are colored by pulse rate. </a:t>
                </a:r>
                <a:r>
                  <a:rPr lang="en-US" sz="1200" kern="1200" dirty="0" smtClean="0">
                    <a:solidFill>
                      <a:schemeClr val="tx1"/>
                    </a:solidFill>
                    <a:effectLst/>
                    <a:latin typeface="+mn-lt"/>
                    <a:ea typeface="+mn-ea"/>
                    <a:cs typeface="+mn-cs"/>
                  </a:rPr>
                  <a:t>MLE </a:t>
                </a:r>
                <a:r>
                  <a:rPr lang="en-US" sz="1200" kern="1200" dirty="0">
                    <a:solidFill>
                      <a:schemeClr val="tx1"/>
                    </a:solidFill>
                    <a:effectLst/>
                    <a:latin typeface="+mn-lt"/>
                    <a:ea typeface="+mn-ea"/>
                    <a:cs typeface="+mn-cs"/>
                  </a:rPr>
                  <a:t>parameter </a:t>
                </a:r>
                <a:r>
                  <a:rPr lang="en-US" sz="1200" kern="1200" dirty="0" smtClean="0">
                    <a:solidFill>
                      <a:schemeClr val="tx1"/>
                    </a:solidFill>
                    <a:effectLst/>
                    <a:latin typeface="+mn-lt"/>
                    <a:ea typeface="+mn-ea"/>
                    <a:cs typeface="+mn-cs"/>
                  </a:rPr>
                  <a:t>combination</a:t>
                </a:r>
                <a:r>
                  <a:rPr lang="en-US" sz="1200" kern="1200" baseline="0" dirty="0" smtClean="0">
                    <a:solidFill>
                      <a:schemeClr val="tx1"/>
                    </a:solidFill>
                    <a:effectLst/>
                    <a:latin typeface="+mn-lt"/>
                    <a:ea typeface="+mn-ea"/>
                    <a:cs typeface="+mn-cs"/>
                  </a:rPr>
                  <a:t> points</a:t>
                </a:r>
                <a:r>
                  <a:rPr lang="en-US" sz="1200" kern="1200" dirty="0" smtClean="0">
                    <a:solidFill>
                      <a:schemeClr val="tx1"/>
                    </a:solidFill>
                    <a:effectLst/>
                    <a:latin typeface="+mn-lt"/>
                    <a:ea typeface="+mn-ea"/>
                    <a:cs typeface="+mn-cs"/>
                  </a:rPr>
                  <a:t> are </a:t>
                </a:r>
                <a:r>
                  <a:rPr lang="en-US" sz="1200" kern="1200" dirty="0">
                    <a:solidFill>
                      <a:schemeClr val="tx1"/>
                    </a:solidFill>
                    <a:effectLst/>
                    <a:latin typeface="+mn-lt"/>
                    <a:ea typeface="+mn-ea"/>
                    <a:cs typeface="+mn-cs"/>
                  </a:rPr>
                  <a:t>circled in 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0C815A6-AEE2-A349-843C-9EE38AEDBA81}" type="slidenum">
              <a:rPr lang="en-US" smtClean="0"/>
              <a:t>17</a:t>
            </a:fld>
            <a:endParaRPr lang="en-US" dirty="0"/>
          </a:p>
        </p:txBody>
      </p:sp>
    </p:spTree>
    <p:extLst>
      <p:ext uri="{BB962C8B-B14F-4D97-AF65-F5344CB8AC3E}">
        <p14:creationId xmlns:p14="http://schemas.microsoft.com/office/powerpoint/2010/main" val="344036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S17:</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Expected number of skips from deterministic calculation using parameter estimates from the fitted stochastic model </a:t>
                </a:r>
                <a:r>
                  <a:rPr lang="en-GB" sz="1200" kern="1200" dirty="0">
                    <a:solidFill>
                      <a:schemeClr val="tx1"/>
                    </a:solidFill>
                    <a:effectLst/>
                    <a:latin typeface="+mn-lt"/>
                    <a:ea typeface="+mn-ea"/>
                    <a:cs typeface="+mn-cs"/>
                  </a:rPr>
                  <a:t>(see Figures 3-4 and Methods). Expected numbers of deterministic skips were calculated for all parameter combinations within 2 log-likelihood units of the MLE of the stochastic model.R</a:t>
                </a:r>
                <a:r>
                  <a:rPr lang="en-GB" sz="1200" kern="1200" baseline="-25000" dirty="0">
                    <a:solidFill>
                      <a:schemeClr val="tx1"/>
                    </a:solidFill>
                    <a:effectLst/>
                    <a:latin typeface="+mn-lt"/>
                    <a:ea typeface="+mn-ea"/>
                    <a:cs typeface="+mn-cs"/>
                  </a:rPr>
                  <a:t>0</a:t>
                </a:r>
                <a:r>
                  <a:rPr lang="en-GB" sz="1200"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δ</a:t>
                </a:r>
                <a:r>
                  <a:rPr lang="en-US" dirty="0">
                    <a:effectLst/>
                  </a:rPr>
                  <a:t> </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ρ</a:t>
                </a:r>
                <a:r>
                  <a:rPr lang="en-GB" sz="1200" kern="1200" dirty="0">
                    <a:solidFill>
                      <a:schemeClr val="tx1"/>
                    </a:solidFill>
                    <a:effectLst/>
                    <a:latin typeface="+mn-lt"/>
                    <a:ea typeface="+mn-ea"/>
                    <a:cs typeface="+mn-cs"/>
                  </a:rPr>
                  <a:t> values in this model from each combination were mapped to the nearest corresponding values in the deterministic matrix. Parameter values from the profile of the recovery rate (</a:t>
                </a:r>
                <a:r>
                  <a:rPr lang="en-GB" sz="1200" kern="1200" dirty="0" err="1">
                    <a:solidFill>
                      <a:schemeClr val="tx1"/>
                    </a:solidFill>
                    <a:effectLst/>
                    <a:latin typeface="+mn-lt"/>
                    <a:ea typeface="+mn-ea"/>
                    <a:cs typeface="+mn-cs"/>
                  </a:rPr>
                  <a:t>γ</a:t>
                </a:r>
                <a:r>
                  <a:rPr lang="en-GB" sz="1200" kern="1200" dirty="0">
                    <a:solidFill>
                      <a:schemeClr val="tx1"/>
                    </a:solidFill>
                    <a:effectLst/>
                    <a:latin typeface="+mn-lt"/>
                    <a:ea typeface="+mn-ea"/>
                    <a:cs typeface="+mn-cs"/>
                  </a:rPr>
                  <a:t>) in the sensitivity analysis shown in Supplemental Figure S8 were not included in the skip calculations (for the expected number of skips using those values, see Supplemental Figure S9). The expected number of skips was plotted as a function of R0. Each point represents one fitted parameter combination within 2 log-likelihood units of the MLE.</a:t>
                </a:r>
              </a:p>
            </p:txBody>
          </p:sp>
        </mc:Choice>
        <mc:Fallback xmlns="">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Supplemental</a:t>
                </a:r>
                <a:r>
                  <a:rPr lang="en-GB" sz="1200" b="1" kern="1200" baseline="0" dirty="0" smtClean="0">
                    <a:solidFill>
                      <a:schemeClr val="tx1"/>
                    </a:solidFill>
                    <a:effectLst/>
                    <a:latin typeface="+mn-lt"/>
                    <a:ea typeface="+mn-ea"/>
                    <a:cs typeface="+mn-cs"/>
                  </a:rPr>
                  <a:t> </a:t>
                </a:r>
                <a:r>
                  <a:rPr lang="en-GB" sz="1200" b="1" kern="1200" dirty="0" smtClean="0">
                    <a:solidFill>
                      <a:schemeClr val="tx1"/>
                    </a:solidFill>
                    <a:effectLst/>
                    <a:latin typeface="+mn-lt"/>
                    <a:ea typeface="+mn-ea"/>
                    <a:cs typeface="+mn-cs"/>
                  </a:rPr>
                  <a:t>Figure </a:t>
                </a:r>
                <a:r>
                  <a:rPr lang="en-GB" sz="1200" b="1" kern="1200" dirty="0" smtClean="0">
                    <a:solidFill>
                      <a:schemeClr val="tx1"/>
                    </a:solidFill>
                    <a:effectLst/>
                    <a:latin typeface="+mn-lt"/>
                    <a:ea typeface="+mn-ea"/>
                    <a:cs typeface="+mn-cs"/>
                  </a:rPr>
                  <a:t>S21:</a:t>
                </a:r>
                <a:r>
                  <a:rPr lang="en-GB"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Probability of stochastic epidemic in 1990 vs Process Noise Intensity (</a:t>
                </a:r>
                <a:r>
                  <a:rPr lang="en-US" sz="1200" b="1" i="0" kern="1200">
                    <a:solidFill>
                      <a:schemeClr val="tx1"/>
                    </a:solidFill>
                    <a:effectLst/>
                    <a:latin typeface="Cambria Math" charset="0"/>
                    <a:ea typeface="+mn-ea"/>
                    <a:cs typeface="+mn-cs"/>
                  </a:rPr>
                  <a:t>𝝈_𝑷</a:t>
                </a:r>
                <a:r>
                  <a:rPr lang="en-US" sz="1200" b="1" kern="1200" dirty="0">
                    <a:solidFill>
                      <a:schemeClr val="tx1"/>
                    </a:solidFill>
                    <a:effectLst/>
                    <a:latin typeface="+mn-lt"/>
                    <a:ea typeface="+mn-ea"/>
                    <a:cs typeface="+mn-cs"/>
                  </a:rPr>
                  <a:t>)  under simulation from top 2LL parameter combinations of stochastic SIR Cosine </a:t>
                </a:r>
                <a:r>
                  <a:rPr lang="en-US" sz="1200" b="1" kern="1200" dirty="0" smtClean="0">
                    <a:solidFill>
                      <a:schemeClr val="tx1"/>
                    </a:solidFill>
                    <a:effectLst/>
                    <a:latin typeface="+mn-lt"/>
                    <a:ea typeface="+mn-ea"/>
                    <a:cs typeface="+mn-cs"/>
                  </a:rPr>
                  <a:t>Model.</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fitted stochastic model was simulated forward in time from 1986-1990 with population growth. Daily pulse rates of 2,5,10,20, 50, and 100 infected </a:t>
                </a:r>
                <a:r>
                  <a:rPr lang="en-US" sz="1200" kern="1200" baseline="0" dirty="0" smtClean="0">
                    <a:solidFill>
                      <a:schemeClr val="tx1"/>
                    </a:solidFill>
                    <a:effectLst/>
                    <a:latin typeface="+mn-lt"/>
                    <a:ea typeface="+mn-ea"/>
                    <a:cs typeface="+mn-cs"/>
                  </a:rPr>
                  <a:t> individuals per day in January 1990 were used. </a:t>
                </a:r>
                <a:r>
                  <a:rPr lang="en-US" sz="1200" kern="1200" dirty="0" smtClean="0">
                    <a:solidFill>
                      <a:schemeClr val="tx1"/>
                    </a:solidFill>
                    <a:effectLst/>
                    <a:latin typeface="+mn-lt"/>
                    <a:ea typeface="+mn-ea"/>
                    <a:cs typeface="+mn-cs"/>
                  </a:rPr>
                  <a:t> Each parameter combination within 2 log-likelihood units of the MLE was simulated 100 times. The re-emergence probability was calculated by determining the number of simulations in which the susceptible population decreased in 1990.   The plot shows re-emergence probability as a function of the process noise intensity </a:t>
                </a:r>
                <a:r>
                  <a:rPr lang="en-US" sz="1200" i="0" kern="1200">
                    <a:solidFill>
                      <a:schemeClr val="tx1"/>
                    </a:solidFill>
                    <a:effectLst/>
                    <a:latin typeface="Cambria Math" charset="0"/>
                    <a:ea typeface="+mn-ea"/>
                    <a:cs typeface="+mn-cs"/>
                  </a:rPr>
                  <a:t>𝜎_𝑃</a:t>
                </a:r>
                <a:r>
                  <a:rPr lang="en-US" sz="1200" kern="1200" dirty="0">
                    <a:solidFill>
                      <a:schemeClr val="tx1"/>
                    </a:solidFill>
                    <a:effectLst/>
                    <a:latin typeface="+mn-lt"/>
                    <a:ea typeface="+mn-ea"/>
                    <a:cs typeface="+mn-cs"/>
                  </a:rPr>
                  <a:t>. Each point represents a single parameter </a:t>
                </a:r>
                <a:r>
                  <a:rPr lang="en-US" sz="1200" kern="1200" dirty="0" smtClean="0">
                    <a:solidFill>
                      <a:schemeClr val="tx1"/>
                    </a:solidFill>
                    <a:effectLst/>
                    <a:latin typeface="+mn-lt"/>
                    <a:ea typeface="+mn-ea"/>
                    <a:cs typeface="+mn-cs"/>
                  </a:rPr>
                  <a:t>combination at</a:t>
                </a:r>
                <a:r>
                  <a:rPr lang="en-US" sz="1200" kern="1200" baseline="0" dirty="0" smtClean="0">
                    <a:solidFill>
                      <a:schemeClr val="tx1"/>
                    </a:solidFill>
                    <a:effectLst/>
                    <a:latin typeface="+mn-lt"/>
                    <a:ea typeface="+mn-ea"/>
                    <a:cs typeface="+mn-cs"/>
                  </a:rPr>
                  <a:t> a particular pulse rate</a:t>
                </a:r>
                <a:r>
                  <a:rPr lang="en-US" sz="1200" kern="1200" dirty="0" smtClean="0">
                    <a:solidFill>
                      <a:schemeClr val="tx1"/>
                    </a:solidFill>
                    <a:effectLst/>
                    <a:latin typeface="+mn-lt"/>
                    <a:ea typeface="+mn-ea"/>
                    <a:cs typeface="+mn-cs"/>
                  </a:rPr>
                  <a:t>. Points</a:t>
                </a:r>
                <a:r>
                  <a:rPr lang="en-US" sz="1200" kern="1200" baseline="0" dirty="0" smtClean="0">
                    <a:solidFill>
                      <a:schemeClr val="tx1"/>
                    </a:solidFill>
                    <a:effectLst/>
                    <a:latin typeface="+mn-lt"/>
                    <a:ea typeface="+mn-ea"/>
                    <a:cs typeface="+mn-cs"/>
                  </a:rPr>
                  <a:t> are colored by pulse rate. </a:t>
                </a:r>
                <a:r>
                  <a:rPr lang="en-US" sz="1200" kern="1200" dirty="0" smtClean="0">
                    <a:solidFill>
                      <a:schemeClr val="tx1"/>
                    </a:solidFill>
                    <a:effectLst/>
                    <a:latin typeface="+mn-lt"/>
                    <a:ea typeface="+mn-ea"/>
                    <a:cs typeface="+mn-cs"/>
                  </a:rPr>
                  <a:t>MLE </a:t>
                </a:r>
                <a:r>
                  <a:rPr lang="en-US" sz="1200" kern="1200" dirty="0">
                    <a:solidFill>
                      <a:schemeClr val="tx1"/>
                    </a:solidFill>
                    <a:effectLst/>
                    <a:latin typeface="+mn-lt"/>
                    <a:ea typeface="+mn-ea"/>
                    <a:cs typeface="+mn-cs"/>
                  </a:rPr>
                  <a:t>parameter </a:t>
                </a:r>
                <a:r>
                  <a:rPr lang="en-US" sz="1200" kern="1200" dirty="0" smtClean="0">
                    <a:solidFill>
                      <a:schemeClr val="tx1"/>
                    </a:solidFill>
                    <a:effectLst/>
                    <a:latin typeface="+mn-lt"/>
                    <a:ea typeface="+mn-ea"/>
                    <a:cs typeface="+mn-cs"/>
                  </a:rPr>
                  <a:t>combination</a:t>
                </a:r>
                <a:r>
                  <a:rPr lang="en-US" sz="1200" kern="1200" baseline="0" dirty="0" smtClean="0">
                    <a:solidFill>
                      <a:schemeClr val="tx1"/>
                    </a:solidFill>
                    <a:effectLst/>
                    <a:latin typeface="+mn-lt"/>
                    <a:ea typeface="+mn-ea"/>
                    <a:cs typeface="+mn-cs"/>
                  </a:rPr>
                  <a:t> points</a:t>
                </a:r>
                <a:r>
                  <a:rPr lang="en-US" sz="1200" kern="1200" dirty="0" smtClean="0">
                    <a:solidFill>
                      <a:schemeClr val="tx1"/>
                    </a:solidFill>
                    <a:effectLst/>
                    <a:latin typeface="+mn-lt"/>
                    <a:ea typeface="+mn-ea"/>
                    <a:cs typeface="+mn-cs"/>
                  </a:rPr>
                  <a:t> are </a:t>
                </a:r>
                <a:r>
                  <a:rPr lang="en-US" sz="1200" kern="1200" dirty="0">
                    <a:solidFill>
                      <a:schemeClr val="tx1"/>
                    </a:solidFill>
                    <a:effectLst/>
                    <a:latin typeface="+mn-lt"/>
                    <a:ea typeface="+mn-ea"/>
                    <a:cs typeface="+mn-cs"/>
                  </a:rPr>
                  <a:t>circled in 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0C815A6-AEE2-A349-843C-9EE38AEDBA81}" type="slidenum">
              <a:rPr lang="en-US" smtClean="0"/>
              <a:t>18</a:t>
            </a:fld>
            <a:endParaRPr lang="en-US" dirty="0"/>
          </a:p>
        </p:txBody>
      </p:sp>
    </p:spTree>
    <p:extLst>
      <p:ext uri="{BB962C8B-B14F-4D97-AF65-F5344CB8AC3E}">
        <p14:creationId xmlns:p14="http://schemas.microsoft.com/office/powerpoint/2010/main" val="419551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Supplemental Figure S1. Observed vs simulated cases from parameter combination for the stochastic SIR Cosine Model with No Immigration, fit to 2.5 years of DENV1 case data (</a:t>
            </a:r>
            <a:r>
              <a:rPr lang="en-GB" sz="1200" b="1" kern="1200" dirty="0">
                <a:solidFill>
                  <a:schemeClr val="tx1"/>
                </a:solidFill>
                <a:effectLst/>
                <a:latin typeface="+mn-lt"/>
                <a:ea typeface="+mn-ea"/>
                <a:cs typeface="+mn-cs"/>
              </a:rPr>
              <a:t>fixed recovery rate</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Log of observed monthly cases from April 1986 to June 1988 are shown in blue. Simulated cases were estimated from 100 simulations for each parameter combination within 2 log-likelihood units of the highest likelihood parameter combination (the MLE).  Median values from 100 simulations from the MLE the are shown in red. The range of simulation medians across all parameter combinations within 2 log-likelihood units is shaded pink. The shaded blue region denotes the 95% quantile boundaries across all 100 simulations from the MLE.   The shaded grey region denotes 95% quantile boundaries from all simulations (across all parameter combinations within 2 log-likelihood units of the MLE).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2</a:t>
            </a:fld>
            <a:endParaRPr lang="en-US"/>
          </a:p>
        </p:txBody>
      </p:sp>
    </p:spTree>
    <p:extLst>
      <p:ext uri="{BB962C8B-B14F-4D97-AF65-F5344CB8AC3E}">
        <p14:creationId xmlns:p14="http://schemas.microsoft.com/office/powerpoint/2010/main" val="189211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noProof="0" dirty="0">
                <a:solidFill>
                  <a:schemeClr val="tx1"/>
                </a:solidFill>
                <a:effectLst/>
                <a:latin typeface="+mn-lt"/>
                <a:ea typeface="+mn-ea"/>
                <a:cs typeface="+mn-cs"/>
              </a:rPr>
              <a:t>Supplemental</a:t>
            </a:r>
            <a:r>
              <a:rPr lang="en-US" sz="1200" b="1" kern="1200" baseline="0" noProof="0" dirty="0">
                <a:solidFill>
                  <a:schemeClr val="tx1"/>
                </a:solidFill>
                <a:effectLst/>
                <a:latin typeface="+mn-lt"/>
                <a:ea typeface="+mn-ea"/>
                <a:cs typeface="+mn-cs"/>
              </a:rPr>
              <a:t> </a:t>
            </a:r>
            <a:r>
              <a:rPr lang="en-US" sz="1200" b="1" kern="1200" noProof="0" dirty="0">
                <a:solidFill>
                  <a:schemeClr val="tx1"/>
                </a:solidFill>
                <a:effectLst/>
                <a:latin typeface="+mn-lt"/>
                <a:ea typeface="+mn-ea"/>
                <a:cs typeface="+mn-cs"/>
              </a:rPr>
              <a:t>Figure S2. Compariso</a:t>
            </a:r>
            <a:r>
              <a:rPr lang="en-US" sz="1200" b="1" kern="1200" baseline="0" noProof="0" dirty="0">
                <a:solidFill>
                  <a:schemeClr val="tx1"/>
                </a:solidFill>
                <a:effectLst/>
                <a:latin typeface="+mn-lt"/>
                <a:ea typeface="+mn-ea"/>
                <a:cs typeface="+mn-cs"/>
              </a:rPr>
              <a:t>n of simulations from the MLE parameter combination for each fitted model with observed dengue case data</a:t>
            </a:r>
            <a:r>
              <a:rPr lang="en-US" sz="1200" b="1" kern="1200" noProof="0" dirty="0">
                <a:solidFill>
                  <a:schemeClr val="tx1"/>
                </a:solidFill>
                <a:effectLst/>
                <a:latin typeface="+mn-lt"/>
                <a:ea typeface="+mn-ea"/>
                <a:cs typeface="+mn-cs"/>
              </a:rPr>
              <a:t>. .  </a:t>
            </a:r>
            <a:r>
              <a:rPr lang="en-US" sz="1200" b="0" kern="1200" noProof="0" dirty="0">
                <a:solidFill>
                  <a:schemeClr val="tx1"/>
                </a:solidFill>
                <a:effectLst/>
                <a:latin typeface="+mn-lt"/>
                <a:ea typeface="+mn-ea"/>
                <a:cs typeface="+mn-cs"/>
              </a:rPr>
              <a:t>Panels</a:t>
            </a:r>
            <a:r>
              <a:rPr lang="en-US" sz="1200" b="0" kern="1200" baseline="0" noProof="0" dirty="0">
                <a:solidFill>
                  <a:schemeClr val="tx1"/>
                </a:solidFill>
                <a:effectLst/>
                <a:latin typeface="+mn-lt"/>
                <a:ea typeface="+mn-ea"/>
                <a:cs typeface="+mn-cs"/>
              </a:rPr>
              <a:t> A and B of t</a:t>
            </a:r>
            <a:r>
              <a:rPr lang="en-US" sz="1200" b="0" kern="1200" noProof="0" dirty="0">
                <a:solidFill>
                  <a:schemeClr val="tx1"/>
                </a:solidFill>
                <a:effectLst/>
                <a:latin typeface="+mn-lt"/>
                <a:ea typeface="+mn-ea"/>
                <a:cs typeface="+mn-cs"/>
              </a:rPr>
              <a:t>he</a:t>
            </a:r>
            <a:r>
              <a:rPr lang="en-US" sz="1200" b="0" kern="1200" baseline="0" noProof="0" dirty="0">
                <a:solidFill>
                  <a:schemeClr val="tx1"/>
                </a:solidFill>
                <a:effectLst/>
                <a:latin typeface="+mn-lt"/>
                <a:ea typeface="+mn-ea"/>
                <a:cs typeface="+mn-cs"/>
              </a:rPr>
              <a:t> figure compare simulations from the parameter combination with the highest likelihood (the MLE) with observed dengue case counts for each of 4 models. For each parameter combination, 100 independent stochastic simulations were conducted. Panel  A shows cases on a standard scale, while Panel B is on a log scale. Panel C shows the proportion of susceptible individuals (susceptible population size divided by total population size)  for the MLE. Panel D shows estimates of the reproductive number of the MLE, while Panel E shows the effective reproductive number (R_eff) for those simulations.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Note that since R_0 is a deterministic quantity, all simulations from a particular parameter combination will have the same R_0 value at a particular point in time (Panel D). However, process noise in the stochastic model can result in simulations from the same parameter combinations with different cases and proportions of susceptible individuals at a particular point  in time and thus R_eff (panels A,B,C, and E). Measurement noise in the model can affect the number of observed cases (panels A and B) but does not affect the proportion susceptible (C) or R_eff (E).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The red line represents values for the median of 100 simulations from the MLE parameter combination, while the blue line (in panels A and B) represents observed dengue cases. The shaded grey region represents the 95% quantile for all simulations from the MLE parameter combination.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3</a:t>
            </a:fld>
            <a:endParaRPr lang="en-US"/>
          </a:p>
        </p:txBody>
      </p:sp>
    </p:spTree>
    <p:extLst>
      <p:ext uri="{BB962C8B-B14F-4D97-AF65-F5344CB8AC3E}">
        <p14:creationId xmlns:p14="http://schemas.microsoft.com/office/powerpoint/2010/main" val="44385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noProof="0" dirty="0">
                <a:solidFill>
                  <a:schemeClr val="tx1"/>
                </a:solidFill>
                <a:effectLst/>
                <a:latin typeface="+mn-lt"/>
                <a:ea typeface="+mn-ea"/>
                <a:cs typeface="+mn-cs"/>
              </a:rPr>
              <a:t>Supplemental</a:t>
            </a:r>
            <a:r>
              <a:rPr lang="en-US" sz="1200" b="1" kern="1200" baseline="0" noProof="0" dirty="0">
                <a:solidFill>
                  <a:schemeClr val="tx1"/>
                </a:solidFill>
                <a:effectLst/>
                <a:latin typeface="+mn-lt"/>
                <a:ea typeface="+mn-ea"/>
                <a:cs typeface="+mn-cs"/>
              </a:rPr>
              <a:t> </a:t>
            </a:r>
            <a:r>
              <a:rPr lang="en-US" sz="1200" b="1" kern="1200" noProof="0" dirty="0">
                <a:solidFill>
                  <a:schemeClr val="tx1"/>
                </a:solidFill>
                <a:effectLst/>
                <a:latin typeface="+mn-lt"/>
                <a:ea typeface="+mn-ea"/>
                <a:cs typeface="+mn-cs"/>
              </a:rPr>
              <a:t>Figure S3. Compariso</a:t>
            </a:r>
            <a:r>
              <a:rPr lang="en-US" sz="1200" b="1" kern="1200" baseline="0" noProof="0" dirty="0">
                <a:solidFill>
                  <a:schemeClr val="tx1"/>
                </a:solidFill>
                <a:effectLst/>
                <a:latin typeface="+mn-lt"/>
                <a:ea typeface="+mn-ea"/>
                <a:cs typeface="+mn-cs"/>
              </a:rPr>
              <a:t>n of all examined parameter combinations within 2LL of MLE for each fitted model with observed dengue case data</a:t>
            </a:r>
            <a:r>
              <a:rPr lang="en-US" sz="1200" b="1" kern="1200" noProof="0" dirty="0">
                <a:solidFill>
                  <a:schemeClr val="tx1"/>
                </a:solidFill>
                <a:effectLst/>
                <a:latin typeface="+mn-lt"/>
                <a:ea typeface="+mn-ea"/>
                <a:cs typeface="+mn-cs"/>
              </a:rPr>
              <a:t>.  </a:t>
            </a:r>
            <a:r>
              <a:rPr lang="en-US" sz="1200" b="0" kern="1200" noProof="0" dirty="0">
                <a:solidFill>
                  <a:schemeClr val="tx1"/>
                </a:solidFill>
                <a:effectLst/>
                <a:latin typeface="+mn-lt"/>
                <a:ea typeface="+mn-ea"/>
                <a:cs typeface="+mn-cs"/>
              </a:rPr>
              <a:t>Panels</a:t>
            </a:r>
            <a:r>
              <a:rPr lang="en-US" sz="1200" b="0" kern="1200" baseline="0" noProof="0" dirty="0">
                <a:solidFill>
                  <a:schemeClr val="tx1"/>
                </a:solidFill>
                <a:effectLst/>
                <a:latin typeface="+mn-lt"/>
                <a:ea typeface="+mn-ea"/>
                <a:cs typeface="+mn-cs"/>
              </a:rPr>
              <a:t> A and B of t</a:t>
            </a:r>
            <a:r>
              <a:rPr lang="en-US" sz="1200" b="0" kern="1200" noProof="0" dirty="0">
                <a:solidFill>
                  <a:schemeClr val="tx1"/>
                </a:solidFill>
                <a:effectLst/>
                <a:latin typeface="+mn-lt"/>
                <a:ea typeface="+mn-ea"/>
                <a:cs typeface="+mn-cs"/>
              </a:rPr>
              <a:t>he</a:t>
            </a:r>
            <a:r>
              <a:rPr lang="en-US" sz="1200" b="0" kern="1200" baseline="0" noProof="0" dirty="0">
                <a:solidFill>
                  <a:schemeClr val="tx1"/>
                </a:solidFill>
                <a:effectLst/>
                <a:latin typeface="+mn-lt"/>
                <a:ea typeface="+mn-ea"/>
                <a:cs typeface="+mn-cs"/>
              </a:rPr>
              <a:t> figure compare simulations from all parameter combinations within 2 log-likelihood units of the parameter combination with the highest likelihood (the MLE) with observed dengue case counts for each of 4 models. For each parameter combination, 100 independent stochastic simulations were conducted. Panel  A shows cases on a standard scale, while Panel B is on a log scale. Panel C shows the proportion of susceptible individuals (susceptible population size divided by total population size)  for all parameter combinations within 2 log-likelihood units of the MLE. Panel D shows estimates of the reproductive number across all parameter combinations within 2lL of the MLE, while Panel E shows the effective reproductive number (R_eff) for those simulations.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Note that since R_0 is a deterministic quantity, all simulations from a particular parameter combination will have the same R_0 value at a particular point in time (Panel D). However, process noise in the stochastic model can result in simulations from the same parameter combinations with different cases and proportions of susceptible individuals at a particular point  in time and thus R_eff (panels A,B,C, and E). Measurement noise in the model can affect the number of observed cases (panels A and B) but does not affect the proportion susceptible (C) or R_eff (E).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The red line represents values for the median of 100 simulations from the MLE parameter combination, while the blue line (in panels A and B) represents observed dengue cases. The shaded grey region represents the 95% quantile for all simulations pooled across all parameter combinations within 2LL of the MLE. The red region (Panels A-C and E) represents the range of median values (across 100 simulations) for each parameter combination within 2LL of the MLE.  The blue region (Panels A-C and E) represents 95% quantiles for 100 simulations from the MLE parameter combination. </a:t>
            </a:r>
            <a:endParaRPr lang="en-US" sz="1200" kern="120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4</a:t>
            </a:fld>
            <a:endParaRPr lang="en-US" dirty="0"/>
          </a:p>
        </p:txBody>
      </p:sp>
    </p:spTree>
    <p:extLst>
      <p:ext uri="{BB962C8B-B14F-4D97-AF65-F5344CB8AC3E}">
        <p14:creationId xmlns:p14="http://schemas.microsoft.com/office/powerpoint/2010/main" val="153606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S4. Parameter</a:t>
            </a:r>
            <a:r>
              <a:rPr lang="en-GB" sz="1200" b="1" kern="1200" baseline="0" dirty="0">
                <a:solidFill>
                  <a:schemeClr val="tx1"/>
                </a:solidFill>
                <a:effectLst/>
                <a:latin typeface="+mn-lt"/>
                <a:ea typeface="+mn-ea"/>
                <a:cs typeface="+mn-cs"/>
              </a:rPr>
              <a:t> Profiles for Initial Infected Size, Reporting Rate, and noise parameters for models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5</a:t>
            </a:fld>
            <a:endParaRPr lang="en-US" dirty="0"/>
          </a:p>
        </p:txBody>
      </p:sp>
    </p:spTree>
    <p:extLst>
      <p:ext uri="{BB962C8B-B14F-4D97-AF65-F5344CB8AC3E}">
        <p14:creationId xmlns:p14="http://schemas.microsoft.com/office/powerpoint/2010/main" val="172411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S5. Parameter</a:t>
            </a:r>
            <a:r>
              <a:rPr lang="en-GB" sz="1200" b="1" kern="1200" baseline="0" dirty="0">
                <a:solidFill>
                  <a:schemeClr val="tx1"/>
                </a:solidFill>
                <a:effectLst/>
                <a:latin typeface="+mn-lt"/>
                <a:ea typeface="+mn-ea"/>
                <a:cs typeface="+mn-cs"/>
              </a:rPr>
              <a:t> Profiles for Transmission Parameters (Beta_0, phi, and delta) for SIR Cosine Model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6</a:t>
            </a:fld>
            <a:endParaRPr lang="en-US" dirty="0"/>
          </a:p>
        </p:txBody>
      </p:sp>
    </p:spTree>
    <p:extLst>
      <p:ext uri="{BB962C8B-B14F-4D97-AF65-F5344CB8AC3E}">
        <p14:creationId xmlns:p14="http://schemas.microsoft.com/office/powerpoint/2010/main" val="12505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S6. Parameter</a:t>
            </a:r>
            <a:r>
              <a:rPr lang="en-GB" sz="1200" b="1" kern="1200" baseline="0" dirty="0">
                <a:solidFill>
                  <a:schemeClr val="tx1"/>
                </a:solidFill>
                <a:effectLst/>
                <a:latin typeface="+mn-lt"/>
                <a:ea typeface="+mn-ea"/>
                <a:cs typeface="+mn-cs"/>
              </a:rPr>
              <a:t> Profiles for Transmission Parameters (b_1, b_1, and b_3) for SIR and SEIR Spline Models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7</a:t>
            </a:fld>
            <a:endParaRPr lang="en-US" dirty="0"/>
          </a:p>
        </p:txBody>
      </p:sp>
    </p:spTree>
    <p:extLst>
      <p:ext uri="{BB962C8B-B14F-4D97-AF65-F5344CB8AC3E}">
        <p14:creationId xmlns:p14="http://schemas.microsoft.com/office/powerpoint/2010/main" val="10173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S7. Parameter</a:t>
            </a:r>
            <a:r>
              <a:rPr lang="en-GB" sz="1200" b="1" kern="1200" baseline="0" dirty="0">
                <a:solidFill>
                  <a:schemeClr val="tx1"/>
                </a:solidFill>
                <a:effectLst/>
                <a:latin typeface="+mn-lt"/>
                <a:ea typeface="+mn-ea"/>
                <a:cs typeface="+mn-cs"/>
              </a:rPr>
              <a:t> Profile for Initial Exposed Population (E_0) for SEIR Spline Model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8</a:t>
            </a:fld>
            <a:endParaRPr lang="en-US" dirty="0"/>
          </a:p>
        </p:txBody>
      </p:sp>
    </p:spTree>
    <p:extLst>
      <p:ext uri="{BB962C8B-B14F-4D97-AF65-F5344CB8AC3E}">
        <p14:creationId xmlns:p14="http://schemas.microsoft.com/office/powerpoint/2010/main" val="190906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S8:</a:t>
            </a:r>
            <a:r>
              <a:rPr lang="en-GB" sz="1200" b="1" kern="1200" baseline="0" dirty="0">
                <a:solidFill>
                  <a:schemeClr val="tx1"/>
                </a:solidFill>
                <a:effectLst/>
                <a:latin typeface="+mn-lt"/>
                <a:ea typeface="+mn-ea"/>
                <a:cs typeface="+mn-cs"/>
              </a:rPr>
              <a:t> Profile of recovery rate gamma for SIR Cosine Model, and corresponding R_0 and reporting rate (rho) values for parameter combinations in that profile. </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the fits in earlier supplemental figures, the recovery rate gamma was fixed at the value indicated by the orange dotted line. As an additional test of sensitivity, the recovery rate was profiled. </a:t>
            </a:r>
            <a:endParaRPr lang="en-GB" sz="1200" b="1"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Panel</a:t>
            </a:r>
            <a:r>
              <a:rPr lang="en-GB" sz="1200" kern="1200" baseline="0" dirty="0">
                <a:solidFill>
                  <a:schemeClr val="tx1"/>
                </a:solidFill>
                <a:effectLst/>
                <a:latin typeface="+mn-lt"/>
                <a:ea typeface="+mn-ea"/>
                <a:cs typeface="+mn-cs"/>
              </a:rPr>
              <a:t> A shows the profile of the recovery rate (gamma). Panels B and C show the reporting rate and R_0 values associated with each peak likelihood value on that profile.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9</a:t>
            </a:fld>
            <a:endParaRPr lang="en-US" dirty="0"/>
          </a:p>
        </p:txBody>
      </p:sp>
    </p:spTree>
    <p:extLst>
      <p:ext uri="{BB962C8B-B14F-4D97-AF65-F5344CB8AC3E}">
        <p14:creationId xmlns:p14="http://schemas.microsoft.com/office/powerpoint/2010/main" val="181564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C0B210-FD45-124A-99AF-A376FB65DC91}" type="datetimeFigureOut">
              <a:rPr lang="en-US" smtClean="0"/>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57037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0B210-FD45-124A-99AF-A376FB65DC91}" type="datetimeFigureOut">
              <a:rPr lang="en-US" smtClean="0"/>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99912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0B210-FD45-124A-99AF-A376FB65DC91}" type="datetimeFigureOut">
              <a:rPr lang="en-US" smtClean="0"/>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85868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0B210-FD45-124A-99AF-A376FB65DC91}" type="datetimeFigureOut">
              <a:rPr lang="en-US" smtClean="0"/>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4665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0B210-FD45-124A-99AF-A376FB65DC91}" type="datetimeFigureOut">
              <a:rPr lang="en-US" smtClean="0"/>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00661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C0B210-FD45-124A-99AF-A376FB65DC91}" type="datetimeFigureOut">
              <a:rPr lang="en-US" smtClean="0"/>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35342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C0B210-FD45-124A-99AF-A376FB65DC91}" type="datetimeFigureOut">
              <a:rPr lang="en-US" smtClean="0"/>
              <a:t>3/30/20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397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C0B210-FD45-124A-99AF-A376FB65DC91}" type="datetimeFigureOut">
              <a:rPr lang="en-US" smtClean="0"/>
              <a:t>3/30/20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09263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0B210-FD45-124A-99AF-A376FB65DC91}" type="datetimeFigureOut">
              <a:rPr lang="en-US" smtClean="0"/>
              <a:t>3/30/20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74372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B210-FD45-124A-99AF-A376FB65DC91}" type="datetimeFigureOut">
              <a:rPr lang="en-US" smtClean="0"/>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48876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B210-FD45-124A-99AF-A376FB65DC91}" type="datetimeFigureOut">
              <a:rPr lang="en-US" smtClean="0"/>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30800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0B210-FD45-124A-99AF-A376FB65DC91}" type="datetimeFigureOut">
              <a:rPr lang="en-US" smtClean="0"/>
              <a:t>3/30/20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36D89-7F11-3044-8625-F965FB1EAA79}" type="slidenum">
              <a:rPr lang="en-US" smtClean="0"/>
              <a:t>‹#›</a:t>
            </a:fld>
            <a:endParaRPr lang="en-US" dirty="0"/>
          </a:p>
        </p:txBody>
      </p:sp>
    </p:spTree>
    <p:extLst>
      <p:ext uri="{BB962C8B-B14F-4D97-AF65-F5344CB8AC3E}">
        <p14:creationId xmlns:p14="http://schemas.microsoft.com/office/powerpoint/2010/main" val="2078264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327" y="1842799"/>
            <a:ext cx="11111345" cy="2387600"/>
          </a:xfrm>
        </p:spPr>
        <p:txBody>
          <a:bodyPr>
            <a:normAutofit fontScale="90000"/>
          </a:bodyPr>
          <a:lstStyle/>
          <a:p>
            <a:r>
              <a:rPr lang="en-US" sz="4000" dirty="0"/>
              <a:t>Back So Soon: Analyzing the Invasion and </a:t>
            </a:r>
            <a:br>
              <a:rPr lang="en-US" sz="4000" dirty="0"/>
            </a:br>
            <a:r>
              <a:rPr lang="en-US" sz="4000" dirty="0"/>
              <a:t>Re-Emergence of DENV1 in Rio de Janeiro, </a:t>
            </a:r>
            <a:br>
              <a:rPr lang="en-US" sz="4000" dirty="0"/>
            </a:br>
            <a:r>
              <a:rPr lang="en-US" sz="4000" dirty="0"/>
              <a:t>Brazil from 1986-1990 </a:t>
            </a:r>
            <a:br>
              <a:rPr lang="en-US" sz="4000" dirty="0"/>
            </a:br>
            <a:br>
              <a:rPr lang="en-US" dirty="0"/>
            </a:br>
            <a:r>
              <a:rPr lang="en-US" sz="3600" dirty="0"/>
              <a:t>Supplemental Figures</a:t>
            </a:r>
            <a:br>
              <a:rPr lang="en-US" sz="3600" dirty="0"/>
            </a:br>
            <a:endParaRPr lang="en-US" sz="3600" dirty="0"/>
          </a:p>
        </p:txBody>
      </p:sp>
      <p:sp>
        <p:nvSpPr>
          <p:cNvPr id="3" name="Subtitle 2"/>
          <p:cNvSpPr>
            <a:spLocks noGrp="1"/>
          </p:cNvSpPr>
          <p:nvPr>
            <p:ph type="subTitle" idx="1"/>
          </p:nvPr>
        </p:nvSpPr>
        <p:spPr>
          <a:xfrm>
            <a:off x="1524000" y="4654983"/>
            <a:ext cx="9144000" cy="1655762"/>
          </a:xfrm>
        </p:spPr>
        <p:txBody>
          <a:bodyPr/>
          <a:lstStyle/>
          <a:p>
            <a:r>
              <a:rPr lang="en-US" dirty="0"/>
              <a:t>Rahul Subramanian, Victoria Romeo-Aznar, Edward Ionides, Claudia T. </a:t>
            </a:r>
            <a:r>
              <a:rPr lang="en-US" dirty="0" err="1"/>
              <a:t>Codeço</a:t>
            </a:r>
            <a:r>
              <a:rPr lang="en-US" dirty="0"/>
              <a:t>, and Mercedes Pascual </a:t>
            </a:r>
          </a:p>
          <a:p>
            <a:r>
              <a:rPr lang="en-US" dirty="0"/>
              <a:t>March  30, 2020 </a:t>
            </a:r>
          </a:p>
        </p:txBody>
      </p:sp>
    </p:spTree>
    <p:extLst>
      <p:ext uri="{BB962C8B-B14F-4D97-AF65-F5344CB8AC3E}">
        <p14:creationId xmlns:p14="http://schemas.microsoft.com/office/powerpoint/2010/main" val="198952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357" cy="369332"/>
          </a:xfrm>
          <a:prstGeom prst="rect">
            <a:avLst/>
          </a:prstGeom>
          <a:noFill/>
        </p:spPr>
        <p:txBody>
          <a:bodyPr wrap="none" rtlCol="0">
            <a:spAutoFit/>
          </a:bodyPr>
          <a:lstStyle/>
          <a:p>
            <a:r>
              <a:rPr lang="en-US" b="1" dirty="0"/>
              <a:t>Supplemental Figure S9</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02293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45377" cy="369332"/>
          </a:xfrm>
          <a:prstGeom prst="rect">
            <a:avLst/>
          </a:prstGeom>
          <a:noFill/>
        </p:spPr>
        <p:txBody>
          <a:bodyPr wrap="none" rtlCol="0">
            <a:spAutoFit/>
          </a:bodyPr>
          <a:lstStyle/>
          <a:p>
            <a:r>
              <a:rPr lang="en-US" b="1" dirty="0"/>
              <a:t>Supplemental Figure S10</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89786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45377" cy="369332"/>
          </a:xfrm>
          <a:prstGeom prst="rect">
            <a:avLst/>
          </a:prstGeom>
          <a:noFill/>
        </p:spPr>
        <p:txBody>
          <a:bodyPr wrap="none" rtlCol="0">
            <a:spAutoFit/>
          </a:bodyPr>
          <a:lstStyle/>
          <a:p>
            <a:r>
              <a:rPr lang="en-US" b="1" dirty="0"/>
              <a:t>Supplemental Figure S11</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32586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50698" cy="369332"/>
          </a:xfrm>
          <a:prstGeom prst="rect">
            <a:avLst/>
          </a:prstGeom>
          <a:noFill/>
        </p:spPr>
        <p:txBody>
          <a:bodyPr wrap="none" rtlCol="0">
            <a:spAutoFit/>
          </a:bodyPr>
          <a:lstStyle/>
          <a:p>
            <a:r>
              <a:rPr lang="en-US" b="1" dirty="0"/>
              <a:t>Supplemental Figure S12</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30597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50698" cy="369332"/>
          </a:xfrm>
          <a:prstGeom prst="rect">
            <a:avLst/>
          </a:prstGeom>
          <a:noFill/>
        </p:spPr>
        <p:txBody>
          <a:bodyPr wrap="none" rtlCol="0">
            <a:spAutoFit/>
          </a:bodyPr>
          <a:lstStyle/>
          <a:p>
            <a:r>
              <a:rPr lang="en-US" b="1" dirty="0"/>
              <a:t>Supplemental Figure S13</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202482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50698" cy="369332"/>
          </a:xfrm>
          <a:prstGeom prst="rect">
            <a:avLst/>
          </a:prstGeom>
          <a:noFill/>
        </p:spPr>
        <p:txBody>
          <a:bodyPr wrap="none" rtlCol="0">
            <a:spAutoFit/>
          </a:bodyPr>
          <a:lstStyle/>
          <a:p>
            <a:r>
              <a:rPr lang="en-US" b="1" dirty="0"/>
              <a:t>Supplemental Figure S14</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43827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9177" y="679563"/>
            <a:ext cx="6933965" cy="5527492"/>
          </a:xfrm>
        </p:spPr>
      </p:pic>
      <p:sp>
        <p:nvSpPr>
          <p:cNvPr id="4" name="TextBox 3">
            <a:extLst>
              <a:ext uri="{FF2B5EF4-FFF2-40B4-BE49-F238E27FC236}">
                <a16:creationId xmlns:a16="http://schemas.microsoft.com/office/drawing/2014/main" id="{E54EFED3-9C92-FB40-BA2D-34CD6E9FE065}"/>
              </a:ext>
            </a:extLst>
          </p:cNvPr>
          <p:cNvSpPr txBox="1"/>
          <p:nvPr/>
        </p:nvSpPr>
        <p:spPr>
          <a:xfrm>
            <a:off x="1155093" y="310231"/>
            <a:ext cx="2550698" cy="369332"/>
          </a:xfrm>
          <a:prstGeom prst="rect">
            <a:avLst/>
          </a:prstGeom>
          <a:noFill/>
        </p:spPr>
        <p:txBody>
          <a:bodyPr wrap="none" rtlCol="0">
            <a:spAutoFit/>
          </a:bodyPr>
          <a:lstStyle/>
          <a:p>
            <a:r>
              <a:rPr lang="en-US" b="1" dirty="0"/>
              <a:t>Supplemental Figure S15</a:t>
            </a:r>
          </a:p>
        </p:txBody>
      </p:sp>
    </p:spTree>
    <p:extLst>
      <p:ext uri="{BB962C8B-B14F-4D97-AF65-F5344CB8AC3E}">
        <p14:creationId xmlns:p14="http://schemas.microsoft.com/office/powerpoint/2010/main" val="138627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50698" cy="369332"/>
          </a:xfrm>
          <a:prstGeom prst="rect">
            <a:avLst/>
          </a:prstGeom>
          <a:noFill/>
        </p:spPr>
        <p:txBody>
          <a:bodyPr wrap="none" rtlCol="0">
            <a:spAutoFit/>
          </a:bodyPr>
          <a:lstStyle/>
          <a:p>
            <a:r>
              <a:rPr lang="en-US" b="1" dirty="0"/>
              <a:t>Supplemental Figure S16</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5317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45633" cy="369332"/>
          </a:xfrm>
          <a:prstGeom prst="rect">
            <a:avLst/>
          </a:prstGeom>
          <a:noFill/>
        </p:spPr>
        <p:txBody>
          <a:bodyPr wrap="none" rtlCol="0">
            <a:spAutoFit/>
          </a:bodyPr>
          <a:lstStyle/>
          <a:p>
            <a:r>
              <a:rPr lang="en-US" b="1" dirty="0"/>
              <a:t>Supplemental Figure S17</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44953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S1</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59" y="920552"/>
            <a:ext cx="11874898" cy="5937448"/>
          </a:xfrm>
          <a:prstGeom prst="rect">
            <a:avLst/>
          </a:prstGeom>
        </p:spPr>
      </p:pic>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8661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S2</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65992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S3</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96465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S4</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21841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S5</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32527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S6</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90574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S7</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87063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357" cy="369332"/>
          </a:xfrm>
          <a:prstGeom prst="rect">
            <a:avLst/>
          </a:prstGeom>
          <a:noFill/>
        </p:spPr>
        <p:txBody>
          <a:bodyPr wrap="none" rtlCol="0">
            <a:spAutoFit/>
          </a:bodyPr>
          <a:lstStyle/>
          <a:p>
            <a:r>
              <a:rPr lang="en-US" b="1" dirty="0"/>
              <a:t>Supplemental Figure S8</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36523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5907</TotalTime>
  <Words>3130</Words>
  <Application>Microsoft Macintosh PowerPoint</Application>
  <PresentationFormat>Widescreen</PresentationFormat>
  <Paragraphs>74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Back So Soon: Analyzing the Invasion and  Re-Emergence of DENV1 in Rio de Janeiro,  Brazil from 1986-1990   Supplemental Figures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Subramanian</dc:creator>
  <cp:lastModifiedBy>Rahul Subramanian</cp:lastModifiedBy>
  <cp:revision>70</cp:revision>
  <dcterms:created xsi:type="dcterms:W3CDTF">2019-07-15T01:30:22Z</dcterms:created>
  <dcterms:modified xsi:type="dcterms:W3CDTF">2020-03-31T01:01:49Z</dcterms:modified>
</cp:coreProperties>
</file>