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75" r:id="rId5"/>
    <p:sldId id="266" r:id="rId6"/>
    <p:sldId id="264" r:id="rId7"/>
    <p:sldId id="274" r:id="rId8"/>
    <p:sldId id="288" r:id="rId9"/>
    <p:sldId id="262" r:id="rId10"/>
    <p:sldId id="277" r:id="rId11"/>
    <p:sldId id="287" r:id="rId12"/>
    <p:sldId id="265" r:id="rId13"/>
    <p:sldId id="276" r:id="rId14"/>
    <p:sldId id="278" r:id="rId15"/>
    <p:sldId id="279" r:id="rId16"/>
    <p:sldId id="281" r:id="rId17"/>
    <p:sldId id="280" r:id="rId18"/>
    <p:sldId id="286" r:id="rId19"/>
    <p:sldId id="282" r:id="rId20"/>
    <p:sldId id="285" r:id="rId21"/>
    <p:sldId id="283" r:id="rId22"/>
    <p:sldId id="284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934"/>
    <a:srgbClr val="339933"/>
    <a:srgbClr val="CCCC00"/>
    <a:srgbClr val="134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1-logo-png.png"/>
          <p:cNvPicPr>
            <a:picLocks noChangeAspect="1"/>
          </p:cNvPicPr>
          <p:nvPr userDrawn="1"/>
        </p:nvPicPr>
        <p:blipFill>
          <a:blip r:embed="rId2"/>
          <a:srcRect l="16512" r="10985"/>
          <a:stretch>
            <a:fillRect/>
          </a:stretch>
        </p:blipFill>
        <p:spPr>
          <a:xfrm>
            <a:off x="3276600" y="1111465"/>
            <a:ext cx="2514600" cy="2380672"/>
          </a:xfrm>
          <a:prstGeom prst="rect">
            <a:avLst/>
          </a:prstGeom>
        </p:spPr>
      </p:pic>
      <p:pic>
        <p:nvPicPr>
          <p:cNvPr id="8" name="Picture 7" descr="about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715000"/>
            <a:ext cx="9144000" cy="677333"/>
          </a:xfrm>
          <a:prstGeom prst="rect">
            <a:avLst/>
          </a:prstGeom>
        </p:spPr>
      </p:pic>
      <p:pic>
        <p:nvPicPr>
          <p:cNvPr id="10" name="Picture 9" descr="01-logo-p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4781" y="3733800"/>
            <a:ext cx="3513619" cy="121625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6488668"/>
            <a:ext cx="841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SPECTRUM ENGINEERING CONSORTIUM LIMITED				             www.spectrum-bd.com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1-logo-png.png"/>
          <p:cNvPicPr>
            <a:picLocks noChangeAspect="1"/>
          </p:cNvPicPr>
          <p:nvPr userDrawn="1"/>
        </p:nvPicPr>
        <p:blipFill>
          <a:blip r:embed="rId2"/>
          <a:srcRect l="16512" r="10985"/>
          <a:stretch>
            <a:fillRect/>
          </a:stretch>
        </p:blipFill>
        <p:spPr>
          <a:xfrm>
            <a:off x="3276600" y="1111465"/>
            <a:ext cx="2514600" cy="2380672"/>
          </a:xfrm>
          <a:prstGeom prst="rect">
            <a:avLst/>
          </a:prstGeom>
        </p:spPr>
      </p:pic>
      <p:pic>
        <p:nvPicPr>
          <p:cNvPr id="8" name="Picture 7" descr="about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715000"/>
            <a:ext cx="9144000" cy="67733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5800" y="6488668"/>
            <a:ext cx="841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SPECTRUM ENGINEERING CONSORTIUM LIMITED				             www.spectrum-bd.com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bout.jpg"/>
          <p:cNvPicPr>
            <a:picLocks noChangeAspect="1"/>
          </p:cNvPicPr>
          <p:nvPr userDrawn="1"/>
        </p:nvPicPr>
        <p:blipFill>
          <a:blip r:embed="rId2">
            <a:lum bright="-40000"/>
          </a:blip>
          <a:stretch>
            <a:fillRect/>
          </a:stretch>
        </p:blipFill>
        <p:spPr>
          <a:xfrm>
            <a:off x="0" y="0"/>
            <a:ext cx="9144000" cy="67733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5800" y="6488668"/>
            <a:ext cx="841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SPECTRUM ENGINEERING CONSORTIUM LIMITED				             www.spectrum-bd.com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01-logo-p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6400800"/>
            <a:ext cx="5184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6488668"/>
            <a:ext cx="841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SPECTRUM ENGINEERING CONSORTIUM LIMITED				             www.spectrum-bd.com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01-logo-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6400800"/>
            <a:ext cx="5184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276600" y="4800600"/>
            <a:ext cx="24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2B5315"/>
                </a:solidFill>
              </a:rPr>
              <a:t>THANK</a:t>
            </a:r>
            <a:r>
              <a:rPr lang="en-US" sz="3600" b="1" i="1" dirty="0" smtClean="0"/>
              <a:t> </a:t>
            </a:r>
            <a:r>
              <a:rPr lang="en-US" sz="3600" b="1" i="1" dirty="0" smtClean="0">
                <a:solidFill>
                  <a:srgbClr val="92D050"/>
                </a:solidFill>
              </a:rPr>
              <a:t>YOU</a:t>
            </a:r>
            <a:endParaRPr lang="en-US" sz="3600" b="1" i="1" dirty="0">
              <a:solidFill>
                <a:srgbClr val="92D050"/>
              </a:solidFill>
            </a:endParaRPr>
          </a:p>
        </p:txBody>
      </p:sp>
      <p:pic>
        <p:nvPicPr>
          <p:cNvPr id="12" name="Picture 11" descr="01-logo-png.png"/>
          <p:cNvPicPr>
            <a:picLocks noChangeAspect="1"/>
          </p:cNvPicPr>
          <p:nvPr userDrawn="1"/>
        </p:nvPicPr>
        <p:blipFill>
          <a:blip r:embed="rId3"/>
          <a:srcRect l="16512" r="10985"/>
          <a:stretch>
            <a:fillRect/>
          </a:stretch>
        </p:blipFill>
        <p:spPr>
          <a:xfrm>
            <a:off x="3276600" y="1657928"/>
            <a:ext cx="2514600" cy="238067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alpha val="6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jpeg"/><Relationship Id="rId21" Type="http://schemas.openxmlformats.org/officeDocument/2006/relationships/image" Target="../media/image24.jpe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jpeg"/><Relationship Id="rId37" Type="http://schemas.openxmlformats.org/officeDocument/2006/relationships/image" Target="../media/image40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31" Type="http://schemas.openxmlformats.org/officeDocument/2006/relationships/image" Target="../media/image34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Relationship Id="rId35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TYPICAL MICRO SERVICE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9" y="1066800"/>
            <a:ext cx="5457825" cy="438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962400"/>
            <a:ext cx="3474493" cy="218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3429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SCALING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DB ARCHITECTURE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1"/>
            <a:ext cx="6781800" cy="33527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487269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rPr>
              <a:t>Primary DB → read-only replica databases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rPr>
              <a:t>Read-only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rPr>
              <a:t>DB → OLAP database</a:t>
            </a:r>
          </a:p>
        </p:txBody>
      </p:sp>
    </p:spTree>
    <p:extLst>
      <p:ext uri="{BB962C8B-B14F-4D97-AF65-F5344CB8AC3E}">
        <p14:creationId xmlns:p14="http://schemas.microsoft.com/office/powerpoint/2010/main" val="37317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92289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Database: RDBMS for Proﬁles, NoSQL for </a:t>
            </a:r>
            <a:r>
              <a:rPr lang="en-US" sz="2400" b="1" dirty="0" err="1" smtClean="0">
                <a:solidFill>
                  <a:srgbClr val="216934"/>
                </a:solidFill>
              </a:rPr>
              <a:t>quickResponse</a:t>
            </a:r>
            <a:endParaRPr lang="en-US" sz="2400" b="1" dirty="0">
              <a:solidFill>
                <a:srgbClr val="2169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216934"/>
                </a:solidFill>
              </a:rPr>
              <a:t>RDMS: PostgreSQL </a:t>
            </a:r>
            <a:r>
              <a:rPr lang="en-US" sz="2400" b="1" dirty="0">
                <a:solidFill>
                  <a:srgbClr val="216934"/>
                </a:solidFill>
              </a:rPr>
              <a:t>or MySQL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NoSQL: MongoDB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Queue: Apache Kafka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Language: Java 8+ and JavaScript ES6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Application frameworks: Spring (for Java), </a:t>
            </a:r>
            <a:r>
              <a:rPr lang="en-US" sz="2400" b="1" dirty="0" err="1">
                <a:solidFill>
                  <a:srgbClr val="216934"/>
                </a:solidFill>
              </a:rPr>
              <a:t>hapi</a:t>
            </a:r>
            <a:r>
              <a:rPr lang="en-US" sz="2400" b="1" dirty="0">
                <a:solidFill>
                  <a:srgbClr val="216934"/>
                </a:solidFill>
              </a:rPr>
              <a:t> (for JavaScript)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16934"/>
                </a:solidFill>
              </a:rPr>
              <a:t>Runtime: </a:t>
            </a:r>
            <a:r>
              <a:rPr lang="en-US" sz="2400" b="1" dirty="0" err="1">
                <a:solidFill>
                  <a:srgbClr val="216934"/>
                </a:solidFill>
              </a:rPr>
              <a:t>OpenJDK</a:t>
            </a:r>
            <a:r>
              <a:rPr lang="en-US" sz="2400" b="1" dirty="0">
                <a:solidFill>
                  <a:srgbClr val="216934"/>
                </a:solidFill>
              </a:rPr>
              <a:t>, Node.js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216934"/>
                </a:solidFill>
              </a:rPr>
              <a:t>Front-end: Angular, HTML5, CSS3</a:t>
            </a:r>
            <a:endParaRPr lang="en-US" sz="2400" dirty="0">
              <a:solidFill>
                <a:srgbClr val="21693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48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SOLUTION TECHNOLOGIES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465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DEVELOPMENT TOOLS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543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Source control: </a:t>
            </a:r>
            <a:r>
              <a:rPr lang="en-US" sz="3200" dirty="0" err="1"/>
              <a:t>git</a:t>
            </a:r>
            <a:r>
              <a:rPr lang="en-US" sz="3200" dirty="0"/>
              <a:t> hosted on GitHub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Sprint planning and change tracking: </a:t>
            </a:r>
            <a:r>
              <a:rPr lang="en-US" sz="3200" dirty="0" smtClean="0"/>
              <a:t>Jira, </a:t>
            </a:r>
            <a:r>
              <a:rPr lang="en-US" sz="3200" dirty="0" err="1" smtClean="0"/>
              <a:t>openProject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Documentation: </a:t>
            </a:r>
            <a:r>
              <a:rPr lang="en-US" sz="3200" dirty="0" smtClean="0"/>
              <a:t>Google docs, sheets &amp; slides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High level project management: </a:t>
            </a:r>
            <a:r>
              <a:rPr lang="en-US" sz="3200" dirty="0" smtClean="0"/>
              <a:t>Basecamp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47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304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DEVELOPMENT 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543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Agile Scrum with Sprint Planning on Jira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Fully documented in Jira, including post deployment change tracking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Strict code review with Pull Requests on </a:t>
            </a:r>
            <a:r>
              <a:rPr lang="en-US" sz="3200" dirty="0" err="1"/>
              <a:t>git</a:t>
            </a:r>
            <a:r>
              <a:rPr lang="en-US" sz="3200" dirty="0"/>
              <a:t> repo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Continuous Integration &amp; Continuous Delivery (CI/CD</a:t>
            </a:r>
            <a:r>
              <a:rPr lang="en-US" sz="3200" dirty="0" smtClean="0"/>
              <a:t>) -</a:t>
            </a:r>
            <a:r>
              <a:rPr lang="en-US" sz="3200" dirty="0"/>
              <a:t>Jenkins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Docker container based deployment</a:t>
            </a:r>
          </a:p>
        </p:txBody>
      </p:sp>
    </p:spTree>
    <p:extLst>
      <p:ext uri="{BB962C8B-B14F-4D97-AF65-F5344CB8AC3E}">
        <p14:creationId xmlns:p14="http://schemas.microsoft.com/office/powerpoint/2010/main" val="42522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66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DEV PROCESS - SCRUM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990600"/>
            <a:ext cx="822960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657600"/>
            <a:ext cx="50673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568279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CI/CD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762000"/>
            <a:ext cx="8295238" cy="5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891"/>
            <a:ext cx="9144000" cy="36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973"/>
            <a:ext cx="9144000" cy="47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819"/>
            <a:ext cx="9144000" cy="4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52800" y="3810000"/>
            <a:ext cx="205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e-Service </a:t>
            </a:r>
            <a:r>
              <a:rPr lang="en-US" sz="2000" b="1" dirty="0" smtClean="0"/>
              <a:t>for RHD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4267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RFP Ref. No</a:t>
            </a:r>
            <a:r>
              <a:rPr lang="en-US" sz="1200" dirty="0" smtClean="0">
                <a:solidFill>
                  <a:srgbClr val="2B5315"/>
                </a:solidFill>
              </a:rPr>
              <a:t>: </a:t>
            </a:r>
            <a:r>
              <a:rPr lang="en-US" sz="1200" dirty="0" smtClean="0"/>
              <a:t>35.01.0000.101.05.002.19.241 </a:t>
            </a:r>
          </a:p>
          <a:p>
            <a:r>
              <a:rPr lang="en-US" sz="1200" dirty="0" smtClean="0"/>
              <a:t>Issue Date</a:t>
            </a:r>
            <a:r>
              <a:rPr lang="en-US" sz="1200" dirty="0"/>
              <a:t>: 03/10/2019</a:t>
            </a:r>
            <a:endParaRPr lang="en-US" sz="1200" dirty="0" smtClean="0">
              <a:solidFill>
                <a:srgbClr val="2B5315"/>
              </a:solidFill>
            </a:endParaRPr>
          </a:p>
          <a:p>
            <a:r>
              <a:rPr lang="en-US" sz="1200" b="1" dirty="0" smtClean="0"/>
              <a:t>Ministry/Division:  </a:t>
            </a:r>
            <a:r>
              <a:rPr lang="en-US" sz="1200" dirty="0"/>
              <a:t>Ministry of Road Transport and Bridges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4933890"/>
            <a:ext cx="572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 Spectrum Engineering Consortium Ltd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Date: 28-Nov-2019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267"/>
            <a:ext cx="9144000" cy="47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571"/>
            <a:ext cx="9144000" cy="47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93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PoC</a:t>
            </a:r>
            <a:r>
              <a:rPr lang="en-US" sz="3600" b="1" dirty="0" smtClean="0">
                <a:solidFill>
                  <a:schemeClr val="bg1"/>
                </a:solidFill>
              </a:rPr>
              <a:t> DEVELOPMENT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341"/>
            <a:ext cx="9144000" cy="47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5" y="0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Spectrum Snapshot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1" y="1143000"/>
            <a:ext cx="7315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13430D"/>
                </a:solidFill>
              </a:rPr>
              <a:t>Spectrum Engineering Consortium Ltd</a:t>
            </a:r>
            <a:r>
              <a:rPr lang="en-US" dirty="0">
                <a:solidFill>
                  <a:srgbClr val="13430D"/>
                </a:solidFill>
              </a:rPr>
              <a:t> is </a:t>
            </a:r>
          </a:p>
          <a:p>
            <a:pPr lvl="0"/>
            <a:endParaRPr lang="en-US" dirty="0" smtClean="0">
              <a:solidFill>
                <a:srgbClr val="13430D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3430D"/>
                </a:solidFill>
              </a:rPr>
              <a:t>One </a:t>
            </a:r>
            <a:r>
              <a:rPr lang="en-US" dirty="0">
                <a:solidFill>
                  <a:srgbClr val="13430D"/>
                </a:solidFill>
              </a:rPr>
              <a:t>of the leading IT System Integrators </a:t>
            </a:r>
            <a:r>
              <a:rPr lang="en-US" dirty="0" smtClean="0">
                <a:solidFill>
                  <a:srgbClr val="13430D"/>
                </a:solidFill>
              </a:rPr>
              <a:t>of </a:t>
            </a:r>
            <a:r>
              <a:rPr lang="en-US" dirty="0">
                <a:solidFill>
                  <a:srgbClr val="13430D"/>
                </a:solidFill>
              </a:rPr>
              <a:t>Bangladesh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430D"/>
                </a:solidFill>
              </a:rPr>
              <a:t>Inception in 1995, Incorporated in 1997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430D"/>
                </a:solidFill>
              </a:rPr>
              <a:t>CMMI level 3, ISO -9001:2008 </a:t>
            </a:r>
            <a:r>
              <a:rPr lang="en-US" dirty="0" smtClean="0">
                <a:solidFill>
                  <a:srgbClr val="13430D"/>
                </a:solidFill>
              </a:rPr>
              <a:t>Certified</a:t>
            </a:r>
            <a:endParaRPr lang="en-US" dirty="0">
              <a:solidFill>
                <a:srgbClr val="13430D"/>
              </a:solidFill>
            </a:endParaRPr>
          </a:p>
          <a:p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430D"/>
                </a:solidFill>
              </a:rPr>
              <a:t>The founders and top management are from engineering and management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3430D"/>
                </a:solidFill>
              </a:rPr>
              <a:t>200</a:t>
            </a:r>
            <a:r>
              <a:rPr lang="en-US" dirty="0">
                <a:solidFill>
                  <a:srgbClr val="13430D"/>
                </a:solidFill>
              </a:rPr>
              <a:t>+ professionals trained &amp; certified in technology and </a:t>
            </a:r>
            <a:r>
              <a:rPr lang="en-US" dirty="0" smtClean="0">
                <a:solidFill>
                  <a:srgbClr val="13430D"/>
                </a:solidFill>
              </a:rPr>
              <a:t>management</a:t>
            </a: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430D"/>
                </a:solidFill>
              </a:rPr>
              <a:t>Served 800+ clients including Fortune 100 companies</a:t>
            </a:r>
          </a:p>
          <a:p>
            <a:endParaRPr lang="en-US" dirty="0" smtClean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3430D"/>
                </a:solidFill>
              </a:rPr>
              <a:t>Served </a:t>
            </a:r>
            <a:r>
              <a:rPr lang="en-US" dirty="0">
                <a:solidFill>
                  <a:srgbClr val="13430D"/>
                </a:solidFill>
              </a:rPr>
              <a:t>Govt., Financial, Large Scale Enterprise, </a:t>
            </a:r>
            <a:r>
              <a:rPr lang="en-US" dirty="0" smtClean="0">
                <a:solidFill>
                  <a:srgbClr val="13430D"/>
                </a:solidFill>
              </a:rPr>
              <a:t>Telco etc. </a:t>
            </a:r>
            <a:endParaRPr lang="en-US" dirty="0">
              <a:solidFill>
                <a:srgbClr val="1343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343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09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Proud to Serve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36000" y="1219200"/>
            <a:ext cx="3863227" cy="2145157"/>
            <a:chOff x="600726" y="1207299"/>
            <a:chExt cx="3863118" cy="2145502"/>
          </a:xfrm>
        </p:grpSpPr>
        <p:sp>
          <p:nvSpPr>
            <p:cNvPr id="44" name="Rounded Rectangle 43"/>
            <p:cNvSpPr/>
            <p:nvPr/>
          </p:nvSpPr>
          <p:spPr>
            <a:xfrm>
              <a:off x="610826" y="1218414"/>
              <a:ext cx="3852754" cy="2133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16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" name="Picture 39" descr="imagesCA2XPD4X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975" y="1588299"/>
              <a:ext cx="715902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40" descr="BD Govt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375" y="1588299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1" descr="icb_new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526" y="1537085"/>
              <a:ext cx="685800" cy="61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" name="Group 36"/>
            <p:cNvGrpSpPr>
              <a:grpSpLocks/>
            </p:cNvGrpSpPr>
            <p:nvPr/>
          </p:nvGrpSpPr>
          <p:grpSpPr bwMode="auto">
            <a:xfrm>
              <a:off x="1324974" y="2502703"/>
              <a:ext cx="3048002" cy="477672"/>
              <a:chOff x="6282498" y="3679457"/>
              <a:chExt cx="2319132" cy="333375"/>
            </a:xfrm>
          </p:grpSpPr>
          <p:pic>
            <p:nvPicPr>
              <p:cNvPr id="50" name="Picture 34" descr="biman logo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498" y="3679458"/>
                <a:ext cx="10572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35" descr="boeing logo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8130" y="3679457"/>
                <a:ext cx="1333500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9" name="TextBox 74"/>
            <p:cNvSpPr txBox="1">
              <a:spLocks noChangeArrowheads="1"/>
            </p:cNvSpPr>
            <p:nvPr/>
          </p:nvSpPr>
          <p:spPr bwMode="auto">
            <a:xfrm rot="-5400000">
              <a:off x="61492" y="1746533"/>
              <a:ext cx="1447800" cy="369332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21693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GOB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33400" y="3652547"/>
            <a:ext cx="3865563" cy="2141105"/>
            <a:chOff x="598126" y="3725952"/>
            <a:chExt cx="3865454" cy="2141449"/>
          </a:xfrm>
        </p:grpSpPr>
        <p:sp>
          <p:nvSpPr>
            <p:cNvPr id="36" name="Rounded Rectangle 35"/>
            <p:cNvSpPr/>
            <p:nvPr/>
          </p:nvSpPr>
          <p:spPr>
            <a:xfrm>
              <a:off x="609239" y="3733458"/>
              <a:ext cx="3854341" cy="2133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16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5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175" y="4958939"/>
              <a:ext cx="517724" cy="685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9" descr="Ericsso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44346" y="5314862"/>
              <a:ext cx="1371561" cy="33025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216934"/>
              </a:solidFill>
              <a:miter lim="800000"/>
              <a:headEnd/>
              <a:tailEnd/>
            </a:ln>
          </p:spPr>
        </p:pic>
        <p:pic>
          <p:nvPicPr>
            <p:cNvPr id="39" name="Picture 85" descr="Siemens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175" y="4852927"/>
              <a:ext cx="1371599" cy="31929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216934"/>
              </a:solidFill>
              <a:miter lim="800000"/>
              <a:headEnd/>
              <a:tailEnd/>
            </a:ln>
          </p:spPr>
        </p:pic>
        <p:pic>
          <p:nvPicPr>
            <p:cNvPr id="40" name="Picture 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26" y="3942650"/>
              <a:ext cx="750673" cy="685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1" descr="GP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175" y="4095050"/>
              <a:ext cx="712177" cy="685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3" descr="CityCell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575" y="4018850"/>
              <a:ext cx="670694" cy="685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75"/>
            <p:cNvSpPr txBox="1">
              <a:spLocks noChangeArrowheads="1"/>
            </p:cNvSpPr>
            <p:nvPr/>
          </p:nvSpPr>
          <p:spPr bwMode="auto">
            <a:xfrm rot="16200000">
              <a:off x="58892" y="4265186"/>
              <a:ext cx="1447800" cy="369332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21693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Telco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4475430" y="1222201"/>
            <a:ext cx="4100245" cy="2142157"/>
            <a:chOff x="4724401" y="1210300"/>
            <a:chExt cx="4100130" cy="2142501"/>
          </a:xfrm>
        </p:grpSpPr>
        <p:sp>
          <p:nvSpPr>
            <p:cNvPr id="16" name="Rounded Rectangle 15"/>
            <p:cNvSpPr/>
            <p:nvPr/>
          </p:nvSpPr>
          <p:spPr>
            <a:xfrm>
              <a:off x="4724134" y="1220001"/>
              <a:ext cx="4082935" cy="21323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16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7" name="Picture 15" descr="SCB"/>
            <p:cNvPicPr>
              <a:picLocks noChangeAspect="1" noChangeArrowheads="1"/>
            </p:cNvPicPr>
            <p:nvPr/>
          </p:nvPicPr>
          <p:blipFill>
            <a:blip r:embed="rId13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6"/>
            <a:stretch>
              <a:fillRect/>
            </a:stretch>
          </p:blipFill>
          <p:spPr bwMode="auto">
            <a:xfrm>
              <a:off x="4932409" y="1318912"/>
              <a:ext cx="920322" cy="349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4" descr="AB bank.jp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90" b="34242"/>
            <a:stretch>
              <a:fillRect/>
            </a:stretch>
          </p:blipFill>
          <p:spPr bwMode="auto">
            <a:xfrm>
              <a:off x="4938331" y="2864009"/>
              <a:ext cx="999443" cy="31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5" descr="ABL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331" y="2308736"/>
              <a:ext cx="761999" cy="34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6" descr="BB1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931" y="1283499"/>
              <a:ext cx="46251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7" descr="TBL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914" y="2032125"/>
              <a:ext cx="944415" cy="165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prime.jp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331" y="1798389"/>
              <a:ext cx="685800" cy="32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5" descr="sbl.bmp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931" y="2883699"/>
              <a:ext cx="435947" cy="38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6" descr="ubl.bmp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329" y="1283499"/>
              <a:ext cx="86700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8" descr="HBL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931" y="1816899"/>
              <a:ext cx="4248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2" descr="brac bank.jpg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279" y="2578899"/>
              <a:ext cx="961046" cy="15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4" descr="mtbl 2.jpg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931" y="1283499"/>
              <a:ext cx="481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5" descr="Dhaka bank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517" y="1740700"/>
              <a:ext cx="942812" cy="209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6" descr="ific.gi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332" y="2274099"/>
              <a:ext cx="908596" cy="17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7" descr="itcl.bmp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931" y="2350299"/>
              <a:ext cx="467595" cy="41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9" descr="UCB.jp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331" y="2861927"/>
              <a:ext cx="762001" cy="40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50" descr="SIBL 2 logo.bmp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987" y="1816899"/>
              <a:ext cx="38014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51" descr="New Picture (10)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854" y="2959899"/>
              <a:ext cx="361277" cy="286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52" descr="New Picture (1).bmp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931" y="23502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 rot="5400000">
              <a:off x="7915965" y="1749534"/>
              <a:ext cx="1447800" cy="369332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Financial</a:t>
              </a: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4475430" y="3652547"/>
            <a:ext cx="4022913" cy="2137182"/>
            <a:chOff x="4724401" y="3729876"/>
            <a:chExt cx="4022800" cy="2137525"/>
          </a:xfrm>
        </p:grpSpPr>
        <p:sp>
          <p:nvSpPr>
            <p:cNvPr id="8" name="Rounded Rectangle 7"/>
            <p:cNvSpPr/>
            <p:nvPr/>
          </p:nvSpPr>
          <p:spPr>
            <a:xfrm>
              <a:off x="4724134" y="3732619"/>
              <a:ext cx="4006737" cy="2135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169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8" descr="Unilever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616" y="3962400"/>
              <a:ext cx="659266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5" descr="nestle_logo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962400"/>
              <a:ext cx="677281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logo_chevron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82" y="4022774"/>
              <a:ext cx="602166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8" descr="sonargoan bangladesh.bmp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5013374"/>
              <a:ext cx="1618132" cy="63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7" descr="radisson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82" y="5165774"/>
              <a:ext cx="1447800" cy="511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77"/>
            <p:cNvSpPr txBox="1">
              <a:spLocks noChangeArrowheads="1"/>
            </p:cNvSpPr>
            <p:nvPr/>
          </p:nvSpPr>
          <p:spPr bwMode="auto">
            <a:xfrm rot="5400000">
              <a:off x="7854024" y="4284499"/>
              <a:ext cx="1447800" cy="338554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Multinational</a:t>
              </a:r>
            </a:p>
          </p:txBody>
        </p:sp>
        <p:pic>
          <p:nvPicPr>
            <p:cNvPr id="15" name="Picture 16" descr="novartis_logo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082" y="4724400"/>
              <a:ext cx="21336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Picture 2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r="17999"/>
          <a:stretch>
            <a:fillRect/>
          </a:stretch>
        </p:blipFill>
        <p:spPr bwMode="auto">
          <a:xfrm>
            <a:off x="2527300" y="1577975"/>
            <a:ext cx="6572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5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43890"/>
            <a:ext cx="7315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216934"/>
                </a:solidFill>
              </a:rPr>
              <a:t>Software and Services: </a:t>
            </a:r>
          </a:p>
          <a:p>
            <a:pPr lvl="0"/>
            <a:endParaRPr lang="en-US" dirty="0" smtClean="0">
              <a:solidFill>
                <a:srgbClr val="21693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Interconnect </a:t>
            </a:r>
            <a:r>
              <a:rPr lang="en-US" dirty="0">
                <a:solidFill>
                  <a:srgbClr val="216934"/>
                </a:solidFill>
              </a:rPr>
              <a:t>Telco Billing for IGW and ICX Operators e.g. </a:t>
            </a:r>
            <a:r>
              <a:rPr lang="en-US" dirty="0" err="1">
                <a:solidFill>
                  <a:srgbClr val="216934"/>
                </a:solidFill>
              </a:rPr>
              <a:t>Digicon</a:t>
            </a:r>
            <a:r>
              <a:rPr lang="en-US" dirty="0">
                <a:solidFill>
                  <a:srgbClr val="216934"/>
                </a:solidFill>
              </a:rPr>
              <a:t>, Roots, </a:t>
            </a:r>
            <a:r>
              <a:rPr lang="en-US" dirty="0" err="1">
                <a:solidFill>
                  <a:srgbClr val="216934"/>
                </a:solidFill>
              </a:rPr>
              <a:t>TeleExchange</a:t>
            </a:r>
            <a:r>
              <a:rPr lang="en-US" dirty="0">
                <a:solidFill>
                  <a:srgbClr val="216934"/>
                </a:solidFill>
              </a:rPr>
              <a:t>, Paradise </a:t>
            </a:r>
            <a:r>
              <a:rPr lang="en-US" dirty="0" err="1">
                <a:solidFill>
                  <a:srgbClr val="216934"/>
                </a:solidFill>
              </a:rPr>
              <a:t>Telcom</a:t>
            </a:r>
            <a:r>
              <a:rPr lang="en-US" dirty="0">
                <a:solidFill>
                  <a:srgbClr val="216934"/>
                </a:solidFill>
              </a:rPr>
              <a:t> etc</a:t>
            </a:r>
            <a:r>
              <a:rPr lang="en-US" dirty="0" smtClean="0">
                <a:solidFill>
                  <a:srgbClr val="216934"/>
                </a:solidFill>
              </a:rPr>
              <a:t>..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RHD MIS, RHD Tender Database</a:t>
            </a:r>
            <a:endParaRPr lang="en-US" dirty="0">
              <a:solidFill>
                <a:srgbClr val="21693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6934"/>
                </a:solidFill>
              </a:rPr>
              <a:t>ROC for </a:t>
            </a:r>
            <a:r>
              <a:rPr lang="en-US" dirty="0" err="1">
                <a:solidFill>
                  <a:srgbClr val="216934"/>
                </a:solidFill>
              </a:rPr>
              <a:t>Robi</a:t>
            </a:r>
            <a:r>
              <a:rPr lang="en-US" dirty="0">
                <a:solidFill>
                  <a:srgbClr val="216934"/>
                </a:solidFill>
              </a:rPr>
              <a:t> </a:t>
            </a:r>
            <a:r>
              <a:rPr lang="en-US" dirty="0" err="1">
                <a:solidFill>
                  <a:srgbClr val="216934"/>
                </a:solidFill>
              </a:rPr>
              <a:t>Axiata</a:t>
            </a:r>
            <a:r>
              <a:rPr lang="en-US" dirty="0">
                <a:solidFill>
                  <a:srgbClr val="216934"/>
                </a:solidFill>
              </a:rPr>
              <a:t>, </a:t>
            </a:r>
            <a:r>
              <a:rPr lang="en-US" dirty="0" err="1">
                <a:solidFill>
                  <a:srgbClr val="216934"/>
                </a:solidFill>
              </a:rPr>
              <a:t>Grameen</a:t>
            </a:r>
            <a:r>
              <a:rPr lang="en-US" dirty="0">
                <a:solidFill>
                  <a:srgbClr val="216934"/>
                </a:solidFill>
              </a:rPr>
              <a:t> Phone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6934"/>
                </a:solidFill>
              </a:rPr>
              <a:t>Audit Management System in Nepal and Bangladesh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6934"/>
                </a:solidFill>
              </a:rPr>
              <a:t>Higher Education Management Information System, </a:t>
            </a:r>
            <a:r>
              <a:rPr lang="en-US" dirty="0" smtClean="0">
                <a:solidFill>
                  <a:srgbClr val="216934"/>
                </a:solidFill>
              </a:rPr>
              <a:t>UGC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BANGLADESH Bank RTGS solution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Agent Banking solution for </a:t>
            </a:r>
            <a:r>
              <a:rPr lang="en-US" dirty="0" err="1" smtClean="0">
                <a:solidFill>
                  <a:srgbClr val="216934"/>
                </a:solidFill>
              </a:rPr>
              <a:t>Agrani</a:t>
            </a:r>
            <a:r>
              <a:rPr lang="en-US" dirty="0" smtClean="0">
                <a:solidFill>
                  <a:srgbClr val="216934"/>
                </a:solidFill>
              </a:rPr>
              <a:t> Bank</a:t>
            </a:r>
            <a:endParaRPr lang="en-US" dirty="0">
              <a:solidFill>
                <a:srgbClr val="21693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6934"/>
                </a:solidFill>
              </a:rPr>
              <a:t>One the Largest ERP-EAM implementation for </a:t>
            </a:r>
            <a:r>
              <a:rPr lang="en-US" dirty="0" err="1">
                <a:solidFill>
                  <a:srgbClr val="216934"/>
                </a:solidFill>
              </a:rPr>
              <a:t>Partex</a:t>
            </a:r>
            <a:r>
              <a:rPr lang="en-US" dirty="0">
                <a:solidFill>
                  <a:srgbClr val="216934"/>
                </a:solidFill>
              </a:rPr>
              <a:t> Star Group. </a:t>
            </a:r>
            <a:endParaRPr lang="en-US" dirty="0" smtClean="0">
              <a:solidFill>
                <a:srgbClr val="216934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One of the largest BI Solutions for NBR (</a:t>
            </a:r>
            <a:r>
              <a:rPr lang="en-US" dirty="0">
                <a:solidFill>
                  <a:srgbClr val="216934"/>
                </a:solidFill>
              </a:rPr>
              <a:t>C</a:t>
            </a:r>
            <a:r>
              <a:rPr lang="en-US" dirty="0" smtClean="0">
                <a:solidFill>
                  <a:srgbClr val="216934"/>
                </a:solidFill>
              </a:rPr>
              <a:t>ustoms Department)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One Point Collection Center Solutions for SCB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VAT Management System </a:t>
            </a:r>
            <a:r>
              <a:rPr lang="en-US" dirty="0">
                <a:solidFill>
                  <a:srgbClr val="216934"/>
                </a:solidFill>
              </a:rPr>
              <a:t>for Nestlé, </a:t>
            </a:r>
            <a:r>
              <a:rPr lang="en-US" dirty="0" err="1" smtClean="0">
                <a:solidFill>
                  <a:srgbClr val="216934"/>
                </a:solidFill>
              </a:rPr>
              <a:t>HeidelbergCement</a:t>
            </a:r>
            <a:r>
              <a:rPr lang="en-US" dirty="0" smtClean="0">
                <a:solidFill>
                  <a:srgbClr val="216934"/>
                </a:solidFill>
              </a:rPr>
              <a:t>, Reckitt Benckiser</a:t>
            </a:r>
            <a:r>
              <a:rPr lang="en-US" dirty="0">
                <a:solidFill>
                  <a:srgbClr val="216934"/>
                </a:solidFill>
              </a:rPr>
              <a:t>, Tetra </a:t>
            </a:r>
            <a:r>
              <a:rPr lang="en-US" dirty="0" smtClean="0">
                <a:solidFill>
                  <a:srgbClr val="216934"/>
                </a:solidFill>
              </a:rPr>
              <a:t>Pak, S </a:t>
            </a:r>
            <a:r>
              <a:rPr lang="en-US" dirty="0">
                <a:solidFill>
                  <a:srgbClr val="216934"/>
                </a:solidFill>
              </a:rPr>
              <a:t>C Johnson</a:t>
            </a:r>
          </a:p>
          <a:p>
            <a:endParaRPr lang="en-US" dirty="0" smtClean="0">
              <a:solidFill>
                <a:srgbClr val="216934"/>
              </a:solidFill>
            </a:endParaRPr>
          </a:p>
          <a:p>
            <a:r>
              <a:rPr lang="en-US" b="1" dirty="0" smtClean="0">
                <a:solidFill>
                  <a:srgbClr val="216934"/>
                </a:solidFill>
              </a:rPr>
              <a:t>Outsourcing:</a:t>
            </a:r>
          </a:p>
          <a:p>
            <a:endParaRPr lang="en-US" dirty="0" smtClean="0">
              <a:solidFill>
                <a:srgbClr val="21693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6934"/>
                </a:solidFill>
              </a:rPr>
              <a:t>Provided </a:t>
            </a:r>
            <a:r>
              <a:rPr lang="en-US" dirty="0">
                <a:solidFill>
                  <a:srgbClr val="216934"/>
                </a:solidFill>
              </a:rPr>
              <a:t>software outsourcing services for USA clients (successfully completed </a:t>
            </a:r>
            <a:r>
              <a:rPr lang="en-US" dirty="0" smtClean="0">
                <a:solidFill>
                  <a:srgbClr val="216934"/>
                </a:solidFill>
              </a:rPr>
              <a:t>40+projects</a:t>
            </a:r>
            <a:r>
              <a:rPr lang="en-US" dirty="0">
                <a:solidFill>
                  <a:srgbClr val="216934"/>
                </a:solidFill>
              </a:rPr>
              <a:t>) since 2006.</a:t>
            </a:r>
          </a:p>
          <a:p>
            <a:pPr lvl="0"/>
            <a:endParaRPr lang="en-US" dirty="0">
              <a:solidFill>
                <a:srgbClr val="21693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5" y="0"/>
            <a:ext cx="413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Recent Achievement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5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RHD existing Systems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8845"/>
              </p:ext>
            </p:extLst>
          </p:nvPr>
        </p:nvGraphicFramePr>
        <p:xfrm>
          <a:off x="1524000" y="1371600"/>
          <a:ext cx="6096000" cy="435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444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Systems </a:t>
                      </a:r>
                      <a:r>
                        <a:rPr lang="en-US" sz="1800" dirty="0" smtClean="0"/>
                        <a:t>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Live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Organizational Database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Tender Database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Personnel Database System (PDS)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Schedule of Rates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Road Maintenance Management System (RMMS)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Contract Database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Bridge Maintenance Management System (BMMS)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Training Database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Central Management System (CMS)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Document Database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Project Monitoring System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Data Export-Import Tool</a:t>
                      </a:r>
                    </a:p>
                  </a:txBody>
                  <a:tcPr marL="28575" marR="28575" marT="19050" marB="19050" anchor="ctr"/>
                </a:tc>
              </a:tr>
              <a:tr h="544488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Finance and Budget Management Module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</a:rPr>
                        <a:t>HDM Data Export Tool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59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Development of e-Service </a:t>
            </a:r>
            <a:r>
              <a:rPr lang="en-US" sz="3600" b="1" dirty="0" smtClean="0">
                <a:solidFill>
                  <a:schemeClr val="bg1"/>
                </a:solidFill>
              </a:rPr>
              <a:t>platform includes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534399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system to manage measurement book (MB)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portal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and maintain roads, bridges, culverts and Ferry 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advertisements and billboards on the land of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RHD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and permission granted by RHD for establishing CNG-filling and petrol pump stations and approaching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 management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system to manage the public use of RHD equipment by rental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collection, data correction/readiness, data entry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capacity-building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Operation, maintenance</a:t>
            </a:r>
          </a:p>
        </p:txBody>
      </p:sp>
    </p:spTree>
    <p:extLst>
      <p:ext uri="{BB962C8B-B14F-4D97-AF65-F5344CB8AC3E}">
        <p14:creationId xmlns:p14="http://schemas.microsoft.com/office/powerpoint/2010/main" val="30404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71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KEY TECHNICAL CHALLENGES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472148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Scale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High Availability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High Speed Data </a:t>
            </a:r>
            <a:r>
              <a:rPr lang="en-US" sz="3200" dirty="0" smtClean="0"/>
              <a:t>Entry, Reporting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Integration with </a:t>
            </a:r>
            <a:r>
              <a:rPr lang="en-US" sz="3200" dirty="0" smtClean="0"/>
              <a:t>Local &amp; National API (</a:t>
            </a:r>
            <a:r>
              <a:rPr lang="en-US" sz="3200" dirty="0" err="1" smtClean="0"/>
              <a:t>nid</a:t>
            </a:r>
            <a:r>
              <a:rPr lang="en-US" sz="3200" dirty="0" smtClean="0"/>
              <a:t>, e-</a:t>
            </a:r>
            <a:r>
              <a:rPr lang="en-US" sz="3200" dirty="0" err="1" smtClean="0"/>
              <a:t>filing,telco,bank</a:t>
            </a:r>
            <a:r>
              <a:rPr lang="en-US" sz="3200" dirty="0" smtClean="0"/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2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SYSTEM ARCHITECTURE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230" y="1329035"/>
            <a:ext cx="731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3430D"/>
                </a:solidFill>
              </a:rPr>
              <a:t>Micro-services highly recommended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3430D"/>
                </a:solidFill>
              </a:rPr>
              <a:t>So each service can be scaled independently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3430D"/>
                </a:solidFill>
              </a:rPr>
              <a:t>If a service is overloaded, other services continue to function</a:t>
            </a:r>
            <a:endParaRPr lang="en-US" sz="2800" dirty="0">
              <a:solidFill>
                <a:srgbClr val="13430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30" y="3581400"/>
            <a:ext cx="4352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600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Light Condensed</vt:lpstr>
      <vt:lpstr>Bahnschrift SemiBold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Md. Jakir  Hossain</cp:lastModifiedBy>
  <cp:revision>56</cp:revision>
  <dcterms:created xsi:type="dcterms:W3CDTF">2015-02-14T13:20:23Z</dcterms:created>
  <dcterms:modified xsi:type="dcterms:W3CDTF">2019-11-27T12:54:06Z</dcterms:modified>
</cp:coreProperties>
</file>