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85eb8c8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85eb8c8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a683b2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a683b2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683b2d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683b2d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a683b2d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a683b2d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a683b2d4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a683b2d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b21409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8b21409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a683b2d4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a683b2d4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a683b2d4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a683b2d4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a683b2d4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a683b2d4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workflow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4fc097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94fc097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workflow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85eb8c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85eb8c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85eb8c8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885eb8c8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workflow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4914aa53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94914aa5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94914aa53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94914aa5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4fc09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4fc09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c3553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c3553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85eb8c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85eb8c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85eb8c8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85eb8c8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85eb8c8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85eb8c8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85eb8c8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85eb8c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85eb8c8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85eb8c8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a683b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a683b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4fc097b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4fc097b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workflow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8167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28167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1675" y="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lidedeck.io/lodelestra-edu/docker-slides" TargetMode="External"/><Relationship Id="rId4" Type="http://schemas.openxmlformats.org/officeDocument/2006/relationships/hyperlink" Target="http://slidedeck.io/lodelestra-edu/docker-slides" TargetMode="External"/><Relationship Id="rId5" Type="http://schemas.openxmlformats.org/officeDocument/2006/relationships/hyperlink" Target="http://slidedeck.io/lodelestra-edu/docker-slides" TargetMode="External"/><Relationship Id="rId6" Type="http://schemas.openxmlformats.org/officeDocument/2006/relationships/hyperlink" Target="http://slidedeck.io/lodelestra-edu/docker-slides" TargetMode="External"/><Relationship Id="rId7" Type="http://schemas.openxmlformats.org/officeDocument/2006/relationships/hyperlink" Target="http://slidedeck.io/lodelestra-edu/docker-slides" TargetMode="External"/><Relationship Id="rId8" Type="http://schemas.openxmlformats.org/officeDocument/2006/relationships/hyperlink" Target="https://github.com/smancke/docker-intro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592825"/>
            <a:ext cx="57834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and delivery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</a:t>
            </a:r>
            <a:r>
              <a:rPr lang="en"/>
              <a:t> </a:t>
            </a:r>
            <a:r>
              <a:rPr lang="en"/>
              <a:t>configuration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50975" y="693950"/>
            <a:ext cx="87777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1.Installing docker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sudo apt-get install docker-engine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# For Debian and Ubuntu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sudo yum install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docker-engine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	  # For RHEL, CentOS, Fedora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2. Starting docker service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sudo systemctl start docker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3.Verify docker is installed correctly by running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sudo docker run --rm hello-world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4. Installing Docker Image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pull image_name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images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   # Will show existing images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ps -l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 Will show all running container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69450" y="650100"/>
            <a:ext cx="8503500" cy="4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5. Showing Docker network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docker network inspect network_name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6. Kill all running container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kill $(docker ps -q)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7. Deleting unused docker container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sudo docker rm ‘docker ps --no-trunc -aq’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8. Delete all stopped containers (including data-only containers)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rm $(docker ps -a -q)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9. Delete all 'untagged/dangling' (&lt;none&gt;) images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rmi $(docker images -q -f dangling=true)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volume is -f dangling=true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32475" y="674750"/>
            <a:ext cx="8540400" cy="4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10. For connecting docker postgres console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3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exec -ti testcellostics_db_1 psql -h db -U postgres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3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docker run -it --rm --link db_ap:postgres postgres psql -h postgres -U postgres  </a:t>
            </a:r>
            <a:endParaRPr sz="13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run --name auth_data -e POSTGRES_PASSWORD=mysecret -d postgres</a:t>
            </a:r>
            <a:endParaRPr sz="13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run -it --rm --link db_ap:postgres postgres psql -h postgres -U postgres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11. Giving an image a new name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sudo docker tag &lt;oldname&gt; &lt;newname&gt;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Cellostics on Docker dev environment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87900" y="1333850"/>
            <a:ext cx="83682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FROM python:3.5</a:t>
            </a:r>
            <a:endParaRPr sz="20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ENV PYTHONUNBUFFERED 1</a:t>
            </a:r>
            <a:endParaRPr sz="20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RUN mkdir /app</a:t>
            </a:r>
            <a:endParaRPr sz="20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WORKDIR /app</a:t>
            </a:r>
            <a:endParaRPr sz="20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ADD requirements.txt /app/</a:t>
            </a:r>
            <a:endParaRPr sz="20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RUN pip install -r requirements.txt</a:t>
            </a:r>
            <a:endParaRPr sz="20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ADD . /app/</a:t>
            </a:r>
            <a:endParaRPr sz="20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387900" y="585200"/>
            <a:ext cx="5654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Dockerfile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on Docker dev environment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387900" y="1196900"/>
            <a:ext cx="86268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version: “2”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nginx: 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image: "nginx:latest"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ports: 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- "8080:8000"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volumes: 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- "./src:/src"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- "./config/nginx:/etc/nginx/conf.d"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cellostics-server: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build: .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hostname: cellostics-server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command: bash -c "gunicorn project.wsgi:application -b 0.0.0.0:8000"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volumes: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 - .:/app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ports: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 - "8000:8000"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depends_on: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 - db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387900" y="585200"/>
            <a:ext cx="4013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docker-compose.yml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on Docker dev environment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387900" y="1196900"/>
            <a:ext cx="86268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db: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image: postgres:9.5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hostname: db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environment: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 - POSTGRES_USER=postgres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 - POSTGRES_PASSWORD=postgres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       - POSTGRES_DB=postgres</a:t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387900" y="585200"/>
            <a:ext cx="5270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D</a:t>
            </a:r>
            <a:r>
              <a:rPr lang="en" sz="2400">
                <a:solidFill>
                  <a:srgbClr val="EFEFEF"/>
                </a:solidFill>
              </a:rPr>
              <a:t>ocker-compose.yml</a:t>
            </a:r>
            <a:r>
              <a:rPr lang="en">
                <a:solidFill>
                  <a:srgbClr val="EFEFEF"/>
                </a:solidFill>
              </a:rPr>
              <a:t> (contd.)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Cellostics Docker image(created from Dev) to prod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63275" y="1229125"/>
            <a:ext cx="8592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Push the images to the docker hub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push username/imagename:tag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2. Pull the image from docker hub or other sources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login username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pull image_name:tag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images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run image_name:tag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3. Run from configuration file (the directory where docker compose file located)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docker-compose up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and redeploying image in production environment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224875" y="1204500"/>
            <a:ext cx="8531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Run the docker image which will run as a container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run -it image_name command_to_execute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2. Modified container will save as image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commit container_name image_name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3. Redeploying  modified Image and run as a container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CBC"/>
                </a:solidFill>
                <a:latin typeface="Consolas"/>
                <a:ea typeface="Consolas"/>
                <a:cs typeface="Consolas"/>
                <a:sym typeface="Consolas"/>
              </a:rPr>
              <a:t>&gt; docker run image_id</a:t>
            </a:r>
            <a:endParaRPr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Microservice Application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8" name="Google Shape;268;p30"/>
          <p:cNvSpPr/>
          <p:nvPr/>
        </p:nvSpPr>
        <p:spPr>
          <a:xfrm>
            <a:off x="388025" y="1255425"/>
            <a:ext cx="8368200" cy="37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387900" y="647165"/>
            <a:ext cx="6371100" cy="602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Traditional Style </a:t>
            </a:r>
            <a:r>
              <a:rPr lang="en" sz="1600">
                <a:solidFill>
                  <a:srgbClr val="666666"/>
                </a:solidFill>
              </a:rPr>
              <a:t>Monolithic</a:t>
            </a:r>
            <a:r>
              <a:rPr lang="en" sz="1600">
                <a:solidFill>
                  <a:srgbClr val="666666"/>
                </a:solidFill>
              </a:rPr>
              <a:t> </a:t>
            </a:r>
            <a:r>
              <a:rPr lang="en" sz="1600">
                <a:solidFill>
                  <a:srgbClr val="666666"/>
                </a:solidFill>
              </a:rPr>
              <a:t>Architecture</a:t>
            </a:r>
            <a:r>
              <a:rPr lang="en" sz="1600">
                <a:solidFill>
                  <a:srgbClr val="666666"/>
                </a:solidFill>
              </a:rPr>
              <a:t> 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descr="Monitor, Pc, Screen, Shell, ..."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50" y="2811875"/>
            <a:ext cx="915800" cy="844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, Network, Proxy ..." id="271" name="Google Shape;2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923" y="2646100"/>
            <a:ext cx="1173025" cy="1101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272" name="Google Shape;2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200" y="2166825"/>
            <a:ext cx="915800" cy="60210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/>
          <p:nvPr/>
        </p:nvSpPr>
        <p:spPr>
          <a:xfrm>
            <a:off x="7198525" y="2137350"/>
            <a:ext cx="1009700" cy="1936250"/>
          </a:xfrm>
          <a:prstGeom prst="flowChartMagneticDisk">
            <a:avLst/>
          </a:prstGeom>
          <a:solidFill>
            <a:srgbClr val="BDDC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5049663" y="2631575"/>
            <a:ext cx="1305600" cy="332700"/>
          </a:xfrm>
          <a:prstGeom prst="rect">
            <a:avLst/>
          </a:prstGeom>
          <a:solidFill>
            <a:srgbClr val="517A8C"/>
          </a:solidFill>
          <a:ln cap="flat" cmpd="sng" w="9525">
            <a:solidFill>
              <a:srgbClr val="3982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        UI</a:t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5049650" y="3015325"/>
            <a:ext cx="1305600" cy="332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70A6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Backend</a:t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5049663" y="3399075"/>
            <a:ext cx="1305600" cy="33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Other Service </a:t>
            </a:r>
            <a:endParaRPr>
              <a:solidFill>
                <a:srgbClr val="4C1130"/>
              </a:solidFill>
            </a:endParaRPr>
          </a:p>
        </p:txBody>
      </p:sp>
      <p:cxnSp>
        <p:nvCxnSpPr>
          <p:cNvPr id="277" name="Google Shape;277;p30"/>
          <p:cNvCxnSpPr>
            <a:endCxn id="271" idx="1"/>
          </p:cNvCxnSpPr>
          <p:nvPr/>
        </p:nvCxnSpPr>
        <p:spPr>
          <a:xfrm>
            <a:off x="1545523" y="3180738"/>
            <a:ext cx="1400400" cy="16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6355250" y="318167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0"/>
          <p:cNvSpPr txBox="1"/>
          <p:nvPr/>
        </p:nvSpPr>
        <p:spPr>
          <a:xfrm>
            <a:off x="629575" y="3770500"/>
            <a:ext cx="1116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User</a:t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2670750" y="3765550"/>
            <a:ext cx="1413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4885150" y="3765550"/>
            <a:ext cx="169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Server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7305600" y="3076600"/>
            <a:ext cx="843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cxnSp>
        <p:nvCxnSpPr>
          <p:cNvPr id="283" name="Google Shape;283;p30"/>
          <p:cNvCxnSpPr/>
          <p:nvPr/>
        </p:nvCxnSpPr>
        <p:spPr>
          <a:xfrm flipH="1" rot="10800000">
            <a:off x="4118948" y="3181338"/>
            <a:ext cx="945600" cy="156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 Application using docker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178178" y="570800"/>
            <a:ext cx="4515900" cy="438900"/>
          </a:xfrm>
          <a:prstGeom prst="rect">
            <a:avLst/>
          </a:prstGeom>
          <a:solidFill>
            <a:srgbClr val="2543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Microservice Architecture 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178175" y="1009700"/>
            <a:ext cx="8790600" cy="3991200"/>
          </a:xfrm>
          <a:prstGeom prst="rect">
            <a:avLst/>
          </a:prstGeom>
          <a:solidFill>
            <a:srgbClr val="517A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824575" y="1590600"/>
            <a:ext cx="1758000" cy="11118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Container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6823350" y="1842150"/>
            <a:ext cx="1508700" cy="2221200"/>
          </a:xfrm>
          <a:prstGeom prst="roundRect">
            <a:avLst>
              <a:gd fmla="val 16667" name="adj"/>
            </a:avLst>
          </a:prstGeom>
          <a:solidFill>
            <a:srgbClr val="F2ED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1021750" y="2164650"/>
            <a:ext cx="1342200" cy="297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Web Front end 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7084675" y="2075375"/>
            <a:ext cx="1022400" cy="17335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1"/>
          <p:cNvCxnSpPr/>
          <p:nvPr/>
        </p:nvCxnSpPr>
        <p:spPr>
          <a:xfrm>
            <a:off x="2582575" y="2131050"/>
            <a:ext cx="102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1"/>
          <p:cNvCxnSpPr/>
          <p:nvPr/>
        </p:nvCxnSpPr>
        <p:spPr>
          <a:xfrm>
            <a:off x="2582575" y="3808900"/>
            <a:ext cx="105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1"/>
          <p:cNvCxnSpPr>
            <a:stCxn id="298" idx="3"/>
            <a:endCxn id="292" idx="1"/>
          </p:cNvCxnSpPr>
          <p:nvPr/>
        </p:nvCxnSpPr>
        <p:spPr>
          <a:xfrm>
            <a:off x="5362950" y="2131050"/>
            <a:ext cx="1460400" cy="82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1"/>
          <p:cNvCxnSpPr>
            <a:stCxn id="300" idx="3"/>
            <a:endCxn id="292" idx="1"/>
          </p:cNvCxnSpPr>
          <p:nvPr/>
        </p:nvCxnSpPr>
        <p:spPr>
          <a:xfrm flipH="1" rot="10800000">
            <a:off x="5393850" y="2952750"/>
            <a:ext cx="1429500" cy="81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1"/>
          <p:cNvSpPr txBox="1"/>
          <p:nvPr/>
        </p:nvSpPr>
        <p:spPr>
          <a:xfrm>
            <a:off x="7215325" y="2911175"/>
            <a:ext cx="807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DB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824575" y="3190800"/>
            <a:ext cx="1758000" cy="11118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Container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1021750" y="3764850"/>
            <a:ext cx="1342200" cy="297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Map Service</a:t>
            </a:r>
            <a:r>
              <a:rPr lang="en" sz="1200">
                <a:solidFill>
                  <a:srgbClr val="666666"/>
                </a:solidFill>
              </a:rPr>
              <a:t> 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3643975" y="1590600"/>
            <a:ext cx="1758000" cy="11118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Container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3841150" y="2164650"/>
            <a:ext cx="1342200" cy="297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Log Server 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643975" y="3190800"/>
            <a:ext cx="1758000" cy="11118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Container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3841150" y="3764850"/>
            <a:ext cx="1342200" cy="297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Message client</a:t>
            </a:r>
            <a:r>
              <a:rPr lang="en" sz="1200">
                <a:solidFill>
                  <a:srgbClr val="666666"/>
                </a:solidFill>
              </a:rPr>
              <a:t> 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Agenda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07625" y="730550"/>
            <a:ext cx="2754300" cy="109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docker -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what, why etc.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07625" y="2207695"/>
            <a:ext cx="2754300" cy="1148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Installation and Configuration - DEV environment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7625" y="3684850"/>
            <a:ext cx="2754300" cy="109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Cellostics in DEV and modifying Docker Image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169213" y="730550"/>
            <a:ext cx="2754300" cy="1097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Why we use Docker -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130800" y="730550"/>
            <a:ext cx="2754300" cy="1097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How Docker Works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169225" y="2207700"/>
            <a:ext cx="2754300" cy="11484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Installing and Running Cellostics on Docker - DEV environment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30800" y="2207700"/>
            <a:ext cx="2754300" cy="114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Deploying Cellostics Docker Image (created from DEV) to Production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130800" y="3684850"/>
            <a:ext cx="2754300" cy="1097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Microservices in Docker Image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169225" y="3684850"/>
            <a:ext cx="2754300" cy="1097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Redeploying Docker Image in prod with modification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 Application using docker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387900" y="1489825"/>
            <a:ext cx="8368200" cy="2709600"/>
          </a:xfrm>
          <a:prstGeom prst="rect">
            <a:avLst/>
          </a:prstGeom>
          <a:solidFill>
            <a:srgbClr val="1D79A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Service can be developed and upgraded independently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Easier to developer for understand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one service goes down, then the application should still run, although with the reduced functions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Application is easier to troubleshoot and maintain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whole application doesn’t have to be committed to one technology dependent stack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96200" y="909750"/>
            <a:ext cx="8151600" cy="3324000"/>
          </a:xfrm>
          <a:prstGeom prst="rect">
            <a:avLst/>
          </a:prstGeom>
          <a:solidFill>
            <a:srgbClr val="1D79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Docker File </a:t>
            </a:r>
            <a:endParaRPr sz="2000">
              <a:solidFill>
                <a:srgbClr val="EFDC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Docker Compose File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file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Compose File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 data for Postgres docker container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Nginx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Login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Push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Pull by other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nginx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references</a:t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273200" y="1377925"/>
            <a:ext cx="8624100" cy="2496000"/>
          </a:xfrm>
          <a:prstGeom prst="rect">
            <a:avLst/>
          </a:prstGeom>
          <a:solidFill>
            <a:srgbClr val="1D79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Roboto"/>
              <a:buChar char="●"/>
            </a:pPr>
            <a:r>
              <a:rPr lang="en" sz="17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http://slidedeck.io/lodelestra-edu/docker-slides</a:t>
            </a:r>
            <a:endParaRPr sz="17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Roboto"/>
              <a:buChar char="●"/>
            </a:pPr>
            <a:r>
              <a:rPr lang="en" sz="17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http://www.slideshare.net/dotCloud/why-docker</a:t>
            </a:r>
            <a:endParaRPr sz="17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Roboto"/>
              <a:buChar char="●"/>
            </a:pPr>
            <a:r>
              <a:rPr lang="en" sz="17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https://denibertovic.com/talks/supercharge-development-env-using-docker/#/12</a:t>
            </a:r>
            <a:endParaRPr sz="17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Roboto"/>
              <a:buChar char="●"/>
            </a:pPr>
            <a:r>
              <a:rPr lang="en" sz="17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https://docs.docker.com/engine/tutorials/dockerizing/</a:t>
            </a:r>
            <a:endParaRPr sz="17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Roboto"/>
              <a:buChar char="●"/>
            </a:pPr>
            <a:r>
              <a:rPr lang="en" sz="17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http://view.dckr.info:9090/#24</a:t>
            </a:r>
            <a:endParaRPr sz="17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Roboto"/>
              <a:buChar char="●"/>
            </a:pPr>
            <a:r>
              <a:rPr lang="en" sz="17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https://github.com/smancke/docker-intro</a:t>
            </a:r>
            <a:endParaRPr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/>
          <p:nvPr/>
        </p:nvSpPr>
        <p:spPr>
          <a:xfrm>
            <a:off x="130675" y="1946100"/>
            <a:ext cx="8885400" cy="997800"/>
          </a:xfrm>
          <a:prstGeom prst="rect">
            <a:avLst/>
          </a:prstGeom>
          <a:solidFill>
            <a:srgbClr val="3982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docker run -d -p 9000:9000 --privileged -v /var/run/docker.sock:/var/run/docker.sock uifd/ui-for-docker</a:t>
            </a:r>
            <a:endParaRPr sz="11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/>
          <p:nvPr/>
        </p:nvSpPr>
        <p:spPr>
          <a:xfrm>
            <a:off x="130675" y="1946100"/>
            <a:ext cx="8885400" cy="997800"/>
          </a:xfrm>
          <a:prstGeom prst="rect">
            <a:avLst/>
          </a:prstGeom>
          <a:solidFill>
            <a:srgbClr val="3982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Docker - what?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787" y="1627474"/>
            <a:ext cx="4722051" cy="23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223162" y="1154950"/>
            <a:ext cx="8697600" cy="472500"/>
          </a:xfrm>
          <a:prstGeom prst="rect">
            <a:avLst/>
          </a:prstGeom>
          <a:solidFill>
            <a:srgbClr val="1D79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</a:t>
            </a:r>
            <a:endParaRPr b="1"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23162" y="1627550"/>
            <a:ext cx="3880800" cy="236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5F8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175F89"/>
                </a:solidFill>
                <a:latin typeface="Calibri"/>
                <a:ea typeface="Calibri"/>
                <a:cs typeface="Calibri"/>
                <a:sym typeface="Calibri"/>
              </a:rPr>
              <a:t>Open platform for developers and sysadmins to build, ship, and run distributed applications</a:t>
            </a:r>
            <a:endParaRPr>
              <a:solidFill>
                <a:srgbClr val="175F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5F8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175F89"/>
                </a:solidFill>
                <a:latin typeface="Calibri"/>
                <a:ea typeface="Calibri"/>
                <a:cs typeface="Calibri"/>
                <a:sym typeface="Calibri"/>
              </a:rPr>
              <a:t>It is a lightweight container platform and it is fast</a:t>
            </a:r>
            <a:endParaRPr>
              <a:solidFill>
                <a:srgbClr val="175F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5F8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175F89"/>
                </a:solidFill>
                <a:latin typeface="Calibri"/>
                <a:ea typeface="Calibri"/>
                <a:cs typeface="Calibri"/>
                <a:sym typeface="Calibri"/>
              </a:rPr>
              <a:t>Available on most linux distros</a:t>
            </a:r>
            <a:endParaRPr>
              <a:solidFill>
                <a:srgbClr val="175F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5F8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175F89"/>
                </a:solidFill>
                <a:latin typeface="Calibri"/>
                <a:ea typeface="Calibri"/>
                <a:cs typeface="Calibri"/>
                <a:sym typeface="Calibri"/>
              </a:rPr>
              <a:t>Also runs on windows and mac os</a:t>
            </a:r>
            <a:endParaRPr>
              <a:solidFill>
                <a:srgbClr val="175F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5F8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175F89"/>
                </a:solidFill>
                <a:latin typeface="Calibri"/>
                <a:ea typeface="Calibri"/>
                <a:cs typeface="Calibri"/>
                <a:sym typeface="Calibri"/>
              </a:rPr>
              <a:t>Can run thousands of containers</a:t>
            </a:r>
            <a:endParaRPr>
              <a:solidFill>
                <a:srgbClr val="175F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docker why, what?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2933500" y="855050"/>
            <a:ext cx="3262500" cy="427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Traditional</a:t>
            </a:r>
            <a:r>
              <a:rPr lang="en">
                <a:solidFill>
                  <a:srgbClr val="FFFFFF"/>
                </a:solidFill>
              </a:rPr>
              <a:t> VM vs. Docker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86925" y="3955523"/>
            <a:ext cx="3832200" cy="36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Hardware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86925" y="3586962"/>
            <a:ext cx="3832200" cy="36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 OS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86925" y="3218400"/>
            <a:ext cx="3832200" cy="36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Hypervisor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86925" y="2451149"/>
            <a:ext cx="1329600" cy="760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RHEL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86925" y="2007025"/>
            <a:ext cx="1329600" cy="438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Bins/Libs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86925" y="1562040"/>
            <a:ext cx="1329600" cy="438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uniVerge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919800" y="2451149"/>
            <a:ext cx="1265400" cy="760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 OS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919790" y="2007025"/>
            <a:ext cx="1265400" cy="438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Bins/Libs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919740" y="1562050"/>
            <a:ext cx="1265400" cy="438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Celloscope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188455" y="1562050"/>
            <a:ext cx="1230600" cy="4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Cellostics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188455" y="2007025"/>
            <a:ext cx="1230600" cy="4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Bins/Libs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188455" y="2451150"/>
            <a:ext cx="1230600" cy="7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OS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679650" y="3201825"/>
            <a:ext cx="3832200" cy="36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Docker Engine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679650" y="3570387"/>
            <a:ext cx="3832200" cy="36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Linux Kernel/Host OS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679650" y="3938948"/>
            <a:ext cx="3832200" cy="36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Hardware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679650" y="2454850"/>
            <a:ext cx="1329600" cy="747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Bins/Libs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011535" y="2454850"/>
            <a:ext cx="1230600" cy="74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Bins/Libs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246130" y="2454850"/>
            <a:ext cx="1265400" cy="7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Bins/Libs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679650" y="1568200"/>
            <a:ext cx="1329600" cy="88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uniVerge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246130" y="1568200"/>
            <a:ext cx="1265400" cy="8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Cellostics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011535" y="1568200"/>
            <a:ext cx="1230600" cy="882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Celloscope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594300" y="4389300"/>
            <a:ext cx="1928700" cy="3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637400" y="4389300"/>
            <a:ext cx="1928700" cy="3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traditional VM’s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48075" y="736125"/>
            <a:ext cx="3738900" cy="4266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Many different stacks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48075" y="1162702"/>
            <a:ext cx="3738900" cy="1148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 (Java, C#, Python, R)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 (Angular, River, Spring)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 (Postgres, Oracle, NoSQL)</a:t>
            </a:r>
            <a:endParaRPr b="1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450550" y="1784263"/>
            <a:ext cx="4217700" cy="426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Many different targets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450550" y="2210839"/>
            <a:ext cx="4217700" cy="1148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development environments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Pre-production, QA, staging ….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Production: on premises, cloud, hybrid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48075" y="4079325"/>
            <a:ext cx="8320200" cy="426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 becomes very complex</a:t>
            </a:r>
            <a:endParaRPr b="1" sz="24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Docker, its benefits 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81600" y="584600"/>
            <a:ext cx="8580600" cy="1765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 Clean, Safe and portable runtime environment for Your App</a:t>
            </a:r>
            <a:endParaRPr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No worries about missing dependencies, package and other pain points during subsequent developments.</a:t>
            </a:r>
            <a:endParaRPr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Run each app in its own isolated container, accumulated with various versions and  libraries and other dependencies for each app</a:t>
            </a:r>
            <a:endParaRPr b="1"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81600" y="2572000"/>
            <a:ext cx="5032500" cy="2384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Automate testing, integration, packaging, anything you can script.</a:t>
            </a:r>
            <a:endParaRPr sz="18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Reduce/Eliminate concerns about compatibility on different platforms</a:t>
            </a:r>
            <a:endParaRPr sz="18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Cheap, zero-penalty containers to deploy services. A VM without the overhead of VM. Instant replay and reset of image snapshot. That's the power of Docker</a:t>
            </a:r>
            <a:endParaRPr b="1" sz="18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455900" y="2572134"/>
            <a:ext cx="3406500" cy="2384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It’s Fast and lightweight</a:t>
            </a:r>
            <a:endParaRPr sz="1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Minimal overhead/resource usage</a:t>
            </a:r>
            <a:endParaRPr sz="1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Run thousands of containers</a:t>
            </a:r>
            <a:endParaRPr sz="1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Easy to run your whole production stack locally</a:t>
            </a:r>
            <a:endParaRPr b="1" sz="1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docker why, what, etc ?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87900" y="510775"/>
            <a:ext cx="8368200" cy="43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</a:t>
            </a:r>
            <a:r>
              <a:rPr lang="en" sz="1900"/>
              <a:t>       </a:t>
            </a:r>
            <a:r>
              <a:rPr lang="en" sz="1600"/>
              <a:t>               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appcont.png"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600" y="2007850"/>
            <a:ext cx="2521850" cy="135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png"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550" y="3571075"/>
            <a:ext cx="1168050" cy="6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843400" y="879025"/>
            <a:ext cx="1104600" cy="90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5F89"/>
                </a:solidFill>
              </a:rPr>
              <a:t>VM</a:t>
            </a:r>
            <a:endParaRPr>
              <a:solidFill>
                <a:srgbClr val="175F89"/>
              </a:solidFill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1912475" y="1758050"/>
            <a:ext cx="926700" cy="415800"/>
          </a:xfrm>
          <a:prstGeom prst="straightConnector1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40" idx="1"/>
          </p:cNvCxnSpPr>
          <p:nvPr/>
        </p:nvCxnSpPr>
        <p:spPr>
          <a:xfrm rot="10800000">
            <a:off x="4561350" y="3052813"/>
            <a:ext cx="1570200" cy="826500"/>
          </a:xfrm>
          <a:prstGeom prst="straightConnector1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Remix0.png"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080" y="3571075"/>
            <a:ext cx="1319190" cy="9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mix0.png"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355" y="3571075"/>
            <a:ext cx="1319190" cy="9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9"/>
          <p:cNvCxnSpPr/>
          <p:nvPr/>
        </p:nvCxnSpPr>
        <p:spPr>
          <a:xfrm flipH="1" rot="10800000">
            <a:off x="2506425" y="3100250"/>
            <a:ext cx="415800" cy="5109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atabase, Data Storage ..."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8976" y="1021500"/>
            <a:ext cx="953898" cy="1152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9"/>
          <p:cNvCxnSpPr>
            <a:stCxn id="147" idx="1"/>
          </p:cNvCxnSpPr>
          <p:nvPr/>
        </p:nvCxnSpPr>
        <p:spPr>
          <a:xfrm flipH="1">
            <a:off x="5226676" y="1597675"/>
            <a:ext cx="1422300" cy="5169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docker works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21150" y="3213150"/>
            <a:ext cx="1959900" cy="69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Docker Client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519400" y="2640425"/>
            <a:ext cx="2298600" cy="611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Image 1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434175" y="2640425"/>
            <a:ext cx="2456400" cy="611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</a:rPr>
              <a:t>Container 1</a:t>
            </a:r>
            <a:endParaRPr b="1" sz="1800">
              <a:solidFill>
                <a:srgbClr val="D9D9D9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434175" y="3269392"/>
            <a:ext cx="2456400" cy="584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</a:rPr>
              <a:t>Container 2</a:t>
            </a:r>
            <a:endParaRPr b="1" sz="1800">
              <a:solidFill>
                <a:srgbClr val="D9D9D9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6519400" y="3269392"/>
            <a:ext cx="2298600" cy="593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Image 2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519400" y="3876232"/>
            <a:ext cx="2298600" cy="593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Image 3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3434175" y="3870912"/>
            <a:ext cx="2456400" cy="611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</a:rPr>
              <a:t>Container 3</a:t>
            </a:r>
            <a:endParaRPr b="1" sz="1800">
              <a:solidFill>
                <a:srgbClr val="D9D9D9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3731787" y="4604525"/>
            <a:ext cx="1861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Host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519400" y="4604525"/>
            <a:ext cx="2298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Docker</a:t>
            </a:r>
            <a:r>
              <a:rPr lang="en">
                <a:solidFill>
                  <a:srgbClr val="F3F3F3"/>
                </a:solidFill>
              </a:rPr>
              <a:t> </a:t>
            </a:r>
            <a:r>
              <a:rPr b="1" lang="en">
                <a:solidFill>
                  <a:srgbClr val="F3F3F3"/>
                </a:solidFill>
              </a:rPr>
              <a:t>Registry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163" name="Google Shape;163;p20"/>
          <p:cNvCxnSpPr>
            <a:stCxn id="154" idx="3"/>
            <a:endCxn id="156" idx="1"/>
          </p:cNvCxnSpPr>
          <p:nvPr/>
        </p:nvCxnSpPr>
        <p:spPr>
          <a:xfrm flipH="1" rot="10800000">
            <a:off x="2281050" y="2946000"/>
            <a:ext cx="1153200" cy="61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0"/>
          <p:cNvCxnSpPr>
            <a:stCxn id="154" idx="3"/>
            <a:endCxn id="157" idx="1"/>
          </p:cNvCxnSpPr>
          <p:nvPr/>
        </p:nvCxnSpPr>
        <p:spPr>
          <a:xfrm>
            <a:off x="2281050" y="3561600"/>
            <a:ext cx="115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0"/>
          <p:cNvCxnSpPr>
            <a:stCxn id="154" idx="3"/>
            <a:endCxn id="160" idx="1"/>
          </p:cNvCxnSpPr>
          <p:nvPr/>
        </p:nvCxnSpPr>
        <p:spPr>
          <a:xfrm>
            <a:off x="2281050" y="3561600"/>
            <a:ext cx="1153200" cy="6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>
            <a:stCxn id="157" idx="3"/>
            <a:endCxn id="158" idx="1"/>
          </p:cNvCxnSpPr>
          <p:nvPr/>
        </p:nvCxnSpPr>
        <p:spPr>
          <a:xfrm>
            <a:off x="5890575" y="3561592"/>
            <a:ext cx="628800" cy="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>
            <a:stCxn id="156" idx="3"/>
            <a:endCxn id="155" idx="1"/>
          </p:cNvCxnSpPr>
          <p:nvPr/>
        </p:nvCxnSpPr>
        <p:spPr>
          <a:xfrm>
            <a:off x="5890575" y="2946125"/>
            <a:ext cx="628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>
            <a:stCxn id="160" idx="3"/>
            <a:endCxn id="159" idx="1"/>
          </p:cNvCxnSpPr>
          <p:nvPr/>
        </p:nvCxnSpPr>
        <p:spPr>
          <a:xfrm flipH="1" rot="10800000">
            <a:off x="5890575" y="4173012"/>
            <a:ext cx="628800" cy="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0"/>
          <p:cNvCxnSpPr>
            <a:stCxn id="159" idx="1"/>
            <a:endCxn id="160" idx="3"/>
          </p:cNvCxnSpPr>
          <p:nvPr/>
        </p:nvCxnSpPr>
        <p:spPr>
          <a:xfrm flipH="1">
            <a:off x="5890600" y="4172932"/>
            <a:ext cx="628800" cy="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0"/>
          <p:cNvCxnSpPr>
            <a:stCxn id="158" idx="1"/>
            <a:endCxn id="157" idx="3"/>
          </p:cNvCxnSpPr>
          <p:nvPr/>
        </p:nvCxnSpPr>
        <p:spPr>
          <a:xfrm rot="10800000">
            <a:off x="5890600" y="3561592"/>
            <a:ext cx="628800" cy="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0"/>
          <p:cNvCxnSpPr>
            <a:stCxn id="155" idx="1"/>
            <a:endCxn id="156" idx="3"/>
          </p:cNvCxnSpPr>
          <p:nvPr/>
        </p:nvCxnSpPr>
        <p:spPr>
          <a:xfrm rot="10800000">
            <a:off x="5890600" y="2946125"/>
            <a:ext cx="628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0"/>
          <p:cNvSpPr/>
          <p:nvPr/>
        </p:nvSpPr>
        <p:spPr>
          <a:xfrm>
            <a:off x="3434175" y="559050"/>
            <a:ext cx="2456400" cy="184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Isolated Application Platform</a:t>
            </a:r>
            <a:endParaRPr sz="1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Contains everything  needed to run your application</a:t>
            </a:r>
            <a:endParaRPr sz="1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Based on images</a:t>
            </a:r>
            <a:endParaRPr sz="1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519400" y="576175"/>
            <a:ext cx="2298600" cy="1828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Read Only Template used to create containers</a:t>
            </a:r>
            <a:endParaRPr sz="11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Built by you or other Docker users</a:t>
            </a:r>
            <a:endParaRPr sz="11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Stored in the Docker Hub or your local Registry</a:t>
            </a:r>
            <a:endParaRPr sz="11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434175" y="559050"/>
            <a:ext cx="2456400" cy="4053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</a:rPr>
              <a:t>Container</a:t>
            </a:r>
            <a:endParaRPr b="1" sz="1800">
              <a:solidFill>
                <a:srgbClr val="D9D9D9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519400" y="559050"/>
            <a:ext cx="2298600" cy="4053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Image</a:t>
            </a:r>
            <a:endParaRPr b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0" y="0"/>
            <a:ext cx="9144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87900" y="1494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stack-final.png"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375" y="1871650"/>
            <a:ext cx="1240950" cy="6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2188625" y="1104375"/>
            <a:ext cx="4395600" cy="323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497275" y="1501200"/>
            <a:ext cx="1888800" cy="1038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3"/>
                </a:solidFill>
              </a:rPr>
              <a:t>Images</a:t>
            </a:r>
            <a:endParaRPr b="1" i="1">
              <a:solidFill>
                <a:schemeClr val="accent3"/>
              </a:solidFill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3497275" y="2848800"/>
            <a:ext cx="1888800" cy="1038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3"/>
                </a:solidFill>
              </a:rPr>
              <a:t>Container</a:t>
            </a:r>
            <a:endParaRPr b="1" i="1">
              <a:solidFill>
                <a:schemeClr val="accent3"/>
              </a:solidFill>
            </a:endParaRPr>
          </a:p>
        </p:txBody>
      </p:sp>
      <p:pic>
        <p:nvPicPr>
          <p:cNvPr descr="box.png"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612" y="3125731"/>
            <a:ext cx="656225" cy="403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444" y="3320175"/>
            <a:ext cx="713213" cy="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2730950" y="2282925"/>
            <a:ext cx="753903" cy="1295133"/>
          </a:xfrm>
          <a:custGeom>
            <a:rect b="b" l="l" r="r" t="t"/>
            <a:pathLst>
              <a:path extrusionOk="0" h="53221" w="45368">
                <a:moveTo>
                  <a:pt x="45368" y="51939"/>
                </a:moveTo>
                <a:cubicBezTo>
                  <a:pt x="38813" y="51603"/>
                  <a:pt x="13012" y="55973"/>
                  <a:pt x="6036" y="49922"/>
                </a:cubicBezTo>
                <a:cubicBezTo>
                  <a:pt x="-940" y="43871"/>
                  <a:pt x="-1697" y="23952"/>
                  <a:pt x="3514" y="15632"/>
                </a:cubicBezTo>
                <a:cubicBezTo>
                  <a:pt x="8725" y="7312"/>
                  <a:pt x="31669" y="2605"/>
                  <a:pt x="37300" y="0"/>
                </a:cubicBez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9" name="Google Shape;189;p21"/>
          <p:cNvCxnSpPr/>
          <p:nvPr/>
        </p:nvCxnSpPr>
        <p:spPr>
          <a:xfrm flipH="1" rot="10800000">
            <a:off x="3304775" y="2141825"/>
            <a:ext cx="181200" cy="168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/>
          <p:nvPr/>
        </p:nvSpPr>
        <p:spPr>
          <a:xfrm>
            <a:off x="5403575" y="2108375"/>
            <a:ext cx="499658" cy="1295118"/>
          </a:xfrm>
          <a:custGeom>
            <a:rect b="b" l="l" r="r" t="t"/>
            <a:pathLst>
              <a:path extrusionOk="0" h="63138" w="28426">
                <a:moveTo>
                  <a:pt x="0" y="0"/>
                </a:moveTo>
                <a:cubicBezTo>
                  <a:pt x="4238" y="1445"/>
                  <a:pt x="21190" y="-771"/>
                  <a:pt x="25428" y="8668"/>
                </a:cubicBezTo>
                <a:cubicBezTo>
                  <a:pt x="29666" y="18107"/>
                  <a:pt x="29088" y="47582"/>
                  <a:pt x="25428" y="56636"/>
                </a:cubicBezTo>
                <a:cubicBezTo>
                  <a:pt x="21768" y="65690"/>
                  <a:pt x="7127" y="61934"/>
                  <a:pt x="3467" y="62993"/>
                </a:cubicBez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1" name="Google Shape;191;p21"/>
          <p:cNvCxnSpPr/>
          <p:nvPr/>
        </p:nvCxnSpPr>
        <p:spPr>
          <a:xfrm rot="10800000">
            <a:off x="5309925" y="3413000"/>
            <a:ext cx="274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>
            <a:stCxn id="184" idx="0"/>
          </p:cNvCxnSpPr>
          <p:nvPr/>
        </p:nvCxnSpPr>
        <p:spPr>
          <a:xfrm flipH="1" rot="-5400000">
            <a:off x="5943625" y="-750"/>
            <a:ext cx="477300" cy="3481200"/>
          </a:xfrm>
          <a:prstGeom prst="curvedConnector4">
            <a:avLst>
              <a:gd fmla="val -49890" name="adj1"/>
              <a:gd fmla="val 63564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7922875" y="1993638"/>
            <a:ext cx="0" cy="357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5646625" y="2451150"/>
            <a:ext cx="1398900" cy="605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1"/>
          <p:cNvCxnSpPr/>
          <p:nvPr/>
        </p:nvCxnSpPr>
        <p:spPr>
          <a:xfrm rot="10800000">
            <a:off x="5386125" y="2451150"/>
            <a:ext cx="274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/>
          <p:nvPr/>
        </p:nvSpPr>
        <p:spPr>
          <a:xfrm>
            <a:off x="4828300" y="3491950"/>
            <a:ext cx="1037628" cy="850291"/>
          </a:xfrm>
          <a:custGeom>
            <a:rect b="b" l="l" r="r" t="t"/>
            <a:pathLst>
              <a:path extrusionOk="0" h="28562" w="50616">
                <a:moveTo>
                  <a:pt x="26585" y="0"/>
                </a:moveTo>
                <a:cubicBezTo>
                  <a:pt x="30534" y="1252"/>
                  <a:pt x="48931" y="2792"/>
                  <a:pt x="50279" y="7512"/>
                </a:cubicBezTo>
                <a:cubicBezTo>
                  <a:pt x="51628" y="12232"/>
                  <a:pt x="43056" y="26584"/>
                  <a:pt x="34676" y="28318"/>
                </a:cubicBezTo>
                <a:cubicBezTo>
                  <a:pt x="26296" y="30052"/>
                  <a:pt x="5779" y="19649"/>
                  <a:pt x="0" y="17915"/>
                </a:cubicBez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7" name="Google Shape;197;p21"/>
          <p:cNvCxnSpPr/>
          <p:nvPr/>
        </p:nvCxnSpPr>
        <p:spPr>
          <a:xfrm rot="10800000">
            <a:off x="4534950" y="3880925"/>
            <a:ext cx="306600" cy="152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... Docker | by xmodulo"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3797" y="2323301"/>
            <a:ext cx="1679456" cy="9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6033475" y="2400150"/>
            <a:ext cx="842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  </a:t>
            </a:r>
            <a:r>
              <a:rPr b="1" lang="en" sz="1200">
                <a:solidFill>
                  <a:schemeClr val="lt2"/>
                </a:solidFill>
              </a:rPr>
              <a:t>1-Pull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     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5902900" y="2778225"/>
            <a:ext cx="6561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 </a:t>
            </a:r>
            <a:r>
              <a:rPr b="1" lang="en" sz="1200">
                <a:solidFill>
                  <a:schemeClr val="lt2"/>
                </a:solidFill>
              </a:rPr>
              <a:t>2-run</a:t>
            </a:r>
            <a:endParaRPr b="1" sz="1200">
              <a:solidFill>
                <a:schemeClr val="lt2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826700" y="3615825"/>
            <a:ext cx="1750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 </a:t>
            </a:r>
            <a:r>
              <a:rPr b="1" lang="en" sz="1200">
                <a:solidFill>
                  <a:schemeClr val="lt2"/>
                </a:solidFill>
              </a:rPr>
              <a:t>3 - Stop, Start, restart</a:t>
            </a:r>
            <a:endParaRPr b="1" sz="1200">
              <a:solidFill>
                <a:schemeClr val="lt2"/>
              </a:solidFill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2638350" y="2509775"/>
            <a:ext cx="1156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 </a:t>
            </a:r>
            <a:r>
              <a:rPr b="1" lang="en" sz="1200">
                <a:solidFill>
                  <a:schemeClr val="lt2"/>
                </a:solidFill>
              </a:rPr>
              <a:t>4-Commit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848675" y="1037100"/>
            <a:ext cx="842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5 - Push</a:t>
            </a:r>
            <a:endParaRPr b="1" sz="1200">
              <a:solidFill>
                <a:schemeClr val="lt2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1812350" y="1554748"/>
            <a:ext cx="842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build</a:t>
            </a:r>
            <a:endParaRPr b="1" sz="1200">
              <a:solidFill>
                <a:schemeClr val="lt2"/>
              </a:solidFill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2995450" y="4058075"/>
            <a:ext cx="23121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Local Docker instance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descr="box.png"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469" y="3413000"/>
            <a:ext cx="713213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ck.png"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4950" y="1639270"/>
            <a:ext cx="753900" cy="652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ck.png"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8513" y="1884232"/>
            <a:ext cx="753900" cy="65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053" y="2350950"/>
            <a:ext cx="1876425" cy="158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1"/>
          <p:cNvCxnSpPr>
            <a:stCxn id="209" idx="0"/>
          </p:cNvCxnSpPr>
          <p:nvPr/>
        </p:nvCxnSpPr>
        <p:spPr>
          <a:xfrm rot="-5400000">
            <a:off x="2027266" y="863850"/>
            <a:ext cx="518100" cy="24561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