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EV Adoption Forecasting Model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7C2CC79-4B5B-4F2E-92EE-1339D038BDB6}"/>
              </a:ext>
            </a:extLst>
          </p:cNvPr>
          <p:cNvSpPr txBox="1"/>
          <p:nvPr/>
        </p:nvSpPr>
        <p:spPr>
          <a:xfrm>
            <a:off x="2849909" y="3890244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: Arshad Pasha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17BA7-150E-4257-BCAD-0BCD20FFF0EE}"/>
              </a:ext>
            </a:extLst>
          </p:cNvPr>
          <p:cNvSpPr txBox="1"/>
          <p:nvPr/>
        </p:nvSpPr>
        <p:spPr>
          <a:xfrm>
            <a:off x="3840647" y="4375126"/>
            <a:ext cx="7282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College: </a:t>
            </a:r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Seshadripuram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Degree College ,Mysore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0427F-B2D5-4677-AC0F-7DD096229ABF}"/>
              </a:ext>
            </a:extLst>
          </p:cNvPr>
          <p:cNvSpPr txBox="1"/>
          <p:nvPr/>
        </p:nvSpPr>
        <p:spPr>
          <a:xfrm>
            <a:off x="199809" y="1380181"/>
            <a:ext cx="78146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• Master time series forecasting techniques for transportation data</a:t>
            </a:r>
          </a:p>
          <a:p>
            <a:r>
              <a:rPr lang="en-IN" sz="2400" dirty="0"/>
              <a:t>• Apply machine learning regression models to real-world infrastructure challenges</a:t>
            </a:r>
          </a:p>
          <a:p>
            <a:r>
              <a:rPr lang="en-IN" sz="2400" dirty="0"/>
              <a:t>• Understand data </a:t>
            </a:r>
            <a:r>
              <a:rPr lang="en-IN" sz="2400" dirty="0" err="1"/>
              <a:t>preprocessing</a:t>
            </a:r>
            <a:r>
              <a:rPr lang="en-IN" sz="2400" dirty="0"/>
              <a:t> for vehicle registration datasets</a:t>
            </a:r>
          </a:p>
          <a:p>
            <a:r>
              <a:rPr lang="en-IN" sz="2400" dirty="0"/>
              <a:t>• Develop predictive models for sustainable transportation planning</a:t>
            </a:r>
          </a:p>
          <a:p>
            <a:r>
              <a:rPr lang="en-IN" sz="2400" dirty="0"/>
              <a:t>• Learn to handle missing data and outliers in large datasets</a:t>
            </a:r>
          </a:p>
          <a:p>
            <a:r>
              <a:rPr lang="en-IN" sz="2400" dirty="0"/>
              <a:t>• Gain insights into EV market trends and adoption patterns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EE303-722C-4F7D-8B46-ECC5C6628CCD}"/>
              </a:ext>
            </a:extLst>
          </p:cNvPr>
          <p:cNvSpPr txBox="1"/>
          <p:nvPr/>
        </p:nvSpPr>
        <p:spPr>
          <a:xfrm>
            <a:off x="231289" y="1610723"/>
            <a:ext cx="60995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Programming Language: Python 3.x</a:t>
            </a:r>
          </a:p>
          <a:p>
            <a:r>
              <a:rPr lang="en-IN" sz="2400" dirty="0"/>
              <a:t>Libraries &amp; Frameworks:</a:t>
            </a:r>
          </a:p>
          <a:p>
            <a:r>
              <a:rPr lang="en-IN" sz="2400" dirty="0"/>
              <a:t>• pandas - Data manipulation and analysis</a:t>
            </a:r>
          </a:p>
          <a:p>
            <a:r>
              <a:rPr lang="en-IN" sz="2400" dirty="0"/>
              <a:t>• </a:t>
            </a:r>
            <a:r>
              <a:rPr lang="en-IN" sz="2400" dirty="0" err="1"/>
              <a:t>numpy</a:t>
            </a:r>
            <a:r>
              <a:rPr lang="en-IN" sz="2400" dirty="0"/>
              <a:t> - Numerical computations</a:t>
            </a:r>
          </a:p>
          <a:p>
            <a:r>
              <a:rPr lang="en-IN" sz="2400" dirty="0"/>
              <a:t>• matplotlib &amp; seaborn - Data visualization</a:t>
            </a:r>
          </a:p>
          <a:p>
            <a:r>
              <a:rPr lang="en-IN" sz="2400" dirty="0"/>
              <a:t>• scikit-learn - Machine learning algorithms</a:t>
            </a:r>
          </a:p>
          <a:p>
            <a:r>
              <a:rPr lang="en-IN" sz="2400" dirty="0"/>
              <a:t>• </a:t>
            </a:r>
            <a:r>
              <a:rPr lang="en-IN" sz="2400" dirty="0" err="1"/>
              <a:t>joblib</a:t>
            </a:r>
            <a:r>
              <a:rPr lang="en-IN" sz="2400" dirty="0"/>
              <a:t> - Model serialization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99724-6DFA-471A-89E1-731EAEBB6DF2}"/>
              </a:ext>
            </a:extLst>
          </p:cNvPr>
          <p:cNvSpPr txBox="1"/>
          <p:nvPr/>
        </p:nvSpPr>
        <p:spPr>
          <a:xfrm>
            <a:off x="6092414" y="4128013"/>
            <a:ext cx="6099586" cy="2390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Machine Learning Models:</a:t>
            </a:r>
          </a:p>
          <a:p>
            <a:r>
              <a:rPr lang="en-IN" dirty="0"/>
              <a:t>• Random Forest Regressor</a:t>
            </a:r>
          </a:p>
          <a:p>
            <a:r>
              <a:rPr lang="en-IN" dirty="0"/>
              <a:t>• </a:t>
            </a:r>
            <a:r>
              <a:rPr lang="en-IN" dirty="0" err="1"/>
              <a:t>RandomizedSearchCV</a:t>
            </a:r>
            <a:r>
              <a:rPr lang="en-IN" dirty="0"/>
              <a:t> for hyperparameter tuning</a:t>
            </a:r>
          </a:p>
          <a:p>
            <a:endParaRPr lang="en-IN" dirty="0"/>
          </a:p>
          <a:p>
            <a:r>
              <a:rPr lang="en-IN" dirty="0"/>
              <a:t>Development Environment:</a:t>
            </a:r>
          </a:p>
          <a:p>
            <a:r>
              <a:rPr lang="en-IN" dirty="0"/>
              <a:t>•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/>
              <a:t>• Ubuntu 24.04.2 LTS (Dev Container)</a:t>
            </a:r>
          </a:p>
          <a:p>
            <a:r>
              <a:rPr lang="en-IN" dirty="0"/>
              <a:t>• Git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3FC59-8CD9-4B2A-8F37-D6AA1EDE6134}"/>
              </a:ext>
            </a:extLst>
          </p:cNvPr>
          <p:cNvSpPr txBox="1"/>
          <p:nvPr/>
        </p:nvSpPr>
        <p:spPr>
          <a:xfrm>
            <a:off x="268356" y="1544145"/>
            <a:ext cx="6099586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DATA COLLECTION &amp; EXPLORATION</a:t>
            </a:r>
          </a:p>
          <a:p>
            <a:r>
              <a:rPr lang="en-IN" dirty="0"/>
              <a:t>   - Washington State DOL vehicle registration data (2017-2024)</a:t>
            </a:r>
          </a:p>
          <a:p>
            <a:r>
              <a:rPr lang="en-IN" dirty="0"/>
              <a:t>   - 20,819 data points across 10 features</a:t>
            </a:r>
          </a:p>
          <a:p>
            <a:r>
              <a:rPr lang="en-IN" dirty="0"/>
              <a:t>   - County-wise EV distribution analysis</a:t>
            </a:r>
          </a:p>
          <a:p>
            <a:endParaRPr lang="en-IN" dirty="0"/>
          </a:p>
          <a:p>
            <a:r>
              <a:rPr lang="en-IN" dirty="0"/>
              <a:t>2. DATA PREPROCESSING</a:t>
            </a:r>
          </a:p>
          <a:p>
            <a:r>
              <a:rPr lang="en-IN" dirty="0"/>
              <a:t>   - </a:t>
            </a:r>
            <a:r>
              <a:rPr lang="en-IN" dirty="0" err="1"/>
              <a:t>DateTime</a:t>
            </a:r>
            <a:r>
              <a:rPr lang="en-IN" dirty="0"/>
              <a:t> conversion for temporal analysis</a:t>
            </a:r>
          </a:p>
          <a:p>
            <a:r>
              <a:rPr lang="en-IN" dirty="0"/>
              <a:t>   - Missing value imputation (County/State)</a:t>
            </a:r>
          </a:p>
          <a:p>
            <a:r>
              <a:rPr lang="en-IN" dirty="0"/>
              <a:t>   - Outlier detection using IQR method</a:t>
            </a:r>
          </a:p>
          <a:p>
            <a:r>
              <a:rPr lang="en-IN" dirty="0"/>
              <a:t>   - Feature engineering for time-based patterns</a:t>
            </a:r>
          </a:p>
          <a:p>
            <a:endParaRPr lang="en-IN" dirty="0"/>
          </a:p>
          <a:p>
            <a:r>
              <a:rPr lang="en-IN" dirty="0"/>
              <a:t>3. FEATURE ENGINEERING</a:t>
            </a:r>
          </a:p>
          <a:p>
            <a:r>
              <a:rPr lang="en-IN" dirty="0"/>
              <a:t>   - Label encoding for categorical variables</a:t>
            </a:r>
          </a:p>
          <a:p>
            <a:r>
              <a:rPr lang="en-IN" dirty="0"/>
              <a:t>   - Time-based feature extraction</a:t>
            </a:r>
          </a:p>
          <a:p>
            <a:r>
              <a:rPr lang="en-IN" dirty="0"/>
              <a:t>   - Regional clustering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1A3E-A63C-477C-A807-33B9AC1DDD7F}"/>
              </a:ext>
            </a:extLst>
          </p:cNvPr>
          <p:cNvSpPr txBox="1"/>
          <p:nvPr/>
        </p:nvSpPr>
        <p:spPr>
          <a:xfrm>
            <a:off x="5728447" y="1544145"/>
            <a:ext cx="6099586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4. MODEL DEVELOPMENT</a:t>
            </a:r>
          </a:p>
          <a:p>
            <a:r>
              <a:rPr lang="en-IN" dirty="0"/>
              <a:t>   - Random Forest Regressor implementation</a:t>
            </a:r>
          </a:p>
          <a:p>
            <a:r>
              <a:rPr lang="en-IN" dirty="0"/>
              <a:t>   - Train-test split (80-20)</a:t>
            </a:r>
          </a:p>
          <a:p>
            <a:r>
              <a:rPr lang="en-IN" dirty="0"/>
              <a:t>   - Hyperparameter optimization</a:t>
            </a:r>
          </a:p>
          <a:p>
            <a:endParaRPr lang="en-IN" dirty="0"/>
          </a:p>
          <a:p>
            <a:r>
              <a:rPr lang="en-IN" dirty="0"/>
              <a:t>5. MODEL EVALUATION</a:t>
            </a:r>
          </a:p>
          <a:p>
            <a:r>
              <a:rPr lang="en-IN" dirty="0"/>
              <a:t>   - MAE, MSE, R² score metrics</a:t>
            </a:r>
          </a:p>
          <a:p>
            <a:r>
              <a:rPr lang="en-IN" dirty="0"/>
              <a:t>   - Cross-validation techniques</a:t>
            </a:r>
          </a:p>
          <a:p>
            <a:r>
              <a:rPr lang="en-IN" dirty="0"/>
              <a:t>   - Performance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4832-AED7-4944-9346-6AB0AE04DD88}"/>
              </a:ext>
            </a:extLst>
          </p:cNvPr>
          <p:cNvSpPr txBox="1"/>
          <p:nvPr/>
        </p:nvSpPr>
        <p:spPr>
          <a:xfrm>
            <a:off x="255104" y="1454522"/>
            <a:ext cx="112256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Challenge: Urban planners struggle to anticipate EV charging infrastructure needs</a:t>
            </a:r>
          </a:p>
          <a:p>
            <a:r>
              <a:rPr lang="en-IN" sz="2800" dirty="0"/>
              <a:t>Impact: Inadequate planning leads to:</a:t>
            </a:r>
          </a:p>
          <a:p>
            <a:r>
              <a:rPr lang="en-IN" sz="2800" dirty="0"/>
              <a:t>• Charging station bottlenecks</a:t>
            </a:r>
          </a:p>
          <a:p>
            <a:r>
              <a:rPr lang="en-IN" sz="2800" dirty="0"/>
              <a:t>• Reduced user satisfaction</a:t>
            </a:r>
          </a:p>
          <a:p>
            <a:r>
              <a:rPr lang="en-IN" sz="2800" dirty="0"/>
              <a:t>• Hindered sustainability goals</a:t>
            </a:r>
          </a:p>
          <a:p>
            <a:r>
              <a:rPr lang="en-IN" sz="2800" dirty="0"/>
              <a:t>• Inefficient resource allocation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DC0E3-34D5-41E1-A37F-3BCB9359D1AC}"/>
              </a:ext>
            </a:extLst>
          </p:cNvPr>
          <p:cNvSpPr txBox="1"/>
          <p:nvPr/>
        </p:nvSpPr>
        <p:spPr>
          <a:xfrm>
            <a:off x="672353" y="4963175"/>
            <a:ext cx="10808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Question: How can we predict future EV adoption to optimize infrastructure planning?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B1871-F4D3-498B-9143-9CEE3EC17EA1}"/>
              </a:ext>
            </a:extLst>
          </p:cNvPr>
          <p:cNvSpPr txBox="1"/>
          <p:nvPr/>
        </p:nvSpPr>
        <p:spPr>
          <a:xfrm>
            <a:off x="258144" y="1454522"/>
            <a:ext cx="6099586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Developed a Machine Learning Forecasting System:</a:t>
            </a:r>
          </a:p>
          <a:p>
            <a:endParaRPr lang="en-IN" dirty="0"/>
          </a:p>
          <a:p>
            <a:r>
              <a:rPr lang="en-IN" dirty="0"/>
              <a:t>APPROACH:</a:t>
            </a:r>
          </a:p>
          <a:p>
            <a:r>
              <a:rPr lang="en-IN" dirty="0"/>
              <a:t>• </a:t>
            </a:r>
            <a:r>
              <a:rPr lang="en-IN" dirty="0" err="1"/>
              <a:t>Analyzed</a:t>
            </a:r>
            <a:r>
              <a:rPr lang="en-IN" dirty="0"/>
              <a:t> 7+ years of vehicle registration data</a:t>
            </a:r>
          </a:p>
          <a:p>
            <a:r>
              <a:rPr lang="en-IN" dirty="0"/>
              <a:t>• Identified key growth patterns in BEV and PHEV adoption</a:t>
            </a:r>
          </a:p>
          <a:p>
            <a:r>
              <a:rPr lang="en-IN" dirty="0"/>
              <a:t>• Created predictive model using Random Forest algorithm</a:t>
            </a:r>
          </a:p>
          <a:p>
            <a:r>
              <a:rPr lang="en-IN" dirty="0"/>
              <a:t>• Incorporated regional and temporal factors</a:t>
            </a:r>
          </a:p>
          <a:p>
            <a:endParaRPr lang="en-IN" dirty="0"/>
          </a:p>
          <a:p>
            <a:r>
              <a:rPr lang="en-IN" dirty="0"/>
              <a:t>KEY FEATURES:</a:t>
            </a:r>
          </a:p>
          <a:p>
            <a:r>
              <a:rPr lang="en-IN" dirty="0"/>
              <a:t>• County-level prediction granularity</a:t>
            </a:r>
          </a:p>
          <a:p>
            <a:r>
              <a:rPr lang="en-IN" dirty="0"/>
              <a:t>• Separate forecasting for BEVs and PHEVs</a:t>
            </a:r>
          </a:p>
          <a:p>
            <a:r>
              <a:rPr lang="en-IN" dirty="0"/>
              <a:t>• Seasonal trend analysis</a:t>
            </a:r>
          </a:p>
          <a:p>
            <a:r>
              <a:rPr lang="en-IN" dirty="0"/>
              <a:t>• Growth rate optimization</a:t>
            </a:r>
          </a:p>
          <a:p>
            <a:r>
              <a:rPr lang="en-IN" dirty="0"/>
              <a:t>• Infrastructure demand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3B56F-33F9-4817-AE0A-3D31DD214A3F}"/>
              </a:ext>
            </a:extLst>
          </p:cNvPr>
          <p:cNvSpPr txBox="1"/>
          <p:nvPr/>
        </p:nvSpPr>
        <p:spPr>
          <a:xfrm>
            <a:off x="6357730" y="1612734"/>
            <a:ext cx="6099586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DELIVERABLES:</a:t>
            </a:r>
          </a:p>
          <a:p>
            <a:r>
              <a:rPr lang="en-IN" dirty="0"/>
              <a:t>• Trained ML model for EV adoption forecasting</a:t>
            </a:r>
          </a:p>
          <a:p>
            <a:r>
              <a:rPr lang="en-IN" dirty="0"/>
              <a:t>• Data </a:t>
            </a:r>
            <a:r>
              <a:rPr lang="en-IN" dirty="0" err="1"/>
              <a:t>preprocessing</a:t>
            </a:r>
            <a:r>
              <a:rPr lang="en-IN" dirty="0"/>
              <a:t> pipeline</a:t>
            </a:r>
          </a:p>
          <a:p>
            <a:r>
              <a:rPr lang="en-IN" dirty="0"/>
              <a:t>• Performance evaluation metrics</a:t>
            </a:r>
          </a:p>
          <a:p>
            <a:r>
              <a:rPr lang="en-IN" dirty="0"/>
              <a:t>• Scalable prediction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1B81B-2482-482B-BEAB-7EF41A67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4" y="1713784"/>
            <a:ext cx="10653656" cy="38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B192A-A6FF-4A6B-83EB-C4C50525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1" y="1790061"/>
            <a:ext cx="10911840" cy="44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C720A-DE2E-4603-8C59-5758E5CA7480}"/>
              </a:ext>
            </a:extLst>
          </p:cNvPr>
          <p:cNvSpPr txBox="1"/>
          <p:nvPr/>
        </p:nvSpPr>
        <p:spPr>
          <a:xfrm>
            <a:off x="152127" y="1388261"/>
            <a:ext cx="7120042" cy="497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PROJECT ACHIEVEMENTS:</a:t>
            </a:r>
          </a:p>
          <a:p>
            <a:r>
              <a:rPr lang="en-IN" dirty="0"/>
              <a:t>• Successfully developed EV adoption forecasting model</a:t>
            </a:r>
          </a:p>
          <a:p>
            <a:r>
              <a:rPr lang="en-IN" dirty="0"/>
              <a:t>• Achieved high prediction accuracy using Random Forest</a:t>
            </a:r>
          </a:p>
          <a:p>
            <a:r>
              <a:rPr lang="en-IN" dirty="0"/>
              <a:t>• Processed and cleaned 20K+ vehicle registration records</a:t>
            </a:r>
          </a:p>
          <a:p>
            <a:r>
              <a:rPr lang="en-IN" dirty="0"/>
              <a:t>• Identified key adoption patterns and regional trends</a:t>
            </a:r>
          </a:p>
          <a:p>
            <a:endParaRPr lang="en-IN" dirty="0"/>
          </a:p>
          <a:p>
            <a:r>
              <a:rPr lang="en-IN" dirty="0"/>
              <a:t>BUSINESS IMPACT:</a:t>
            </a:r>
          </a:p>
          <a:p>
            <a:r>
              <a:rPr lang="en-IN" dirty="0"/>
              <a:t>• Enables data-driven infrastructure planning</a:t>
            </a:r>
          </a:p>
          <a:p>
            <a:r>
              <a:rPr lang="en-IN" dirty="0"/>
              <a:t>• Reduces charging station deployment risks</a:t>
            </a:r>
          </a:p>
          <a:p>
            <a:r>
              <a:rPr lang="en-IN" dirty="0"/>
              <a:t>• Supports sustainable transportation goals</a:t>
            </a:r>
          </a:p>
          <a:p>
            <a:r>
              <a:rPr lang="en-IN" dirty="0"/>
              <a:t>• Optimizes resource allocation for urban planners</a:t>
            </a:r>
          </a:p>
          <a:p>
            <a:endParaRPr lang="en-IN" dirty="0"/>
          </a:p>
          <a:p>
            <a:r>
              <a:rPr lang="en-IN" dirty="0"/>
              <a:t>TECHNICAL LEARNINGS:</a:t>
            </a:r>
          </a:p>
          <a:p>
            <a:r>
              <a:rPr lang="en-IN" dirty="0"/>
              <a:t>• Mastered time series forecasting techniques</a:t>
            </a:r>
          </a:p>
          <a:p>
            <a:r>
              <a:rPr lang="en-IN" dirty="0"/>
              <a:t>• Applied advanced data </a:t>
            </a:r>
            <a:r>
              <a:rPr lang="en-IN" dirty="0" err="1"/>
              <a:t>preprocessing</a:t>
            </a:r>
            <a:r>
              <a:rPr lang="en-IN" dirty="0"/>
              <a:t> methods</a:t>
            </a:r>
          </a:p>
          <a:p>
            <a:r>
              <a:rPr lang="en-IN" dirty="0"/>
              <a:t>• Implemented robust ML pipeline</a:t>
            </a:r>
          </a:p>
          <a:p>
            <a:r>
              <a:rPr lang="en-IN" dirty="0"/>
              <a:t>• Gained expertise in transportation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51FFD-B76F-4B10-82AB-6595D99783ED}"/>
              </a:ext>
            </a:extLst>
          </p:cNvPr>
          <p:cNvSpPr txBox="1"/>
          <p:nvPr/>
        </p:nvSpPr>
        <p:spPr>
          <a:xfrm>
            <a:off x="6653605" y="1510770"/>
            <a:ext cx="6099586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FUTURE ENHANCEMENTS:</a:t>
            </a:r>
          </a:p>
          <a:p>
            <a:r>
              <a:rPr lang="en-IN" dirty="0"/>
              <a:t>• Integration with real-time charging usage data</a:t>
            </a:r>
          </a:p>
          <a:p>
            <a:r>
              <a:rPr lang="en-IN" dirty="0"/>
              <a:t>• Deep learning models for improved accuracy</a:t>
            </a:r>
          </a:p>
          <a:p>
            <a:r>
              <a:rPr lang="en-IN" dirty="0"/>
              <a:t>• Mobile app for planners and policymakers</a:t>
            </a:r>
          </a:p>
          <a:p>
            <a:r>
              <a:rPr lang="en-IN" dirty="0"/>
              <a:t>• Integration with smart city platforms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9EAC6-9F88-4088-82B9-1AAD164B1B15}"/>
              </a:ext>
            </a:extLst>
          </p:cNvPr>
          <p:cNvSpPr txBox="1"/>
          <p:nvPr/>
        </p:nvSpPr>
        <p:spPr>
          <a:xfrm>
            <a:off x="6096000" y="3818285"/>
            <a:ext cx="6384662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SUSTAINABILITY IMPACT:</a:t>
            </a:r>
          </a:p>
          <a:p>
            <a:r>
              <a:rPr lang="en-IN" dirty="0"/>
              <a:t>This project directly supports UN SDG 11 (Sustainable Cities) and SDG 13 (Climate Action) by enabling better EV infrastructure planning, ultimately accelerating the transition to sustainable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26</TotalTime>
  <Words>596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Lenovo</cp:lastModifiedBy>
  <cp:revision>5</cp:revision>
  <dcterms:created xsi:type="dcterms:W3CDTF">2024-12-31T09:40:01Z</dcterms:created>
  <dcterms:modified xsi:type="dcterms:W3CDTF">2025-08-01T07:14:42Z</dcterms:modified>
</cp:coreProperties>
</file>