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8.xml" ContentType="application/vnd.openxmlformats-officedocument.presentationml.slideMaster+xml"/>
  <Override PartName="/ppt/slideMasters/slideMaster6.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82" r:id="rId16"/>
    <p:sldMasterId id="2147483684" r:id="rId17"/>
    <p:sldMasterId id="2147483686" r:id="rId18"/>
    <p:sldMasterId id="2147483688" r:id="rId19"/>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C5D4AB-305A-431A-8920-BD427956271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7584388A-1F93-4447-BD29-24A5A75D2BDC}"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D006A73-9E00-49FA-B2EE-F47D7D48ECE9}"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11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4F3E4E1B-483F-4DBC-9C1C-BD202E648912}"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4">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EBCDBD88-E588-42AE-AFF3-DAF08C62A7F0}"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5A51F1B4-90DA-40B6-AC7A-FDE4DF856B0E}" type="slidenum">
              <a:t>&lt;#&gt;</a:t>
            </a:fld>
          </a:p>
        </p:txBody>
      </p:sp>
      <p:sp>
        <p:nvSpPr>
          <p:cNvPr id="7" name="PlaceHolder 6"/>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86E88E1B-F9F6-4B68-B470-1828B7C30DF2}"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ADF2C2DC-68D2-482D-ABCB-3FC3BA3FA44E}" type="slidenum">
              <a:t>&lt;#&gt;</a:t>
            </a:fld>
          </a:p>
        </p:txBody>
      </p:sp>
      <p:sp>
        <p:nvSpPr>
          <p:cNvPr id="6" name="PlaceHolder 5"/>
          <p:cNvSpPr>
            <a:spLocks noGrp="1"/>
          </p:cNvSpPr>
          <p:nvPr>
            <p:ph type="dt" idx="40"/>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5">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1FE8F611-01D2-47CE-9EFD-4A8DA27662F8}"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5">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376C974F-A836-4FA7-B434-ABA23CA3FFEF}"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5">
    <p:spTree>
      <p:nvGrpSpPr>
        <p:cNvPr id="1" name=""/>
        <p:cNvGrpSpPr/>
        <p:nvPr/>
      </p:nvGrpSpPr>
      <p:grpSpPr>
        <a:xfrm>
          <a:off x="0" y="0"/>
          <a:ext cx="0" cy="0"/>
          <a:chOff x="0" y="0"/>
          <a:chExt cx="0" cy="0"/>
        </a:xfrm>
      </p:grpSpPr>
      <p:sp>
        <p:nvSpPr>
          <p:cNvPr id="13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A51ABFF3-637C-45E0-8D60-A95D4FD355CB}" type="slidenum">
              <a:t>&lt;#&gt;</a:t>
            </a:fld>
          </a:p>
        </p:txBody>
      </p:sp>
      <p:sp>
        <p:nvSpPr>
          <p:cNvPr id="6" name="PlaceHolder 5"/>
          <p:cNvSpPr>
            <a:spLocks noGrp="1"/>
          </p:cNvSpPr>
          <p:nvPr>
            <p:ph type="dt" idx="40"/>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046463C-8454-4B28-AE01-FE238564382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spTree>
      <p:nvGrpSpPr>
        <p:cNvPr id="1" name=""/>
        <p:cNvGrpSpPr/>
        <p:nvPr/>
      </p:nvGrpSpPr>
      <p:grpSpPr>
        <a:xfrm>
          <a:off x="0" y="0"/>
          <a:ext cx="0" cy="0"/>
          <a:chOff x="0" y="0"/>
          <a:chExt cx="0" cy="0"/>
        </a:xfrm>
      </p:grpSpPr>
      <p:sp>
        <p:nvSpPr>
          <p:cNvPr id="13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CDFFA689-4718-4672-8639-A9671341A65A}"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6E73E854-6F5F-4EAA-9A48-3AA1A5FAA7FD}"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90455D13-8355-404A-8608-D12954BEA2D1}"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FA96E959-426D-4039-9B7B-C5D643C09F0D}"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16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dt" idx="50"/>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D374E8B-7670-451E-A065-461C5A0E6341}"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B48929E-8D0E-4A91-A78E-A1B30E39D3BD}"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D7754979-E0FC-4C1A-8123-04D0C2AD4DF3}"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72C74A68-269D-4A33-AD1F-63063C97068E}"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1FA6CD6B-A7EE-4464-9C61-483D2EDE4890}"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876D161C-ABE7-4F7B-A525-6741F78BCBF3}"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2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542CD68E-F81B-4FBE-9D73-9618CCD6C7A8}"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8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9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9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9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3" name="PlaceHolder 3"/>
          <p:cNvSpPr>
            <a:spLocks noGrp="1"/>
          </p:cNvSpPr>
          <p:nvPr>
            <p:ph type="ftr" idx="26"/>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4" name="PlaceHolder 4"/>
          <p:cNvSpPr>
            <a:spLocks noGrp="1"/>
          </p:cNvSpPr>
          <p:nvPr>
            <p:ph type="sldNum" idx="27"/>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C58037B6-5DCA-4970-BC40-2B8CBEBEFF9D}"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95" name="PlaceHolder 5"/>
          <p:cNvSpPr>
            <a:spLocks noGrp="1"/>
          </p:cNvSpPr>
          <p:nvPr>
            <p:ph type="dt" idx="28"/>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99"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0"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01"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02" name="PlaceHolder 1"/>
          <p:cNvSpPr>
            <a:spLocks noGrp="1"/>
          </p:cNvSpPr>
          <p:nvPr>
            <p:ph type="ftr" idx="29"/>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03" name="PlaceHolder 2"/>
          <p:cNvSpPr>
            <a:spLocks noGrp="1"/>
          </p:cNvSpPr>
          <p:nvPr>
            <p:ph type="sldNum" idx="30"/>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9E868D74-3813-4DAD-991B-CB755B740492}"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04" name="PlaceHolder 3"/>
          <p:cNvSpPr>
            <a:spLocks noGrp="1"/>
          </p:cNvSpPr>
          <p:nvPr>
            <p:ph type="dt" idx="31"/>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06"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7"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08"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09"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0" name="PlaceHolder 2"/>
          <p:cNvSpPr>
            <a:spLocks noGrp="1"/>
          </p:cNvSpPr>
          <p:nvPr>
            <p:ph type="ftr" idx="32"/>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1" name="PlaceHolder 3"/>
          <p:cNvSpPr>
            <a:spLocks noGrp="1"/>
          </p:cNvSpPr>
          <p:nvPr>
            <p:ph type="sldNum" idx="33"/>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919E6DD4-8AC0-45C4-B80D-91945437E650}"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12" name="PlaceHolder 4"/>
          <p:cNvSpPr>
            <a:spLocks noGrp="1"/>
          </p:cNvSpPr>
          <p:nvPr>
            <p:ph type="dt" idx="34"/>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16"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7"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18"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19" name="PlaceHolder 1"/>
          <p:cNvSpPr>
            <a:spLocks noGrp="1"/>
          </p:cNvSpPr>
          <p:nvPr>
            <p:ph type="ftr" idx="3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20" name="PlaceHolder 2"/>
          <p:cNvSpPr>
            <a:spLocks noGrp="1"/>
          </p:cNvSpPr>
          <p:nvPr>
            <p:ph type="sldNum" idx="36"/>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0FCCEA8D-44B7-4EE4-BD98-ADD41B23B43D}"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21" name="PlaceHolder 3"/>
          <p:cNvSpPr>
            <a:spLocks noGrp="1"/>
          </p:cNvSpPr>
          <p:nvPr>
            <p:ph type="dt" idx="37"/>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2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2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26"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27" name="PlaceHolder 2"/>
          <p:cNvSpPr>
            <a:spLocks noGrp="1"/>
          </p:cNvSpPr>
          <p:nvPr>
            <p:ph type="ftr" idx="38"/>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28" name="PlaceHolder 3"/>
          <p:cNvSpPr>
            <a:spLocks noGrp="1"/>
          </p:cNvSpPr>
          <p:nvPr>
            <p:ph type="sldNum" idx="39"/>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A0EB9137-B0F6-45CA-84F8-B2EBF93B974C}"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29" name="PlaceHolder 4"/>
          <p:cNvSpPr>
            <a:spLocks noGrp="1"/>
          </p:cNvSpPr>
          <p:nvPr>
            <p:ph type="dt" idx="4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43" name="PlaceHolder 1"/>
          <p:cNvSpPr>
            <a:spLocks noGrp="1"/>
          </p:cNvSpPr>
          <p:nvPr>
            <p:ph type="ftr" idx="4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44" name="PlaceHolder 2"/>
          <p:cNvSpPr>
            <a:spLocks noGrp="1"/>
          </p:cNvSpPr>
          <p:nvPr>
            <p:ph type="sldNum" idx="4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E329F54E-CC73-4D52-A955-E5E887742B34}"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45" name="PlaceHolder 3"/>
          <p:cNvSpPr>
            <a:spLocks noGrp="1"/>
          </p:cNvSpPr>
          <p:nvPr>
            <p:ph type="dt" idx="4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49"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0" name="Rectangle 8"/>
          <p:cNvSpPr/>
          <p:nvPr/>
        </p:nvSpPr>
        <p:spPr>
          <a:xfrm>
            <a:off x="447840" y="601200"/>
            <a:ext cx="3682080" cy="58147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51" name="PlaceHolder 1"/>
          <p:cNvSpPr>
            <a:spLocks noGrp="1"/>
          </p:cNvSpPr>
          <p:nvPr>
            <p:ph type="ftr" idx="44"/>
          </p:nvPr>
        </p:nvSpPr>
        <p:spPr>
          <a:xfrm>
            <a:off x="581040" y="64526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52" name="PlaceHolder 2"/>
          <p:cNvSpPr>
            <a:spLocks noGrp="1"/>
          </p:cNvSpPr>
          <p:nvPr>
            <p:ph type="sldNum" idx="45"/>
          </p:nvPr>
        </p:nvSpPr>
        <p:spPr>
          <a:xfrm>
            <a:off x="10558440" y="645696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518F2446-B7FC-4936-8C99-E29269A93C66}"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53" name="PlaceHolder 3"/>
          <p:cNvSpPr>
            <a:spLocks noGrp="1"/>
          </p:cNvSpPr>
          <p:nvPr>
            <p:ph type="dt" idx="46"/>
          </p:nvPr>
        </p:nvSpPr>
        <p:spPr>
          <a:xfrm>
            <a:off x="7606080" y="645696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5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57"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8" name="PlaceHolder 1"/>
          <p:cNvSpPr>
            <a:spLocks noGrp="1"/>
          </p:cNvSpPr>
          <p:nvPr>
            <p:ph type="ftr" idx="4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59" name="PlaceHolder 2"/>
          <p:cNvSpPr>
            <a:spLocks noGrp="1"/>
          </p:cNvSpPr>
          <p:nvPr>
            <p:ph type="sldNum" idx="4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4A78C10D-CC9B-4F1E-A27B-0515E682C751}"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60" name="PlaceHolder 3"/>
          <p:cNvSpPr>
            <a:spLocks noGrp="1"/>
          </p:cNvSpPr>
          <p:nvPr>
            <p:ph type="dt" idx="4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62"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3"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64"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6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6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7" name="PlaceHolder 3"/>
          <p:cNvSpPr>
            <a:spLocks noGrp="1"/>
          </p:cNvSpPr>
          <p:nvPr>
            <p:ph type="dt" idx="5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6" name="PlaceHolder 1"/>
          <p:cNvSpPr>
            <a:spLocks noGrp="1"/>
          </p:cNvSpPr>
          <p:nvPr>
            <p:ph type="ftr" idx="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7" name="PlaceHolder 2"/>
          <p:cNvSpPr>
            <a:spLocks noGrp="1"/>
          </p:cNvSpPr>
          <p:nvPr>
            <p:ph type="sldNum" idx="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B35B58A1-442B-435A-A5E6-F7FEAF8FD81C}"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18" name="PlaceHolder 3"/>
          <p:cNvSpPr>
            <a:spLocks noGrp="1"/>
          </p:cNvSpPr>
          <p:nvPr>
            <p:ph type="dt" idx="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0" name="Rectangle 9" hidden="1"/>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1" name="Rectangle 10" hidden="1"/>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2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23" name="Rectangle 6"/>
          <p:cNvSpPr/>
          <p:nvPr/>
        </p:nvSpPr>
        <p:spPr>
          <a:xfrm>
            <a:off x="8058240" y="599760"/>
            <a:ext cx="3686760" cy="58161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4" name="Rectangle 7"/>
          <p:cNvSpPr/>
          <p:nvPr/>
        </p:nvSpPr>
        <p:spPr>
          <a:xfrm>
            <a:off x="446400" y="457200"/>
            <a:ext cx="3702600" cy="943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 name="Rectangle 8"/>
          <p:cNvSpPr/>
          <p:nvPr/>
        </p:nvSpPr>
        <p:spPr>
          <a:xfrm>
            <a:off x="8042040" y="453600"/>
            <a:ext cx="3702600" cy="9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6" name="Rectangle 9"/>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7" name="PlaceHolder 1"/>
          <p:cNvSpPr>
            <a:spLocks noGrp="1"/>
          </p:cNvSpPr>
          <p:nvPr>
            <p:ph type="ftr" idx="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8" name="PlaceHolder 2"/>
          <p:cNvSpPr>
            <a:spLocks noGrp="1"/>
          </p:cNvSpPr>
          <p:nvPr>
            <p:ph type="sldNum" idx="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E6991AD0-C50C-4C31-B274-C39499E2C732}"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29" name="PlaceHolder 3"/>
          <p:cNvSpPr>
            <a:spLocks noGrp="1"/>
          </p:cNvSpPr>
          <p:nvPr>
            <p:ph type="dt" idx="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3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34"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6" name="PlaceHolder 3"/>
          <p:cNvSpPr>
            <a:spLocks noGrp="1"/>
          </p:cNvSpPr>
          <p:nvPr>
            <p:ph type="dt" idx="1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3" name="Rectangle 7"/>
          <p:cNvSpPr/>
          <p:nvPr/>
        </p:nvSpPr>
        <p:spPr>
          <a:xfrm>
            <a:off x="447840" y="5141880"/>
            <a:ext cx="11290320" cy="1258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4" name="PlaceHolder 1"/>
          <p:cNvSpPr>
            <a:spLocks noGrp="1"/>
          </p:cNvSpPr>
          <p:nvPr>
            <p:ph type="ftr" idx="1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2"/>
          <p:cNvSpPr>
            <a:spLocks noGrp="1"/>
          </p:cNvSpPr>
          <p:nvPr>
            <p:ph type="sldNum" idx="1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332D1837-5644-4FB6-BF89-F98A28CEB1EA}"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46" name="PlaceHolder 3"/>
          <p:cNvSpPr>
            <a:spLocks noGrp="1"/>
          </p:cNvSpPr>
          <p:nvPr>
            <p:ph type="dt" idx="1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4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5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5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4" name="PlaceHolder 4"/>
          <p:cNvSpPr>
            <a:spLocks noGrp="1"/>
          </p:cNvSpPr>
          <p:nvPr>
            <p:ph type="ftr" idx="1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5" name="PlaceHolder 5"/>
          <p:cNvSpPr>
            <a:spLocks noGrp="1"/>
          </p:cNvSpPr>
          <p:nvPr>
            <p:ph type="sldNum" idx="1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49494D1C-9223-403A-BD06-C92EAA429F19}"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56" name="PlaceHolder 6"/>
          <p:cNvSpPr>
            <a:spLocks noGrp="1"/>
          </p:cNvSpPr>
          <p:nvPr>
            <p:ph type="dt" idx="1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6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64" name="PlaceHolder 1"/>
          <p:cNvSpPr>
            <a:spLocks noGrp="1"/>
          </p:cNvSpPr>
          <p:nvPr>
            <p:ph type="ftr" idx="1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5" name="PlaceHolder 2"/>
          <p:cNvSpPr>
            <a:spLocks noGrp="1"/>
          </p:cNvSpPr>
          <p:nvPr>
            <p:ph type="sldNum" idx="1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A2AD977E-8933-405A-90A9-FA6684021E24}"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66" name="PlaceHolder 3"/>
          <p:cNvSpPr>
            <a:spLocks noGrp="1"/>
          </p:cNvSpPr>
          <p:nvPr>
            <p:ph type="dt" idx="1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7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7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4" name="PlaceHolder 4"/>
          <p:cNvSpPr>
            <a:spLocks noGrp="1"/>
          </p:cNvSpPr>
          <p:nvPr>
            <p:ph type="ftr" idx="20"/>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5" name="PlaceHolder 5"/>
          <p:cNvSpPr>
            <a:spLocks noGrp="1"/>
          </p:cNvSpPr>
          <p:nvPr>
            <p:ph type="sldNum" idx="21"/>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2F2EC03A-3337-49AE-A479-52EF343FE592}"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76" name="PlaceHolder 6"/>
          <p:cNvSpPr>
            <a:spLocks noGrp="1"/>
          </p:cNvSpPr>
          <p:nvPr>
            <p:ph type="dt" idx="22"/>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8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8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84" name="PlaceHolder 1"/>
          <p:cNvSpPr>
            <a:spLocks noGrp="1"/>
          </p:cNvSpPr>
          <p:nvPr>
            <p:ph type="ftr" idx="23"/>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5" name="PlaceHolder 2"/>
          <p:cNvSpPr>
            <a:spLocks noGrp="1"/>
          </p:cNvSpPr>
          <p:nvPr>
            <p:ph type="sldNum" idx="24"/>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tabLst>
                <a:tab algn="l" pos="0"/>
              </a:tabLst>
            </a:pPr>
            <a:fld id="{45915831-F811-42D1-A8C5-B1D2429DE6A1}"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86" name="PlaceHolder 3"/>
          <p:cNvSpPr>
            <a:spLocks noGrp="1"/>
          </p:cNvSpPr>
          <p:nvPr>
            <p:ph type="dt" idx="25"/>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4.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hyperlink" Target="https://github.com/pashaarshad/Project-5-Encrypt--Decrypt--Project--Cybersecurity.git" TargetMode="External"/><Relationship Id="rId4" Type="http://schemas.openxmlformats.org/officeDocument/2006/relationships/hyperlink" Target="https://youtu.be/5dO9dxJoHmc?si=SbGLcU2Ztq0w-O4u" TargetMode="External"/><Relationship Id="rId5" Type="http://schemas.openxmlformats.org/officeDocument/2006/relationships/slideLayout" Target="../slideLayouts/slideLayout2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4.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trike="noStrike" u="none" cap="all">
                <a:solidFill>
                  <a:srgbClr val="ff3838"/>
                </a:solidFill>
                <a:uFillTx/>
                <a:latin typeface="Arial"/>
              </a:rPr>
              <a:t>HIDING A TEXT INSIDE AN IMG USING STEGANOGRAPHY (with website)</a:t>
            </a:r>
            <a:endParaRPr b="0" lang="en-US" sz="3600" strike="noStrike" u="none">
              <a:solidFill>
                <a:srgbClr val="000000"/>
              </a:solidFill>
              <a:uFillTx/>
              <a:latin typeface="Arial"/>
            </a:endParaRPr>
          </a:p>
        </p:txBody>
      </p:sp>
      <p:sp>
        <p:nvSpPr>
          <p:cNvPr id="171"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trike="noStrike" u="none">
                <a:solidFill>
                  <a:schemeClr val="accent1">
                    <a:lumMod val="75000"/>
                  </a:schemeClr>
                </a:solidFill>
                <a:uFillTx/>
                <a:latin typeface="Arial"/>
              </a:rPr>
              <a:t>CAPSTONE PROJECT</a:t>
            </a:r>
            <a:endParaRPr b="0" lang="en-US" sz="3200" strike="noStrike" u="none">
              <a:solidFill>
                <a:srgbClr val="000000"/>
              </a:solidFill>
              <a:uFillTx/>
              <a:latin typeface="Arial"/>
            </a:endParaRPr>
          </a:p>
        </p:txBody>
      </p:sp>
      <p:sp>
        <p:nvSpPr>
          <p:cNvPr id="172" name="TextBox 3"/>
          <p:cNvSpPr/>
          <p:nvPr/>
        </p:nvSpPr>
        <p:spPr>
          <a:xfrm>
            <a:off x="1164240" y="3886200"/>
            <a:ext cx="10722600" cy="1552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400" strike="noStrike" u="none">
                <a:solidFill>
                  <a:srgbClr val="ffffff"/>
                </a:solidFill>
                <a:highlight>
                  <a:srgbClr val="666666"/>
                </a:highlight>
                <a:uFillTx/>
                <a:latin typeface="Arial"/>
              </a:rPr>
              <a:t>Presented By:</a:t>
            </a:r>
            <a:endParaRPr b="0" lang="en-US" sz="2400" strike="noStrike" u="none">
              <a:solidFill>
                <a:srgbClr val="000000"/>
              </a:solidFill>
              <a:uFillTx/>
              <a:latin typeface="Arial"/>
            </a:endParaRPr>
          </a:p>
          <a:p>
            <a:pPr defTabSz="914400">
              <a:lnSpc>
                <a:spcPct val="100000"/>
              </a:lnSpc>
            </a:pPr>
            <a:r>
              <a:rPr b="1" lang="en-US" sz="2400" strike="noStrike" u="none">
                <a:solidFill>
                  <a:srgbClr val="ffffff"/>
                </a:solidFill>
                <a:highlight>
                  <a:srgbClr val="666666"/>
                </a:highlight>
                <a:uFillTx/>
                <a:latin typeface="Arial"/>
              </a:rPr>
              <a:t>                         </a:t>
            </a:r>
            <a:r>
              <a:rPr b="1" lang="en-US" sz="2400" strike="noStrike" u="none">
                <a:solidFill>
                  <a:srgbClr val="ffffff"/>
                </a:solidFill>
                <a:highlight>
                  <a:srgbClr val="666666"/>
                </a:highlight>
                <a:uFillTx/>
                <a:latin typeface="Arial"/>
              </a:rPr>
              <a:t>Name :Arshad  Pasha</a:t>
            </a:r>
            <a:endParaRPr b="0" lang="en-US" sz="2400" strike="noStrike" u="none">
              <a:solidFill>
                <a:srgbClr val="000000"/>
              </a:solidFill>
              <a:uFillTx/>
              <a:latin typeface="Arial"/>
            </a:endParaRPr>
          </a:p>
          <a:p>
            <a:pPr defTabSz="914400">
              <a:lnSpc>
                <a:spcPct val="100000"/>
              </a:lnSpc>
            </a:pPr>
            <a:r>
              <a:rPr b="1" lang="en-US" sz="2400" strike="noStrike" u="none">
                <a:solidFill>
                  <a:srgbClr val="ffffff"/>
                </a:solidFill>
                <a:highlight>
                  <a:srgbClr val="666666"/>
                </a:highlight>
                <a:uFillTx/>
                <a:latin typeface="Arial"/>
              </a:rPr>
              <a:t>                         </a:t>
            </a:r>
            <a:r>
              <a:rPr b="1" lang="en-US" sz="2400" strike="noStrike" u="none">
                <a:solidFill>
                  <a:srgbClr val="ffffff"/>
                </a:solidFill>
                <a:highlight>
                  <a:srgbClr val="666666"/>
                </a:highlight>
                <a:uFillTx/>
                <a:latin typeface="Arial"/>
              </a:rPr>
              <a:t>College Name : Seshadripuram Degree College ,Mysore</a:t>
            </a:r>
            <a:endParaRPr b="0" lang="en-US" sz="2400" strike="noStrike" u="none">
              <a:solidFill>
                <a:srgbClr val="000000"/>
              </a:solidFill>
              <a:uFillTx/>
              <a:latin typeface="Arial"/>
            </a:endParaRPr>
          </a:p>
          <a:p>
            <a:pPr defTabSz="914400">
              <a:lnSpc>
                <a:spcPct val="100000"/>
              </a:lnSpc>
            </a:pPr>
            <a:r>
              <a:rPr b="1" lang="en-US" sz="2400" strike="noStrike" u="none">
                <a:solidFill>
                  <a:srgbClr val="ffffff"/>
                </a:solidFill>
                <a:highlight>
                  <a:srgbClr val="666666"/>
                </a:highlight>
                <a:uFillTx/>
                <a:latin typeface="Arial"/>
              </a:rPr>
              <a:t>                         </a:t>
            </a:r>
            <a:r>
              <a:rPr b="1" lang="en-US" sz="2400" strike="noStrike" u="none">
                <a:solidFill>
                  <a:srgbClr val="ffffff"/>
                </a:solidFill>
                <a:highlight>
                  <a:srgbClr val="666666"/>
                </a:highlight>
                <a:uFillTx/>
                <a:latin typeface="Arial"/>
              </a:rPr>
              <a:t>Department  :BCA (Computer Application)</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Result</a:t>
            </a:r>
            <a:endParaRPr b="0" lang="en-US" sz="4400" strike="noStrike" u="none">
              <a:solidFill>
                <a:srgbClr val="000000"/>
              </a:solidFill>
              <a:uFillTx/>
              <a:latin typeface="Arial"/>
            </a:endParaRPr>
          </a:p>
        </p:txBody>
      </p:sp>
      <p:pic>
        <p:nvPicPr>
          <p:cNvPr id="193" name="" descr=""/>
          <p:cNvPicPr/>
          <p:nvPr/>
        </p:nvPicPr>
        <p:blipFill>
          <a:blip r:embed="rId1"/>
          <a:stretch/>
        </p:blipFill>
        <p:spPr>
          <a:xfrm>
            <a:off x="5581800" y="473400"/>
            <a:ext cx="6305040" cy="6401160"/>
          </a:xfrm>
          <a:prstGeom prst="rect">
            <a:avLst/>
          </a:prstGeom>
          <a:noFill/>
          <a:ln w="0">
            <a:noFill/>
          </a:ln>
        </p:spPr>
      </p:pic>
      <p:pic>
        <p:nvPicPr>
          <p:cNvPr id="194" name="" descr=""/>
          <p:cNvPicPr/>
          <p:nvPr/>
        </p:nvPicPr>
        <p:blipFill>
          <a:blip r:embed="rId2"/>
          <a:stretch/>
        </p:blipFill>
        <p:spPr>
          <a:xfrm>
            <a:off x="457200" y="914400"/>
            <a:ext cx="4343040" cy="529524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Result</a:t>
            </a:r>
            <a:endParaRPr b="0" lang="en-US" sz="4400" strike="noStrike" u="none">
              <a:solidFill>
                <a:srgbClr val="000000"/>
              </a:solidFill>
              <a:uFillTx/>
              <a:latin typeface="Arial"/>
            </a:endParaRPr>
          </a:p>
        </p:txBody>
      </p:sp>
      <p:pic>
        <p:nvPicPr>
          <p:cNvPr id="196" name="" descr=""/>
          <p:cNvPicPr/>
          <p:nvPr/>
        </p:nvPicPr>
        <p:blipFill>
          <a:blip r:embed="rId1"/>
          <a:stretch/>
        </p:blipFill>
        <p:spPr>
          <a:xfrm>
            <a:off x="685800" y="1371600"/>
            <a:ext cx="4733280" cy="1847160"/>
          </a:xfrm>
          <a:prstGeom prst="rect">
            <a:avLst/>
          </a:prstGeom>
          <a:noFill/>
          <a:ln w="0">
            <a:noFill/>
          </a:ln>
        </p:spPr>
      </p:pic>
      <p:pic>
        <p:nvPicPr>
          <p:cNvPr id="197" name="" descr=""/>
          <p:cNvPicPr/>
          <p:nvPr/>
        </p:nvPicPr>
        <p:blipFill>
          <a:blip r:embed="rId2"/>
          <a:stretch/>
        </p:blipFill>
        <p:spPr>
          <a:xfrm>
            <a:off x="5943600" y="663120"/>
            <a:ext cx="5028840" cy="3222720"/>
          </a:xfrm>
          <a:prstGeom prst="rect">
            <a:avLst/>
          </a:prstGeom>
          <a:noFill/>
          <a:ln w="0">
            <a:noFill/>
          </a:ln>
        </p:spPr>
      </p:pic>
      <p:sp>
        <p:nvSpPr>
          <p:cNvPr id="198" name=""/>
          <p:cNvSpPr/>
          <p:nvPr/>
        </p:nvSpPr>
        <p:spPr>
          <a:xfrm>
            <a:off x="685800" y="3886200"/>
            <a:ext cx="10743840" cy="274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rPr>
              <a:t>GitHub Code Link :  </a:t>
            </a:r>
            <a:r>
              <a:rPr b="0" lang="en-US" sz="1800" strike="noStrike" u="none">
                <a:solidFill>
                  <a:srgbClr val="6eac1c"/>
                </a:solidFill>
                <a:uFillTx/>
                <a:latin typeface="Arial"/>
                <a:hlinkClick r:id="rId3"/>
              </a:rPr>
              <a:t>https://github.com/pashaarshad/Project-5-Encrypt--Decrypt--Project--Cybersecurity.git</a:t>
            </a:r>
            <a:r>
              <a:rPr b="0" lang="en-US" sz="1800" strike="noStrike" u="none">
                <a:solidFill>
                  <a:srgbClr val="000000"/>
                </a:solidFill>
                <a:uFillTx/>
                <a:latin typeface="Arial"/>
              </a:rPr>
              <a:t>      </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rPr>
              <a:t>Video Demo Of this Project Link :  </a:t>
            </a:r>
            <a:r>
              <a:rPr b="0" lang="en-US" sz="1800" strike="noStrike" u="none">
                <a:solidFill>
                  <a:srgbClr val="6eac1c"/>
                </a:solidFill>
                <a:uFillTx/>
                <a:latin typeface="Arial"/>
                <a:hlinkClick r:id="rId4"/>
              </a:rPr>
              <a:t>https://youtu.be/5dO9dxJoHmc?si=SbGLcU2Ztq0w-O4u</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Conclusion</a:t>
            </a:r>
            <a:endParaRPr b="0" lang="en-US" sz="4400" strike="noStrike" u="none">
              <a:solidFill>
                <a:srgbClr val="000000"/>
              </a:solidFill>
              <a:uFillTx/>
              <a:latin typeface="Arial"/>
            </a:endParaRPr>
          </a:p>
        </p:txBody>
      </p:sp>
      <p:sp>
        <p:nvSpPr>
          <p:cNvPr id="200"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trike="noStrike" u="none">
                <a:solidFill>
                  <a:srgbClr val="0f0f0f"/>
                </a:solidFill>
                <a:uFillTx/>
                <a:latin typeface="Franklin Gothic Book"/>
                <a:ea typeface="Franklin Gothic Book"/>
              </a:rPr>
              <a:t>The Secure Steganography Web App provides an effective solution for secure communication by combining steganography and encryption. The project demonstrates the feasibility of hiding sensitive information in images and retrieving it securely. Challenges included handling various image formats and ensuring cross-platform compatibility. Future improvements could include support for more file types and advanced encryption algorithms. </a:t>
            </a:r>
            <a:endParaRPr b="0" lang="en-US" sz="2800" strike="noStrike" u="none">
              <a:solidFill>
                <a:srgbClr val="000000"/>
              </a:solidFill>
              <a:uFillTx/>
              <a:latin typeface="Arial"/>
            </a:endParaRPr>
          </a:p>
          <a:p>
            <a:pPr indent="0" defTabSz="457200">
              <a:lnSpc>
                <a:spcPct val="110000"/>
              </a:lnSpc>
              <a:spcBef>
                <a:spcPts val="561"/>
              </a:spcBef>
              <a:spcAft>
                <a:spcPts val="601"/>
              </a:spcAft>
              <a:buNone/>
              <a:tabLst>
                <a:tab algn="l" pos="0"/>
              </a:tabLst>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ea typeface="Franklin Gothic Book"/>
              </a:rPr>
              <a:t>- Add support for audio and video steganography.</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ea typeface="Franklin Gothic Book"/>
              </a:rPr>
              <a:t>- Implement user authentication and logging.</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ea typeface="Franklin Gothic Book"/>
              </a:rPr>
              <a:t>- Integrate advanced cryptographic techniques.</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ea typeface="Franklin Gothic Book"/>
              </a:rPr>
              <a:t>- Develop a mobile app version.</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ea typeface="Franklin Gothic Book"/>
              </a:rPr>
              <a:t>And More ... </a:t>
            </a:r>
            <a:endParaRPr b="0" lang="en-US" sz="2800" strike="noStrike" u="none">
              <a:solidFill>
                <a:srgbClr val="000000"/>
              </a:solidFill>
              <a:uFillTx/>
              <a:latin typeface="Arial"/>
            </a:endParaRPr>
          </a:p>
        </p:txBody>
      </p:sp>
      <p:sp>
        <p:nvSpPr>
          <p:cNvPr id="20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77500" lnSpcReduction="19999"/>
          </a:bodyPr>
          <a:p>
            <a:pPr defTabSz="457200">
              <a:lnSpc>
                <a:spcPct val="100000"/>
              </a:lnSpc>
            </a:pPr>
            <a:r>
              <a:rPr b="1" lang="en-US" sz="4400" strike="noStrike" u="none" cap="all">
                <a:solidFill>
                  <a:schemeClr val="accent1"/>
                </a:solidFill>
                <a:uFillTx/>
                <a:latin typeface="Arial"/>
              </a:rPr>
              <a:t>Future scope(Optional)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References</a:t>
            </a:r>
            <a:endParaRPr b="0" lang="en-US" sz="4400" strike="noStrike" u="none">
              <a:solidFill>
                <a:srgbClr val="000000"/>
              </a:solidFill>
              <a:uFillTx/>
              <a:latin typeface="Arial"/>
            </a:endParaRPr>
          </a:p>
        </p:txBody>
      </p:sp>
      <p:sp>
        <p:nvSpPr>
          <p:cNvPr id="20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a:t>
            </a:r>
            <a:r>
              <a:rPr b="0" lang="en-IN" sz="1700" strike="noStrike" u="none">
                <a:solidFill>
                  <a:srgbClr val="0f0f0f"/>
                </a:solidFill>
                <a:uFillTx/>
                <a:latin typeface="Franklin Gothic Book"/>
                <a:ea typeface="Franklin Gothic Book"/>
              </a:rPr>
              <a:t>https://flask.palletsprojects.com/</a:t>
            </a:r>
            <a:endParaRPr b="0" lang="en-US" sz="17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https://pillow.readthedocs.io/</a:t>
            </a:r>
            <a:endParaRPr b="0" lang="en-US" sz="17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https://numpy.org/</a:t>
            </a:r>
            <a:endParaRPr b="0" lang="en-US" sz="17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https://opencv.org/</a:t>
            </a:r>
            <a:endParaRPr b="0" lang="en-US" sz="17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https://matplotlib.org/</a:t>
            </a:r>
            <a:endParaRPr b="0" lang="en-US" sz="17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Research papers and articles on steganography and cybersecurity.</a:t>
            </a: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503160" y="228600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4000" strike="noStrike" u="none" cap="all">
                <a:solidFill>
                  <a:srgbClr val="002060"/>
                </a:solidFill>
                <a:uFillTx/>
                <a:latin typeface="Arial"/>
              </a:rPr>
              <a:t>THANK YOU</a:t>
            </a:r>
            <a:endParaRPr b="0" lang="en-US" sz="4000" strike="noStrike" u="none">
              <a:solidFill>
                <a:srgbClr val="000000"/>
              </a:solidFill>
              <a:uFillTx/>
              <a:latin typeface="Arial"/>
            </a:endParaRPr>
          </a:p>
        </p:txBody>
      </p:sp>
      <p:pic>
        <p:nvPicPr>
          <p:cNvPr id="206" name="" descr=""/>
          <p:cNvPicPr/>
          <p:nvPr/>
        </p:nvPicPr>
        <p:blipFill>
          <a:blip r:embed="rId1"/>
          <a:stretch/>
        </p:blipFill>
        <p:spPr>
          <a:xfrm>
            <a:off x="638640" y="1143000"/>
            <a:ext cx="3704400" cy="4790520"/>
          </a:xfrm>
          <a:prstGeom prst="rect">
            <a:avLst/>
          </a:prstGeom>
          <a:noFill/>
          <a:ln w="0">
            <a:noFill/>
          </a:ln>
        </p:spPr>
      </p:pic>
      <p:sp>
        <p:nvSpPr>
          <p:cNvPr id="207" name=""/>
          <p:cNvSpPr/>
          <p:nvPr/>
        </p:nvSpPr>
        <p:spPr>
          <a:xfrm>
            <a:off x="6212160" y="3860280"/>
            <a:ext cx="4303080" cy="93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trike="noStrike" u="none">
                <a:solidFill>
                  <a:srgbClr val="000000"/>
                </a:solidFill>
                <a:uFillTx/>
                <a:latin typeface="Arial"/>
              </a:rPr>
              <a:t>Special thanks to </a:t>
            </a:r>
            <a:r>
              <a:rPr b="1" lang="en-US" sz="2000" strike="noStrike" u="none">
                <a:solidFill>
                  <a:srgbClr val="000000"/>
                </a:solidFill>
                <a:uFillTx/>
                <a:latin typeface="Arial"/>
              </a:rPr>
              <a:t>Nanthini Mam</a:t>
            </a:r>
            <a:r>
              <a:rPr b="0" lang="en-US" sz="2000" strike="noStrike" u="none">
                <a:solidFill>
                  <a:srgbClr val="000000"/>
                </a:solidFill>
                <a:uFillTx/>
                <a:latin typeface="Arial"/>
              </a:rPr>
              <a:t> for her extraordinary teaching—deeply grateful.</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trike="noStrike" u="none" cap="all">
                <a:solidFill>
                  <a:srgbClr val="002060"/>
                </a:solidFill>
                <a:uFillTx/>
                <a:latin typeface="Arial"/>
              </a:rPr>
              <a:t>OUTLINE</a:t>
            </a:r>
            <a:endParaRPr b="0" lang="en-US" sz="2800" strike="noStrike" u="none">
              <a:solidFill>
                <a:srgbClr val="000000"/>
              </a:solidFill>
              <a:uFillTx/>
              <a:latin typeface="Arial"/>
            </a:endParaRPr>
          </a:p>
        </p:txBody>
      </p:sp>
      <p:sp>
        <p:nvSpPr>
          <p:cNvPr id="174"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Arial"/>
                <a:ea typeface="Franklin Gothic Book"/>
              </a:rPr>
              <a:t>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Problem Statement </a:t>
            </a:r>
            <a:r>
              <a:rPr b="0" lang="en-US" sz="2000" strike="noStrike" u="none">
                <a:solidFill>
                  <a:schemeClr val="dk1">
                    <a:lumMod val="75000"/>
                    <a:lumOff val="25000"/>
                  </a:schemeClr>
                </a:solidFill>
                <a:uFillTx/>
                <a:latin typeface="Arial"/>
                <a:ea typeface="Franklin Gothic Book"/>
              </a:rPr>
              <a:t>(Should not include solution)</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System Development Approach </a:t>
            </a:r>
            <a:r>
              <a:rPr b="0" lang="en-US" sz="2000" strike="noStrike" u="none">
                <a:solidFill>
                  <a:schemeClr val="dk1">
                    <a:lumMod val="75000"/>
                    <a:lumOff val="25000"/>
                  </a:schemeClr>
                </a:solidFill>
                <a:uFillTx/>
                <a:latin typeface="Arial"/>
                <a:ea typeface="Franklin Gothic Book"/>
              </a:rPr>
              <a:t>(Technology Used)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Algorithm &amp; Deployment (Step by Step  Procedure) </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Result</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Conclusion</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Future Scope(Optonal)</a:t>
            </a:r>
            <a:endParaRPr b="0" lang="en-US" sz="2000" strike="noStrike" u="none">
              <a:solidFill>
                <a:srgbClr val="000000"/>
              </a:solidFill>
              <a:uFillTx/>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References</a:t>
            </a:r>
            <a:endParaRPr b="0" lang="en-US" sz="2000" strike="noStrike" u="none">
              <a:solidFill>
                <a:srgbClr val="000000"/>
              </a:solidFill>
              <a:uFillTx/>
              <a:latin typeface="Arial"/>
            </a:endParaRPr>
          </a:p>
          <a:p>
            <a:pPr indent="0" defTabSz="457200">
              <a:lnSpc>
                <a:spcPct val="110000"/>
              </a:lnSpc>
              <a:spcBef>
                <a:spcPts val="340"/>
              </a:spcBef>
              <a:spcAft>
                <a:spcPts val="601"/>
              </a:spcAft>
              <a:buNone/>
              <a:tabLst>
                <a:tab algn="l" pos="0"/>
              </a:tabLst>
            </a:pPr>
            <a:endParaRPr b="0" lang="en-US"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rPr>
              <a:t>Problem Statement</a:t>
            </a:r>
            <a:endParaRPr b="0" lang="en-US" sz="4400" strike="noStrike" u="none">
              <a:solidFill>
                <a:srgbClr val="000000"/>
              </a:solidFill>
              <a:uFillTx/>
              <a:latin typeface="Arial"/>
            </a:endParaRPr>
          </a:p>
        </p:txBody>
      </p:sp>
      <p:sp>
        <p:nvSpPr>
          <p:cNvPr id="176"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The project aims to enhance secure communication by hiding secret messages within images using steganography. Traditional encryption can draw attention, while steganography conceals the existence of the message. The goal is to create a user-friendly web app for encrypting and decrypting messages. The solution should be accessible and robust. This project demonstrates practical cybersecurity applications.</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System  Approach</a:t>
            </a:r>
            <a:endParaRPr b="0" lang="en-US" sz="4400" strike="noStrike" u="none">
              <a:solidFill>
                <a:srgbClr val="000000"/>
              </a:solidFill>
              <a:uFillTx/>
              <a:latin typeface="Arial"/>
            </a:endParaRPr>
          </a:p>
        </p:txBody>
      </p:sp>
      <p:sp>
        <p:nvSpPr>
          <p:cNvPr id="178" name="PlaceHolder 2"/>
          <p:cNvSpPr>
            <a:spLocks noGrp="1"/>
          </p:cNvSpPr>
          <p:nvPr>
            <p:ph/>
          </p:nvPr>
        </p:nvSpPr>
        <p:spPr>
          <a:xfrm>
            <a:off x="400680" y="1270800"/>
            <a:ext cx="11028960" cy="4672440"/>
          </a:xfrm>
          <a:prstGeom prst="rect">
            <a:avLst/>
          </a:prstGeom>
          <a:noFill/>
          <a:ln w="0">
            <a:noFill/>
          </a:ln>
        </p:spPr>
        <p:txBody>
          <a:bodyPr lIns="91440" rIns="91440" tIns="45720" bIns="45720" anchor="ctr">
            <a:normAutofit/>
          </a:bodyPr>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The system is developed as a web application using Python and Flask for the backend, and HTML, CSS, and JavaScript for the frontend. The approach focuses on modularity, security, and ease of use. The backend handles image processing and steganography, while the frontend provides an intuitive interface for users. The application is deployed on Render, a cloud platform, ensuring accessibility and scalability.</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System  Approach</a:t>
            </a:r>
            <a:endParaRPr b="0" lang="en-US" sz="4400" strike="noStrike" u="none">
              <a:solidFill>
                <a:srgbClr val="000000"/>
              </a:solidFill>
              <a:uFillTx/>
              <a:latin typeface="Arial"/>
            </a:endParaRPr>
          </a:p>
        </p:txBody>
      </p:sp>
      <p:sp>
        <p:nvSpPr>
          <p:cNvPr id="180" name="PlaceHolder 2"/>
          <p:cNvSpPr>
            <a:spLocks noGrp="1"/>
          </p:cNvSpPr>
          <p:nvPr>
            <p:ph/>
          </p:nvPr>
        </p:nvSpPr>
        <p:spPr>
          <a:xfrm>
            <a:off x="400680" y="1270800"/>
            <a:ext cx="11028960" cy="4672440"/>
          </a:xfrm>
          <a:prstGeom prst="rect">
            <a:avLst/>
          </a:prstGeom>
          <a:noFill/>
          <a:ln w="0">
            <a:noFill/>
          </a:ln>
        </p:spPr>
        <p:txBody>
          <a:bodyPr lIns="91440" rIns="91440" tIns="45720" bIns="45720" anchor="ctr">
            <a:normAutofit fontScale="85000" lnSpcReduction="19999"/>
          </a:bodyPr>
          <a:p>
            <a:pPr indent="0" defTabSz="457200">
              <a:lnSpc>
                <a:spcPct val="110000"/>
              </a:lnSpc>
              <a:spcBef>
                <a:spcPts val="561"/>
              </a:spcBef>
              <a:spcAft>
                <a:spcPts val="601"/>
              </a:spcAft>
              <a:buNone/>
              <a:tabLst>
                <a:tab algn="l" pos="0"/>
              </a:tabLst>
            </a:pP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IN" sz="2800" strike="noStrike" u="none">
                <a:solidFill>
                  <a:srgbClr val="0f0f0f"/>
                </a:solidFill>
                <a:uFillTx/>
                <a:latin typeface="Franklin Gothic Book"/>
                <a:ea typeface="Franklin Gothic Book"/>
              </a:rPr>
              <a:t>System requirements:   </a:t>
            </a:r>
            <a:endParaRPr b="0" lang="en-US" sz="2800" strike="noStrike" u="none">
              <a:solidFill>
                <a:srgbClr val="000000"/>
              </a:solidFill>
              <a:uFillTx/>
              <a:latin typeface="Arial"/>
            </a:endParaRPr>
          </a:p>
          <a:p>
            <a:pPr marL="305280"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 Python 3.8+</a:t>
            </a:r>
            <a:endParaRPr b="0" lang="en-US" sz="2800" strike="noStrike" u="none">
              <a:solidFill>
                <a:srgbClr val="000000"/>
              </a:solidFill>
              <a:uFillTx/>
              <a:latin typeface="Arial"/>
            </a:endParaRPr>
          </a:p>
          <a:p>
            <a:pPr marL="305280"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 Web browser (Chrome, Firefox, etc.)</a:t>
            </a:r>
            <a:endParaRPr b="0" lang="en-US" sz="2800" strike="noStrike" u="none">
              <a:solidFill>
                <a:srgbClr val="000000"/>
              </a:solidFill>
              <a:uFillTx/>
              <a:latin typeface="Arial"/>
            </a:endParaRPr>
          </a:p>
          <a:p>
            <a:pPr marL="305280"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 Internet connection</a:t>
            </a:r>
            <a:endParaRPr b="0" lang="en-US" sz="2800" strike="noStrike" u="none">
              <a:solidFill>
                <a:srgbClr val="000000"/>
              </a:solidFill>
              <a:uFillTx/>
              <a:latin typeface="Arial"/>
            </a:endParaRPr>
          </a:p>
          <a:p>
            <a:pPr marL="305280" indent="0" defTabSz="457200">
              <a:lnSpc>
                <a:spcPct val="110000"/>
              </a:lnSpc>
              <a:spcBef>
                <a:spcPts val="561"/>
              </a:spcBef>
              <a:spcAft>
                <a:spcPts val="601"/>
              </a:spcAft>
              <a:buNone/>
              <a:tabLst>
                <a:tab algn="l" pos="0"/>
              </a:tabLst>
            </a:pP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IN" sz="2800" strike="noStrike" u="none">
                <a:solidFill>
                  <a:srgbClr val="0f0f0f"/>
                </a:solidFill>
                <a:uFillTx/>
                <a:latin typeface="Franklin Gothic Book"/>
                <a:ea typeface="Franklin Gothic Book"/>
              </a:rPr>
              <a:t>Libraries required to build the model:</a:t>
            </a:r>
            <a:endParaRPr b="0" lang="en-US" sz="2800" strike="noStrike" u="none">
              <a:solidFill>
                <a:srgbClr val="000000"/>
              </a:solidFill>
              <a:uFillTx/>
              <a:latin typeface="Arial"/>
            </a:endParaRPr>
          </a:p>
          <a:p>
            <a:pPr marL="305280"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Flask,- Pillow , numpy ,                                                                                          opencv- python ,matplotlib ,                                                                               gunicorn (for deployment)  .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Algorithm &amp; Deployment</a:t>
            </a:r>
            <a:endParaRPr b="0" lang="en-US" sz="4400" strike="noStrike" u="none">
              <a:solidFill>
                <a:srgbClr val="000000"/>
              </a:solidFill>
              <a:uFillTx/>
              <a:latin typeface="Arial"/>
            </a:endParaRPr>
          </a:p>
        </p:txBody>
      </p:sp>
      <p:sp>
        <p:nvSpPr>
          <p:cNvPr id="182"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fontScale="85000" lnSpcReduction="9999"/>
          </a:bodyPr>
          <a:p>
            <a:pPr marL="305280" indent="0" defTabSz="457200">
              <a:lnSpc>
                <a:spcPct val="110000"/>
              </a:lnSpc>
              <a:spcBef>
                <a:spcPts val="561"/>
              </a:spcBef>
              <a:spcAft>
                <a:spcPts val="601"/>
              </a:spcAft>
              <a:buNone/>
              <a:tabLst>
                <a:tab algn="l" pos="0"/>
              </a:tabLst>
            </a:pPr>
            <a:r>
              <a:rPr b="1" lang="en-US" sz="2800" strike="noStrike" u="none">
                <a:solidFill>
                  <a:schemeClr val="dk1">
                    <a:lumMod val="75000"/>
                    <a:lumOff val="25000"/>
                  </a:schemeClr>
                </a:solidFill>
                <a:uFillTx/>
                <a:latin typeface="Franklin Gothic Book"/>
              </a:rPr>
              <a:t>Step-by-step procedure:</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1. User uploads a cover image and enters a secret message and key.</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2. The backend encrypts the message and hides it in the image using LSB (Least Significant Bit) steganography.</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3. The processed image (stegano object) is returned for download.</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4. For decryption, the user uploads the stegano image and enters the key.</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5. The backend extracts and decrypts the hidden message.</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6. The result is displayed to the user.</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tabLst>
                <a:tab algn="l" pos="0"/>
              </a:tabLst>
            </a:pPr>
            <a:r>
              <a:rPr b="1" lang="en-US" sz="2800" strike="noStrike" u="none">
                <a:solidFill>
                  <a:schemeClr val="dk1">
                    <a:lumMod val="75000"/>
                    <a:lumOff val="25000"/>
                  </a:schemeClr>
                </a:solidFill>
                <a:uFillTx/>
                <a:latin typeface="Franklin Gothic Book"/>
              </a:rPr>
              <a:t>7. The app is deployed on Render using Gunicorn as the WSGI server.</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Result</a:t>
            </a:r>
            <a:endParaRPr b="0" lang="en-US" sz="4400" strike="noStrike" u="none">
              <a:solidFill>
                <a:srgbClr val="000000"/>
              </a:solidFill>
              <a:uFillTx/>
              <a:latin typeface="Arial"/>
            </a:endParaRPr>
          </a:p>
        </p:txBody>
      </p:sp>
      <p:sp>
        <p:nvSpPr>
          <p:cNvPr id="184" name="PlaceHolder 2"/>
          <p:cNvSpPr>
            <a:spLocks noGrp="1"/>
          </p:cNvSpPr>
          <p:nvPr>
            <p:ph/>
          </p:nvPr>
        </p:nvSpPr>
        <p:spPr>
          <a:xfrm>
            <a:off x="581040" y="1231920"/>
            <a:ext cx="9934200" cy="825120"/>
          </a:xfrm>
          <a:prstGeom prst="rect">
            <a:avLst/>
          </a:prstGeom>
          <a:noFill/>
          <a:ln w="0">
            <a:noFill/>
          </a:ln>
        </p:spPr>
        <p:txBody>
          <a:bodyPr lIns="91440" rIns="91440" tIns="45720" bIns="45720" anchor="ctr">
            <a:normAutofit fontScale="62500" lnSpcReduction="19999"/>
          </a:bodyPr>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ea typeface="Franklin Gothic Book"/>
              </a:rPr>
              <a:t>- The web app allows users to securely hide and retrieve messages in images.</a:t>
            </a:r>
            <a:endParaRPr b="0" lang="en-US" sz="2800" strike="noStrike" u="none">
              <a:solidFill>
                <a:srgbClr val="000000"/>
              </a:solidFill>
              <a:uFillTx/>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ea typeface="Franklin Gothic Book"/>
              </a:rPr>
              <a:t>- User interface is clean and easy to use</a:t>
            </a:r>
            <a:endParaRPr b="0" lang="en-US" sz="2800" strike="noStrike" u="none">
              <a:solidFill>
                <a:srgbClr val="000000"/>
              </a:solidFill>
              <a:uFillTx/>
              <a:latin typeface="Arial"/>
            </a:endParaRPr>
          </a:p>
        </p:txBody>
      </p:sp>
      <p:pic>
        <p:nvPicPr>
          <p:cNvPr id="185" name="" descr=""/>
          <p:cNvPicPr/>
          <p:nvPr/>
        </p:nvPicPr>
        <p:blipFill>
          <a:blip r:embed="rId1"/>
          <a:stretch/>
        </p:blipFill>
        <p:spPr>
          <a:xfrm>
            <a:off x="1371600" y="2057400"/>
            <a:ext cx="7416360" cy="44996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Result</a:t>
            </a:r>
            <a:endParaRPr b="0" lang="en-US" sz="4400" strike="noStrike" u="none">
              <a:solidFill>
                <a:srgbClr val="000000"/>
              </a:solidFill>
              <a:uFillTx/>
              <a:latin typeface="Arial"/>
            </a:endParaRPr>
          </a:p>
        </p:txBody>
      </p:sp>
      <p:pic>
        <p:nvPicPr>
          <p:cNvPr id="187" name="" descr=""/>
          <p:cNvPicPr/>
          <p:nvPr/>
        </p:nvPicPr>
        <p:blipFill>
          <a:blip r:embed="rId1"/>
          <a:stretch/>
        </p:blipFill>
        <p:spPr>
          <a:xfrm>
            <a:off x="2514600" y="743400"/>
            <a:ext cx="4161600" cy="5657040"/>
          </a:xfrm>
          <a:prstGeom prst="rect">
            <a:avLst/>
          </a:prstGeom>
          <a:noFill/>
          <a:ln w="0">
            <a:noFill/>
          </a:ln>
        </p:spPr>
      </p:pic>
      <p:pic>
        <p:nvPicPr>
          <p:cNvPr id="188" name="" descr=""/>
          <p:cNvPicPr/>
          <p:nvPr/>
        </p:nvPicPr>
        <p:blipFill>
          <a:blip r:embed="rId2"/>
          <a:stretch/>
        </p:blipFill>
        <p:spPr>
          <a:xfrm>
            <a:off x="6676560" y="914400"/>
            <a:ext cx="3780720" cy="53902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uFillTx/>
                <a:latin typeface="Arial"/>
                <a:ea typeface="Franklin Gothic Demi"/>
              </a:rPr>
              <a:t>Result</a:t>
            </a:r>
            <a:endParaRPr b="0" lang="en-US" sz="4400" strike="noStrike" u="none">
              <a:solidFill>
                <a:srgbClr val="000000"/>
              </a:solidFill>
              <a:uFillTx/>
              <a:latin typeface="Arial"/>
            </a:endParaRPr>
          </a:p>
        </p:txBody>
      </p:sp>
      <p:sp>
        <p:nvSpPr>
          <p:cNvPr id="190" name="PlaceHolder 2"/>
          <p:cNvSpPr>
            <a:spLocks noGrp="1"/>
          </p:cNvSpPr>
          <p:nvPr>
            <p:ph/>
          </p:nvPr>
        </p:nvSpPr>
        <p:spPr>
          <a:xfrm>
            <a:off x="457200" y="1600200"/>
            <a:ext cx="7086240" cy="456840"/>
          </a:xfrm>
          <a:prstGeom prst="rect">
            <a:avLst/>
          </a:prstGeom>
          <a:noFill/>
          <a:ln w="0">
            <a:noFill/>
          </a:ln>
        </p:spPr>
        <p:txBody>
          <a:bodyPr lIns="91440" rIns="91440" tIns="45720" bIns="45720" anchor="ctr">
            <a:normAutofit/>
          </a:bodyPr>
          <a:p>
            <a:pPr marL="432000" indent="-324000">
              <a:lnSpc>
                <a:spcPct val="110000"/>
              </a:lnSpc>
              <a:spcBef>
                <a:spcPts val="1417"/>
              </a:spcBef>
              <a:buClr>
                <a:srgbClr val="000000"/>
              </a:buClr>
              <a:buSzPct val="45000"/>
              <a:buFont typeface="Wingdings" charset="2"/>
              <a:buChar char=""/>
            </a:pPr>
            <a:r>
              <a:rPr b="0" lang="en-US" sz="1700" strike="noStrike" u="none">
                <a:solidFill>
                  <a:schemeClr val="dk1">
                    <a:lumMod val="75000"/>
                    <a:lumOff val="25000"/>
                  </a:schemeClr>
                </a:solidFill>
                <a:uFillTx/>
                <a:latin typeface="Franklin Gothic Book"/>
              </a:rPr>
              <a:t>If Worng Key Input </a:t>
            </a:r>
            <a:endParaRPr b="0" lang="en-US" sz="1700" strike="noStrike" u="none">
              <a:solidFill>
                <a:srgbClr val="000000"/>
              </a:solidFill>
              <a:uFillTx/>
              <a:latin typeface="Arial"/>
            </a:endParaRPr>
          </a:p>
        </p:txBody>
      </p:sp>
      <p:pic>
        <p:nvPicPr>
          <p:cNvPr id="191" name="" descr=""/>
          <p:cNvPicPr/>
          <p:nvPr/>
        </p:nvPicPr>
        <p:blipFill>
          <a:blip r:embed="rId1"/>
          <a:stretch/>
        </p:blipFill>
        <p:spPr>
          <a:xfrm>
            <a:off x="4343400" y="981360"/>
            <a:ext cx="3695040" cy="54190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Application>LibreOffice/24.8.7.2$Linux_X86_64 LibreOffice_project/480$Build-2</Application>
  <AppVersion>15.0000</AppVersion>
  <Words>187</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cp:lastPrinted>2025-06-23T22:26:06Z</cp:lastPrinted>
  <dcterms:modified xsi:type="dcterms:W3CDTF">2025-06-23T22:23:45Z</dcterms:modified>
  <cp:revision>43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10</vt:i4>
  </property>
</Properties>
</file>