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gkni8XD8TBPJuKc4M0UKHVOWLr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petapixel.com/2020/11/12/ai-and-the-battle-for-the-future-of-photo-editing/" TargetMode="External"/><Relationship Id="rId5" Type="http://schemas.openxmlformats.org/officeDocument/2006/relationships/hyperlink" Target="https://ayrn.io/unified-photo-editor/" TargetMode="External"/><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elementztechblog.wordpress.com/2015/04/14/getting-started-with-pycharm-and-qt-4-designer/" TargetMode="External"/><Relationship Id="rId9" Type="http://schemas.openxmlformats.org/officeDocument/2006/relationships/image" Target="../media/image9.png"/><Relationship Id="rId5" Type="http://schemas.openxmlformats.org/officeDocument/2006/relationships/hyperlink" Target="http://machinelearninguru.com/computer_vision/basics/convolution/image_convolution_1.html" TargetMode="External"/><Relationship Id="rId6" Type="http://schemas.openxmlformats.org/officeDocument/2006/relationships/hyperlink" Target="https://docs.scipy.org/doc/numpy/reference/" TargetMode="External"/><Relationship Id="rId7" Type="http://schemas.openxmlformats.org/officeDocument/2006/relationships/hyperlink" Target="https://web.archive.org/web/20201121102218/http://www.pythonware.com/products/pil/" TargetMode="External"/><Relationship Id="rId8" Type="http://schemas.openxmlformats.org/officeDocument/2006/relationships/hyperlink" Target="http://www.pythonware.com/products/pi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0"/>
            <a:ext cx="8520600" cy="1008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GB" sz="2700">
                <a:latin typeface="Times New Roman"/>
                <a:ea typeface="Times New Roman"/>
                <a:cs typeface="Times New Roman"/>
                <a:sym typeface="Times New Roman"/>
              </a:rPr>
              <a:t>CSA 0810-Python Programming-Slot B</a:t>
            </a:r>
            <a:endParaRPr b="1" sz="2700">
              <a:latin typeface="Times New Roman"/>
              <a:ea typeface="Times New Roman"/>
              <a:cs typeface="Times New Roman"/>
              <a:sym typeface="Times New Roman"/>
            </a:endParaRPr>
          </a:p>
        </p:txBody>
      </p:sp>
      <p:sp>
        <p:nvSpPr>
          <p:cNvPr id="55" name="Google Shape;55;p1"/>
          <p:cNvSpPr txBox="1"/>
          <p:nvPr>
            <p:ph idx="1" type="subTitle"/>
          </p:nvPr>
        </p:nvSpPr>
        <p:spPr>
          <a:xfrm>
            <a:off x="311700" y="1008900"/>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GB" sz="2400">
                <a:solidFill>
                  <a:srgbClr val="000000"/>
                </a:solidFill>
                <a:highlight>
                  <a:srgbClr val="CFE2F3"/>
                </a:highlight>
                <a:latin typeface="Times New Roman"/>
                <a:ea typeface="Times New Roman"/>
                <a:cs typeface="Times New Roman"/>
                <a:sym typeface="Times New Roman"/>
              </a:rPr>
              <a:t>Image Editing using Python</a:t>
            </a:r>
            <a:endParaRPr b="1" sz="2400">
              <a:solidFill>
                <a:srgbClr val="000000"/>
              </a:solidFill>
              <a:highlight>
                <a:srgbClr val="CFE2F3"/>
              </a:highlight>
              <a:latin typeface="Times New Roman"/>
              <a:ea typeface="Times New Roman"/>
              <a:cs typeface="Times New Roman"/>
              <a:sym typeface="Times New Roman"/>
            </a:endParaRPr>
          </a:p>
        </p:txBody>
      </p:sp>
      <p:sp>
        <p:nvSpPr>
          <p:cNvPr id="56" name="Google Shape;56;p1"/>
          <p:cNvSpPr txBox="1"/>
          <p:nvPr/>
        </p:nvSpPr>
        <p:spPr>
          <a:xfrm>
            <a:off x="5901125" y="3410050"/>
            <a:ext cx="3645000" cy="17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Project by,</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P. Sree Sai Vardhan Reddy</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1" lang="en-GB" sz="1800" u="none" cap="none" strike="noStrike">
                <a:solidFill>
                  <a:schemeClr val="dk1"/>
                </a:solidFill>
                <a:latin typeface="Times New Roman"/>
                <a:ea typeface="Times New Roman"/>
                <a:cs typeface="Times New Roman"/>
                <a:sym typeface="Times New Roman"/>
              </a:rPr>
              <a:t>(192210072)</a:t>
            </a:r>
            <a:endParaRPr b="0" i="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Computer Science &amp; Engineering</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SSE, SIMATS</a:t>
            </a:r>
            <a:endParaRPr b="0" i="0" sz="1800" u="none" cap="none" strike="noStrike">
              <a:solidFill>
                <a:schemeClr val="dk1"/>
              </a:solidFill>
              <a:latin typeface="Times New Roman"/>
              <a:ea typeface="Times New Roman"/>
              <a:cs typeface="Times New Roman"/>
              <a:sym typeface="Times New Roman"/>
            </a:endParaRPr>
          </a:p>
        </p:txBody>
      </p:sp>
      <p:sp>
        <p:nvSpPr>
          <p:cNvPr id="57" name="Google Shape;57;p1"/>
          <p:cNvSpPr txBox="1"/>
          <p:nvPr/>
        </p:nvSpPr>
        <p:spPr>
          <a:xfrm>
            <a:off x="0" y="3410050"/>
            <a:ext cx="39246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Guide By,</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T. Vincent Gnanaraj</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a:t>
            </a:r>
            <a:r>
              <a:rPr b="0" i="1" lang="en-GB" sz="1800" u="none" cap="none" strike="noStrike">
                <a:solidFill>
                  <a:schemeClr val="dk1"/>
                </a:solidFill>
                <a:latin typeface="Times New Roman"/>
                <a:ea typeface="Times New Roman"/>
                <a:cs typeface="Times New Roman"/>
                <a:sym typeface="Times New Roman"/>
              </a:rPr>
              <a:t>Course  Faculty</a:t>
            </a:r>
            <a:r>
              <a:rPr b="0" i="0" lang="en-GB"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Python Programming</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SSE, SIMATS</a:t>
            </a:r>
            <a:endParaRPr b="0" i="0" sz="1800" u="none" cap="none" strike="noStrike">
              <a:solidFill>
                <a:schemeClr val="dk1"/>
              </a:solidFill>
              <a:latin typeface="Times New Roman"/>
              <a:ea typeface="Times New Roman"/>
              <a:cs typeface="Times New Roman"/>
              <a:sym typeface="Times New Roman"/>
            </a:endParaRPr>
          </a:p>
        </p:txBody>
      </p:sp>
      <p:pic>
        <p:nvPicPr>
          <p:cNvPr id="58" name="Google Shape;58;p1"/>
          <p:cNvPicPr preferRelativeResize="0"/>
          <p:nvPr/>
        </p:nvPicPr>
        <p:blipFill rotWithShape="1">
          <a:blip r:embed="rId3">
            <a:alphaModFix/>
          </a:blip>
          <a:srcRect b="0" l="0" r="0" t="0"/>
          <a:stretch/>
        </p:blipFill>
        <p:spPr>
          <a:xfrm>
            <a:off x="0" y="0"/>
            <a:ext cx="832750" cy="832750"/>
          </a:xfrm>
          <a:prstGeom prst="rect">
            <a:avLst/>
          </a:prstGeom>
          <a:noFill/>
          <a:ln>
            <a:noFill/>
          </a:ln>
        </p:spPr>
      </p:pic>
      <p:pic>
        <p:nvPicPr>
          <p:cNvPr id="59" name="Google Shape;59;p1"/>
          <p:cNvPicPr preferRelativeResize="0"/>
          <p:nvPr/>
        </p:nvPicPr>
        <p:blipFill rotWithShape="1">
          <a:blip r:embed="rId4">
            <a:alphaModFix/>
          </a:blip>
          <a:srcRect b="0" l="0" r="0" t="0"/>
          <a:stretch/>
        </p:blipFill>
        <p:spPr>
          <a:xfrm>
            <a:off x="8311250" y="0"/>
            <a:ext cx="832742" cy="985200"/>
          </a:xfrm>
          <a:prstGeom prst="rect">
            <a:avLst/>
          </a:prstGeom>
          <a:noFill/>
          <a:ln>
            <a:noFill/>
          </a:ln>
        </p:spPr>
      </p:pic>
      <p:pic>
        <p:nvPicPr>
          <p:cNvPr id="60" name="Google Shape;60;p1"/>
          <p:cNvPicPr preferRelativeResize="0"/>
          <p:nvPr/>
        </p:nvPicPr>
        <p:blipFill rotWithShape="1">
          <a:blip r:embed="rId5">
            <a:alphaModFix/>
          </a:blip>
          <a:srcRect b="0" l="0" r="0" t="0"/>
          <a:stretch/>
        </p:blipFill>
        <p:spPr>
          <a:xfrm>
            <a:off x="2749500" y="1413975"/>
            <a:ext cx="3645000" cy="19960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2" name="Shape 132"/>
        <p:cNvGrpSpPr/>
        <p:nvPr/>
      </p:nvGrpSpPr>
      <p:grpSpPr>
        <a:xfrm>
          <a:off x="0" y="0"/>
          <a:ext cx="0" cy="0"/>
          <a:chOff x="0" y="0"/>
          <a:chExt cx="0" cy="0"/>
        </a:xfrm>
      </p:grpSpPr>
      <p:sp>
        <p:nvSpPr>
          <p:cNvPr id="133" name="Google Shape;13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32004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Testing</a:t>
            </a:r>
            <a:endParaRPr b="1" sz="2620">
              <a:latin typeface="Times New Roman"/>
              <a:ea typeface="Times New Roman"/>
              <a:cs typeface="Times New Roman"/>
              <a:sym typeface="Times New Roman"/>
            </a:endParaRPr>
          </a:p>
        </p:txBody>
      </p:sp>
      <p:pic>
        <p:nvPicPr>
          <p:cNvPr id="134" name="Google Shape;134;p10"/>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sp>
        <p:nvSpPr>
          <p:cNvPr id="135" name="Google Shape;135;p10"/>
          <p:cNvSpPr txBox="1"/>
          <p:nvPr/>
        </p:nvSpPr>
        <p:spPr>
          <a:xfrm>
            <a:off x="1247250" y="1662400"/>
            <a:ext cx="66495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10"/>
          <p:cNvSpPr txBox="1"/>
          <p:nvPr/>
        </p:nvSpPr>
        <p:spPr>
          <a:xfrm>
            <a:off x="311800" y="1617450"/>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Times New Roman"/>
              <a:buChar char="●"/>
            </a:pPr>
            <a:r>
              <a:rPr b="1" i="0" lang="en-GB" sz="1400" u="none" cap="none" strike="noStrike">
                <a:solidFill>
                  <a:schemeClr val="dk1"/>
                </a:solidFill>
                <a:latin typeface="Times New Roman"/>
                <a:ea typeface="Times New Roman"/>
                <a:cs typeface="Times New Roman"/>
                <a:sym typeface="Times New Roman"/>
              </a:rPr>
              <a:t>Unit Testing:</a:t>
            </a:r>
            <a:r>
              <a:rPr b="0" i="0" lang="en-GB" sz="1400" u="none" cap="none" strike="noStrike">
                <a:solidFill>
                  <a:schemeClr val="dk1"/>
                </a:solidFill>
                <a:latin typeface="Times New Roman"/>
                <a:ea typeface="Times New Roman"/>
                <a:cs typeface="Times New Roman"/>
                <a:sym typeface="Times New Roman"/>
              </a:rPr>
              <a:t>Focus on testing specific functionalities, such as image loading, processing algorithms, and saving.</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1" i="0" lang="en-GB" sz="1400" u="none" cap="none" strike="noStrike">
                <a:solidFill>
                  <a:schemeClr val="dk1"/>
                </a:solidFill>
                <a:latin typeface="Times New Roman"/>
                <a:ea typeface="Times New Roman"/>
                <a:cs typeface="Times New Roman"/>
                <a:sym typeface="Times New Roman"/>
              </a:rPr>
              <a:t>Integration Testing:</a:t>
            </a:r>
            <a:r>
              <a:rPr b="0" i="0" lang="en-GB" sz="1400" u="none" cap="none" strike="noStrike">
                <a:solidFill>
                  <a:schemeClr val="dk1"/>
                </a:solidFill>
                <a:latin typeface="Times New Roman"/>
                <a:ea typeface="Times New Roman"/>
                <a:cs typeface="Times New Roman"/>
                <a:sym typeface="Times New Roman"/>
              </a:rPr>
              <a:t>Test the interaction between different components of your image editor.</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Performance Testing:</a:t>
            </a:r>
            <a:r>
              <a:rPr b="0" i="0" lang="en-GB" sz="1400" u="none" cap="none" strike="noStrike">
                <a:solidFill>
                  <a:schemeClr val="dk1"/>
                </a:solidFill>
                <a:latin typeface="Times New Roman"/>
                <a:ea typeface="Times New Roman"/>
                <a:cs typeface="Times New Roman"/>
                <a:sym typeface="Times New Roman"/>
              </a:rPr>
              <a:t>Evaluate the performance of your image editor using tools like pytest-benchmark to ensure that it meets acceptable speed and resource usage criteria.</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End-to-End: </a:t>
            </a:r>
            <a:r>
              <a:rPr b="0" i="0" lang="en-GB" sz="1400" u="none" cap="none" strike="noStrike">
                <a:solidFill>
                  <a:schemeClr val="dk1"/>
                </a:solidFill>
                <a:latin typeface="Times New Roman"/>
                <a:ea typeface="Times New Roman"/>
                <a:cs typeface="Times New Roman"/>
                <a:sym typeface="Times New Roman"/>
              </a:rPr>
              <a:t>Testing:For a more comprehensive evaluation, consider automated end-to-end testing using tools like Selenium for GUI testing or frameworks like PyTest-BDD for behavior-driven development testing.</a:t>
            </a:r>
            <a:endParaRPr b="0" i="0" sz="1400" u="none" cap="none" strike="noStrike">
              <a:solidFill>
                <a:schemeClr val="dk1"/>
              </a:solidFill>
              <a:latin typeface="Times New Roman"/>
              <a:ea typeface="Times New Roman"/>
              <a:cs typeface="Times New Roman"/>
              <a:sym typeface="Times New Roman"/>
            </a:endParaRPr>
          </a:p>
        </p:txBody>
      </p:sp>
      <p:pic>
        <p:nvPicPr>
          <p:cNvPr id="137" name="Google Shape;137;p10"/>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1" name="Shape 141"/>
        <p:cNvGrpSpPr/>
        <p:nvPr/>
      </p:nvGrpSpPr>
      <p:grpSpPr>
        <a:xfrm>
          <a:off x="0" y="0"/>
          <a:ext cx="0" cy="0"/>
          <a:chOff x="0" y="0"/>
          <a:chExt cx="0" cy="0"/>
        </a:xfrm>
      </p:grpSpPr>
      <p:sp>
        <p:nvSpPr>
          <p:cNvPr id="142" name="Google Shape;14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27432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Implementing</a:t>
            </a:r>
            <a:endParaRPr b="1" sz="2620">
              <a:latin typeface="Times New Roman"/>
              <a:ea typeface="Times New Roman"/>
              <a:cs typeface="Times New Roman"/>
              <a:sym typeface="Times New Roman"/>
            </a:endParaRPr>
          </a:p>
        </p:txBody>
      </p:sp>
      <p:pic>
        <p:nvPicPr>
          <p:cNvPr id="143" name="Google Shape;143;p11"/>
          <p:cNvPicPr preferRelativeResize="0"/>
          <p:nvPr/>
        </p:nvPicPr>
        <p:blipFill rotWithShape="1">
          <a:blip r:embed="rId3">
            <a:alphaModFix/>
          </a:blip>
          <a:srcRect b="0" l="0" r="0" t="0"/>
          <a:stretch/>
        </p:blipFill>
        <p:spPr>
          <a:xfrm>
            <a:off x="8368100" y="3525"/>
            <a:ext cx="832742" cy="985200"/>
          </a:xfrm>
          <a:prstGeom prst="rect">
            <a:avLst/>
          </a:prstGeom>
          <a:noFill/>
          <a:ln>
            <a:noFill/>
          </a:ln>
        </p:spPr>
      </p:pic>
      <p:sp>
        <p:nvSpPr>
          <p:cNvPr id="144" name="Google Shape;144;p11"/>
          <p:cNvSpPr txBox="1"/>
          <p:nvPr/>
        </p:nvSpPr>
        <p:spPr>
          <a:xfrm>
            <a:off x="902100" y="1401900"/>
            <a:ext cx="7339800" cy="2339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Python Utilization: Employed Python as the primary programming language for its versatility and extensive libraries.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OpenCV Integration: Leveraged OpenCV for image processing tasks, streamlining implementation and enhancing efficiency.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Modular Code Design: Implemented a modular code structure for clarity, ease of maintenance, and future scalability.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Parameter Tuning: Fine-tuned algorithm parameters to balance image enhancement and computational efficiency.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chemeClr val="dk1"/>
                </a:solidFill>
                <a:latin typeface="Times New Roman"/>
                <a:ea typeface="Times New Roman"/>
                <a:cs typeface="Times New Roman"/>
                <a:sym typeface="Times New Roman"/>
              </a:rPr>
              <a:t>Version Control: Utilized version control (e.g., Git) for collaborative development, enabling seamless integration of enhancements and tracking changes</a:t>
            </a:r>
            <a:endParaRPr b="0" i="0" sz="1400" u="none" cap="none" strike="noStrike">
              <a:solidFill>
                <a:schemeClr val="dk1"/>
              </a:solidFill>
              <a:latin typeface="Times New Roman"/>
              <a:ea typeface="Times New Roman"/>
              <a:cs typeface="Times New Roman"/>
              <a:sym typeface="Times New Roman"/>
            </a:endParaRPr>
          </a:p>
        </p:txBody>
      </p:sp>
      <p:pic>
        <p:nvPicPr>
          <p:cNvPr id="145" name="Google Shape;145;p11"/>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9" name="Shape 149"/>
        <p:cNvGrpSpPr/>
        <p:nvPr/>
      </p:nvGrpSpPr>
      <p:grpSpPr>
        <a:xfrm>
          <a:off x="0" y="0"/>
          <a:ext cx="0" cy="0"/>
          <a:chOff x="0" y="0"/>
          <a:chExt cx="0" cy="0"/>
        </a:xfrm>
      </p:grpSpPr>
      <p:sp>
        <p:nvSpPr>
          <p:cNvPr id="150" name="Google Shape;15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27432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Final Output</a:t>
            </a:r>
            <a:endParaRPr b="1" sz="2620">
              <a:latin typeface="Times New Roman"/>
              <a:ea typeface="Times New Roman"/>
              <a:cs typeface="Times New Roman"/>
              <a:sym typeface="Times New Roman"/>
            </a:endParaRPr>
          </a:p>
        </p:txBody>
      </p:sp>
      <p:pic>
        <p:nvPicPr>
          <p:cNvPr id="151" name="Google Shape;151;p12"/>
          <p:cNvPicPr preferRelativeResize="0"/>
          <p:nvPr/>
        </p:nvPicPr>
        <p:blipFill rotWithShape="1">
          <a:blip r:embed="rId3">
            <a:alphaModFix/>
          </a:blip>
          <a:srcRect b="0" l="0" r="0" t="0"/>
          <a:stretch/>
        </p:blipFill>
        <p:spPr>
          <a:xfrm>
            <a:off x="8368100" y="3525"/>
            <a:ext cx="832742" cy="985200"/>
          </a:xfrm>
          <a:prstGeom prst="rect">
            <a:avLst/>
          </a:prstGeom>
          <a:noFill/>
          <a:ln>
            <a:noFill/>
          </a:ln>
        </p:spPr>
      </p:pic>
      <p:pic>
        <p:nvPicPr>
          <p:cNvPr id="152" name="Google Shape;152;p12"/>
          <p:cNvPicPr preferRelativeResize="0"/>
          <p:nvPr/>
        </p:nvPicPr>
        <p:blipFill rotWithShape="1">
          <a:blip r:embed="rId4">
            <a:alphaModFix/>
          </a:blip>
          <a:srcRect b="0" l="0" r="0" t="0"/>
          <a:stretch/>
        </p:blipFill>
        <p:spPr>
          <a:xfrm>
            <a:off x="4925858" y="1779025"/>
            <a:ext cx="4067742" cy="2427350"/>
          </a:xfrm>
          <a:prstGeom prst="rect">
            <a:avLst/>
          </a:prstGeom>
          <a:noFill/>
          <a:ln>
            <a:noFill/>
          </a:ln>
        </p:spPr>
      </p:pic>
      <p:pic>
        <p:nvPicPr>
          <p:cNvPr id="153" name="Google Shape;153;p12"/>
          <p:cNvPicPr preferRelativeResize="0"/>
          <p:nvPr/>
        </p:nvPicPr>
        <p:blipFill rotWithShape="1">
          <a:blip r:embed="rId5">
            <a:alphaModFix/>
          </a:blip>
          <a:srcRect b="0" l="0" r="0" t="0"/>
          <a:stretch/>
        </p:blipFill>
        <p:spPr>
          <a:xfrm>
            <a:off x="160475" y="1779025"/>
            <a:ext cx="4080525" cy="2427351"/>
          </a:xfrm>
          <a:prstGeom prst="rect">
            <a:avLst/>
          </a:prstGeom>
          <a:noFill/>
          <a:ln>
            <a:noFill/>
          </a:ln>
        </p:spPr>
      </p:pic>
      <p:cxnSp>
        <p:nvCxnSpPr>
          <p:cNvPr id="154" name="Google Shape;154;p12"/>
          <p:cNvCxnSpPr>
            <a:stCxn id="153" idx="3"/>
            <a:endCxn id="152" idx="1"/>
          </p:cNvCxnSpPr>
          <p:nvPr/>
        </p:nvCxnSpPr>
        <p:spPr>
          <a:xfrm>
            <a:off x="4241000" y="2992701"/>
            <a:ext cx="684900" cy="0"/>
          </a:xfrm>
          <a:prstGeom prst="straightConnector1">
            <a:avLst/>
          </a:prstGeom>
          <a:noFill/>
          <a:ln cap="flat" cmpd="sng" w="9525">
            <a:solidFill>
              <a:schemeClr val="dk1"/>
            </a:solidFill>
            <a:prstDash val="solid"/>
            <a:round/>
            <a:headEnd len="sm" w="sm" type="none"/>
            <a:tailEnd len="med" w="med" type="triangle"/>
          </a:ln>
        </p:spPr>
      </p:cxnSp>
      <p:pic>
        <p:nvPicPr>
          <p:cNvPr id="155" name="Google Shape;155;p12"/>
          <p:cNvPicPr preferRelativeResize="0"/>
          <p:nvPr/>
        </p:nvPicPr>
        <p:blipFill rotWithShape="1">
          <a:blip r:embed="rId6">
            <a:alphaModFix/>
          </a:blip>
          <a:srcRect b="0" l="0" r="0" t="0"/>
          <a:stretch/>
        </p:blipFill>
        <p:spPr>
          <a:xfrm>
            <a:off x="0" y="0"/>
            <a:ext cx="832750" cy="83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9" name="Shape 159"/>
        <p:cNvGrpSpPr/>
        <p:nvPr/>
      </p:nvGrpSpPr>
      <p:grpSpPr>
        <a:xfrm>
          <a:off x="0" y="0"/>
          <a:ext cx="0" cy="0"/>
          <a:chOff x="0" y="0"/>
          <a:chExt cx="0" cy="0"/>
        </a:xfrm>
      </p:grpSpPr>
      <p:sp>
        <p:nvSpPr>
          <p:cNvPr id="160" name="Google Shape;16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27432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Conclusion</a:t>
            </a:r>
            <a:endParaRPr b="1" sz="2620">
              <a:latin typeface="Times New Roman"/>
              <a:ea typeface="Times New Roman"/>
              <a:cs typeface="Times New Roman"/>
              <a:sym typeface="Times New Roman"/>
            </a:endParaRPr>
          </a:p>
        </p:txBody>
      </p:sp>
      <p:pic>
        <p:nvPicPr>
          <p:cNvPr id="161" name="Google Shape;161;p13"/>
          <p:cNvPicPr preferRelativeResize="0"/>
          <p:nvPr/>
        </p:nvPicPr>
        <p:blipFill rotWithShape="1">
          <a:blip r:embed="rId3">
            <a:alphaModFix/>
          </a:blip>
          <a:srcRect b="0" l="0" r="0" t="0"/>
          <a:stretch/>
        </p:blipFill>
        <p:spPr>
          <a:xfrm>
            <a:off x="8368100" y="3525"/>
            <a:ext cx="832742" cy="985200"/>
          </a:xfrm>
          <a:prstGeom prst="rect">
            <a:avLst/>
          </a:prstGeom>
          <a:noFill/>
          <a:ln>
            <a:noFill/>
          </a:ln>
        </p:spPr>
      </p:pic>
      <p:sp>
        <p:nvSpPr>
          <p:cNvPr id="162" name="Google Shape;162;p13"/>
          <p:cNvSpPr txBox="1"/>
          <p:nvPr/>
        </p:nvSpPr>
        <p:spPr>
          <a:xfrm>
            <a:off x="1292250" y="1017725"/>
            <a:ext cx="6559500" cy="287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900"/>
              </a:spcBef>
              <a:spcAft>
                <a:spcPts val="0"/>
              </a:spcAft>
              <a:buClr>
                <a:srgbClr val="000000"/>
              </a:buClr>
              <a:buSzPts val="1400"/>
              <a:buFont typeface="Arial"/>
              <a:buNone/>
            </a:pPr>
            <a:r>
              <a:rPr b="0" i="0" lang="en-GB" sz="1400" u="none" cap="none" strike="noStrike">
                <a:solidFill>
                  <a:schemeClr val="dk1"/>
                </a:solidFill>
                <a:latin typeface="Times New Roman"/>
                <a:ea typeface="Times New Roman"/>
                <a:cs typeface="Times New Roman"/>
                <a:sym typeface="Times New Roman"/>
              </a:rPr>
              <a:t>Python is a versatile language that can be used to build GUI applications with image manipulation features. Pillow and ttk bootstrap are useful libraries for image editing and GUI design. Pillow provides various image operations and filters, while ttk bootstrap offers bootstrap-themed widgets for Tkinter. An image editor in Python can have many functionalities, such as opening, saving, flipping, rotating, filtering, drawing, and erasing images. These can be implemented using the methods and classes from the Pillow library and the widgets from the ttk bootstrap library. An image editor in Python can be a fun and educational project that demonstrates the power and creativity of Python programming. It can also be extended and customized to suit different needs and preferences.</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163" name="Google Shape;163;p13"/>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7" name="Shape 167"/>
        <p:cNvGrpSpPr/>
        <p:nvPr/>
      </p:nvGrpSpPr>
      <p:grpSpPr>
        <a:xfrm>
          <a:off x="0" y="0"/>
          <a:ext cx="0" cy="0"/>
          <a:chOff x="0" y="0"/>
          <a:chExt cx="0" cy="0"/>
        </a:xfrm>
      </p:grpSpPr>
      <p:pic>
        <p:nvPicPr>
          <p:cNvPr id="168" name="Google Shape;168;p14"/>
          <p:cNvPicPr preferRelativeResize="0"/>
          <p:nvPr/>
        </p:nvPicPr>
        <p:blipFill rotWithShape="1">
          <a:blip r:embed="rId3">
            <a:alphaModFix/>
          </a:blip>
          <a:srcRect b="0" l="0" r="0" t="0"/>
          <a:stretch/>
        </p:blipFill>
        <p:spPr>
          <a:xfrm>
            <a:off x="8368100" y="3525"/>
            <a:ext cx="832742" cy="985200"/>
          </a:xfrm>
          <a:prstGeom prst="rect">
            <a:avLst/>
          </a:prstGeom>
          <a:noFill/>
          <a:ln>
            <a:noFill/>
          </a:ln>
        </p:spPr>
      </p:pic>
      <p:sp>
        <p:nvSpPr>
          <p:cNvPr id="169" name="Google Shape;16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27432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Future Scope</a:t>
            </a:r>
            <a:endParaRPr b="1" sz="2620">
              <a:latin typeface="Times New Roman"/>
              <a:ea typeface="Times New Roman"/>
              <a:cs typeface="Times New Roman"/>
              <a:sym typeface="Times New Roman"/>
            </a:endParaRPr>
          </a:p>
        </p:txBody>
      </p:sp>
      <p:sp>
        <p:nvSpPr>
          <p:cNvPr id="170" name="Google Shape;170;p14"/>
          <p:cNvSpPr txBox="1"/>
          <p:nvPr/>
        </p:nvSpPr>
        <p:spPr>
          <a:xfrm>
            <a:off x="311700" y="1494300"/>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With the advent of Artificial Intelligence (AI), photo editing software is becoming more advanced and capable of performing complex tasks with ease</a:t>
            </a:r>
            <a:r>
              <a:rPr b="0" i="0" lang="en-GB"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GB" sz="1400" u="none" cap="none" strike="noStrike">
                <a:solidFill>
                  <a:srgbClr val="0F0F0F"/>
                </a:solidFill>
                <a:latin typeface="Times New Roman"/>
                <a:ea typeface="Times New Roman"/>
                <a:cs typeface="Times New Roman"/>
                <a:sym typeface="Times New Roman"/>
              </a:rPr>
              <a:t>This evolution may lead to seamless, accessible editing experiences that go beyond traditional tools, incorporating features like automated restoration, style transfer, and ethical considerations.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GB" sz="1400" u="none" cap="none" strike="noStrike">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In the future, image editors are expected to become more expensive in their individual editing and design capabilities, and more cross-compatible via easy export integrated options that are already becoming more prevalent </a:t>
            </a:r>
            <a:endParaRPr b="0" i="0" sz="1400" u="none" cap="none" strike="noStrike">
              <a:solidFill>
                <a:schemeClr val="dk1"/>
              </a:solidFill>
              <a:latin typeface="Times New Roman"/>
              <a:ea typeface="Times New Roman"/>
              <a:cs typeface="Times New Roman"/>
              <a:sym typeface="Times New Roman"/>
            </a:endParaRPr>
          </a:p>
        </p:txBody>
      </p:sp>
      <p:pic>
        <p:nvPicPr>
          <p:cNvPr id="171" name="Google Shape;171;p14"/>
          <p:cNvPicPr preferRelativeResize="0"/>
          <p:nvPr/>
        </p:nvPicPr>
        <p:blipFill rotWithShape="1">
          <a:blip r:embed="rId6">
            <a:alphaModFix/>
          </a:blip>
          <a:srcRect b="0" l="0" r="0" t="0"/>
          <a:stretch/>
        </p:blipFill>
        <p:spPr>
          <a:xfrm>
            <a:off x="0" y="0"/>
            <a:ext cx="832750" cy="83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5" name="Shape 175"/>
        <p:cNvGrpSpPr/>
        <p:nvPr/>
      </p:nvGrpSpPr>
      <p:grpSpPr>
        <a:xfrm>
          <a:off x="0" y="0"/>
          <a:ext cx="0" cy="0"/>
          <a:chOff x="0" y="0"/>
          <a:chExt cx="0" cy="0"/>
        </a:xfrm>
      </p:grpSpPr>
      <p:pic>
        <p:nvPicPr>
          <p:cNvPr id="176" name="Google Shape;176;p15"/>
          <p:cNvPicPr preferRelativeResize="0"/>
          <p:nvPr/>
        </p:nvPicPr>
        <p:blipFill rotWithShape="1">
          <a:blip r:embed="rId3">
            <a:alphaModFix/>
          </a:blip>
          <a:srcRect b="0" l="0" r="0" t="0"/>
          <a:stretch/>
        </p:blipFill>
        <p:spPr>
          <a:xfrm>
            <a:off x="8368100" y="3525"/>
            <a:ext cx="832742" cy="985200"/>
          </a:xfrm>
          <a:prstGeom prst="rect">
            <a:avLst/>
          </a:prstGeom>
          <a:noFill/>
          <a:ln>
            <a:noFill/>
          </a:ln>
        </p:spPr>
      </p:pic>
      <p:sp>
        <p:nvSpPr>
          <p:cNvPr id="177" name="Google Shape;177;p15"/>
          <p:cNvSpPr txBox="1"/>
          <p:nvPr>
            <p:ph type="title"/>
          </p:nvPr>
        </p:nvSpPr>
        <p:spPr>
          <a:xfrm>
            <a:off x="311700" y="231925"/>
            <a:ext cx="8520600" cy="572700"/>
          </a:xfrm>
          <a:prstGeom prst="rect">
            <a:avLst/>
          </a:prstGeom>
          <a:noFill/>
          <a:ln>
            <a:noFill/>
          </a:ln>
        </p:spPr>
        <p:txBody>
          <a:bodyPr anchorCtr="0" anchor="t" bIns="91425" lIns="91425" spcFirstLastPara="1" rIns="91425" wrap="square" tIns="91425">
            <a:noAutofit/>
          </a:bodyPr>
          <a:lstStyle/>
          <a:p>
            <a:pPr indent="457200" lvl="0" marL="27432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References</a:t>
            </a:r>
            <a:endParaRPr b="1" sz="2620">
              <a:latin typeface="Times New Roman"/>
              <a:ea typeface="Times New Roman"/>
              <a:cs typeface="Times New Roman"/>
              <a:sym typeface="Times New Roman"/>
            </a:endParaRPr>
          </a:p>
        </p:txBody>
      </p:sp>
      <p:sp>
        <p:nvSpPr>
          <p:cNvPr id="178" name="Google Shape;178;p15"/>
          <p:cNvSpPr txBox="1"/>
          <p:nvPr/>
        </p:nvSpPr>
        <p:spPr>
          <a:xfrm>
            <a:off x="479550" y="988725"/>
            <a:ext cx="8184900" cy="2709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Times New Roman"/>
              <a:buAutoNum type="arabicPeriod"/>
            </a:pPr>
            <a:r>
              <a:rPr b="0" i="0" lang="en-GB" sz="1600" u="none" cap="none" strike="noStrike">
                <a:solidFill>
                  <a:srgbClr val="1F2328"/>
                </a:solidFill>
                <a:latin typeface="Times New Roman"/>
                <a:ea typeface="Times New Roman"/>
                <a:cs typeface="Times New Roman"/>
                <a:sym typeface="Times New Roman"/>
              </a:rPr>
              <a:t> Gonzalez, Rafael C., and Woods, Richard E. "Digital image processing. 3E" (2008).</a:t>
            </a:r>
            <a:endParaRPr b="0" i="0" sz="1600" u="none" cap="none" strike="noStrike">
              <a:solidFill>
                <a:srgbClr val="1F2328"/>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AutoNum type="arabicPeriod"/>
            </a:pPr>
            <a:r>
              <a:rPr b="0" i="0" lang="en-GB" sz="1600" u="sng" cap="none" strike="noStrike">
                <a:solidFill>
                  <a:schemeClr val="hlink"/>
                </a:solidFill>
                <a:latin typeface="Times New Roman"/>
                <a:ea typeface="Times New Roman"/>
                <a:cs typeface="Times New Roman"/>
                <a:sym typeface="Times New Roman"/>
                <a:hlinkClick r:id="rId4"/>
              </a:rPr>
              <a:t>https://elementztechblog.wordpress.com/2015/04/14/getting-started-with-pycharm-and-qt-4-designer/</a:t>
            </a:r>
            <a:endParaRPr b="0" i="0" sz="1600" u="sng" cap="none" strike="noStrike">
              <a:solidFill>
                <a:schemeClr val="hlink"/>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AutoNum type="arabicPeriod"/>
            </a:pPr>
            <a:r>
              <a:rPr b="0" i="0" lang="en-GB" sz="1600" u="sng" cap="none" strike="noStrike">
                <a:solidFill>
                  <a:schemeClr val="hlink"/>
                </a:solidFill>
                <a:latin typeface="Times New Roman"/>
                <a:ea typeface="Times New Roman"/>
                <a:cs typeface="Times New Roman"/>
                <a:sym typeface="Times New Roman"/>
                <a:hlinkClick r:id="rId5"/>
              </a:rPr>
              <a:t>http://machinelearninguru.com/computer_vision/basics/convolution/image_convolution_1.html</a:t>
            </a:r>
            <a:endParaRPr b="0" i="0" sz="1600" u="sng" cap="none" strike="noStrike">
              <a:solidFill>
                <a:schemeClr val="hlink"/>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AutoNum type="arabicPeriod"/>
            </a:pPr>
            <a:r>
              <a:rPr b="0" i="0" lang="en-GB" sz="1600" u="none" cap="none" strike="noStrike">
                <a:solidFill>
                  <a:srgbClr val="1F2328"/>
                </a:solidFill>
                <a:latin typeface="Times New Roman"/>
                <a:ea typeface="Times New Roman"/>
                <a:cs typeface="Times New Roman"/>
                <a:sym typeface="Times New Roman"/>
              </a:rPr>
              <a:t> </a:t>
            </a:r>
            <a:r>
              <a:rPr b="0" i="0" lang="en-GB" sz="1600" u="sng" cap="none" strike="noStrike">
                <a:solidFill>
                  <a:schemeClr val="hlink"/>
                </a:solidFill>
                <a:latin typeface="Times New Roman"/>
                <a:ea typeface="Times New Roman"/>
                <a:cs typeface="Times New Roman"/>
                <a:sym typeface="Times New Roman"/>
                <a:hlinkClick r:id="rId6"/>
              </a:rPr>
              <a:t>https://docs.scipy.org/doc/numpy/reference/</a:t>
            </a:r>
            <a:endParaRPr b="0" i="0" sz="1600" u="none" cap="none" strike="noStrike">
              <a:solidFill>
                <a:srgbClr val="1A1A1A"/>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202122"/>
              </a:buClr>
              <a:buSzPts val="1600"/>
              <a:buFont typeface="Times New Roman"/>
              <a:buAutoNum type="arabicPeriod"/>
            </a:pPr>
            <a:r>
              <a:rPr b="0" i="0" lang="en-GB" sz="1600" u="none" cap="none" strike="noStrike">
                <a:solidFill>
                  <a:srgbClr val="202122"/>
                </a:solidFill>
                <a:latin typeface="Times New Roman"/>
                <a:ea typeface="Times New Roman"/>
                <a:cs typeface="Times New Roman"/>
                <a:sym typeface="Times New Roman"/>
              </a:rPr>
              <a:t> </a:t>
            </a:r>
            <a:r>
              <a:rPr b="0" i="0" lang="en-GB" sz="1600" u="none" cap="none" strike="noStrike">
                <a:solidFill>
                  <a:srgbClr val="3366CC"/>
                </a:solidFill>
                <a:uFill>
                  <a:noFill/>
                </a:uFill>
                <a:latin typeface="Times New Roman"/>
                <a:ea typeface="Times New Roman"/>
                <a:cs typeface="Times New Roman"/>
                <a:sym typeface="Times New Roman"/>
                <a:hlinkClick r:id="rId7">
                  <a:extLst>
                    <a:ext uri="{A12FA001-AC4F-418D-AE19-62706E023703}">
                      <ahyp:hlinkClr val="tx"/>
                    </a:ext>
                  </a:extLst>
                </a:hlinkClick>
              </a:rPr>
              <a:t>"Python Imaging Library"</a:t>
            </a:r>
            <a:r>
              <a:rPr b="0" i="0" lang="en-GB" sz="1600" u="none" cap="none" strike="noStrike">
                <a:solidFill>
                  <a:srgbClr val="202122"/>
                </a:solidFill>
                <a:latin typeface="Times New Roman"/>
                <a:ea typeface="Times New Roman"/>
                <a:cs typeface="Times New Roman"/>
                <a:sym typeface="Times New Roman"/>
              </a:rPr>
              <a:t>. </a:t>
            </a:r>
            <a:r>
              <a:rPr b="0" i="1" lang="en-GB" sz="1600" u="none" cap="none" strike="noStrike">
                <a:solidFill>
                  <a:srgbClr val="202122"/>
                </a:solidFill>
                <a:latin typeface="Times New Roman"/>
                <a:ea typeface="Times New Roman"/>
                <a:cs typeface="Times New Roman"/>
                <a:sym typeface="Times New Roman"/>
              </a:rPr>
              <a:t>Secret Labs AB</a:t>
            </a:r>
            <a:r>
              <a:rPr b="0" i="0" lang="en-GB" sz="1600" u="none" cap="none" strike="noStrike">
                <a:solidFill>
                  <a:srgbClr val="202122"/>
                </a:solidFill>
                <a:latin typeface="Times New Roman"/>
                <a:ea typeface="Times New Roman"/>
                <a:cs typeface="Times New Roman"/>
                <a:sym typeface="Times New Roman"/>
              </a:rPr>
              <a:t>. Archived from </a:t>
            </a:r>
            <a:r>
              <a:rPr b="0" i="0" lang="en-GB" sz="1600" u="none" cap="none" strike="noStrike">
                <a:solidFill>
                  <a:srgbClr val="3366CC"/>
                </a:solidFill>
                <a:uFill>
                  <a:noFill/>
                </a:uFill>
                <a:latin typeface="Times New Roman"/>
                <a:ea typeface="Times New Roman"/>
                <a:cs typeface="Times New Roman"/>
                <a:sym typeface="Times New Roman"/>
                <a:hlinkClick r:id="rId8">
                  <a:extLst>
                    <a:ext uri="{A12FA001-AC4F-418D-AE19-62706E023703}">
                      <ahyp:hlinkClr val="tx"/>
                    </a:ext>
                  </a:extLst>
                </a:hlinkClick>
              </a:rPr>
              <a:t>the original</a:t>
            </a:r>
            <a:r>
              <a:rPr b="0" i="0" lang="en-GB" sz="1600" u="none" cap="none" strike="noStrike">
                <a:solidFill>
                  <a:srgbClr val="202122"/>
                </a:solidFill>
                <a:latin typeface="Times New Roman"/>
                <a:ea typeface="Times New Roman"/>
                <a:cs typeface="Times New Roman"/>
                <a:sym typeface="Times New Roman"/>
              </a:rPr>
              <a:t> on 21 November 2020. Retrieved December 8, 2013.</a:t>
            </a:r>
            <a:endParaRPr b="0" i="0" sz="1600" u="none" cap="none" strike="noStrike">
              <a:solidFill>
                <a:srgbClr val="1A1A1A"/>
              </a:solidFill>
              <a:latin typeface="Times New Roman"/>
              <a:ea typeface="Times New Roman"/>
              <a:cs typeface="Times New Roman"/>
              <a:sym typeface="Times New Roman"/>
            </a:endParaRPr>
          </a:p>
          <a:p>
            <a:pPr indent="0" lvl="0" marL="457200" marR="0" rtl="0" algn="just">
              <a:lnSpc>
                <a:spcPct val="100000"/>
              </a:lnSpc>
              <a:spcBef>
                <a:spcPts val="10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pic>
        <p:nvPicPr>
          <p:cNvPr id="179" name="Google Shape;179;p15"/>
          <p:cNvPicPr preferRelativeResize="0"/>
          <p:nvPr/>
        </p:nvPicPr>
        <p:blipFill rotWithShape="1">
          <a:blip r:embed="rId9">
            <a:alphaModFix/>
          </a:blip>
          <a:srcRect b="0" l="0" r="0" t="0"/>
          <a:stretch/>
        </p:blipFill>
        <p:spPr>
          <a:xfrm>
            <a:off x="0" y="0"/>
            <a:ext cx="832750" cy="83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3" name="Shape 183"/>
        <p:cNvGrpSpPr/>
        <p:nvPr/>
      </p:nvGrpSpPr>
      <p:grpSpPr>
        <a:xfrm>
          <a:off x="0" y="0"/>
          <a:ext cx="0" cy="0"/>
          <a:chOff x="0" y="0"/>
          <a:chExt cx="0" cy="0"/>
        </a:xfrm>
      </p:grpSpPr>
      <p:pic>
        <p:nvPicPr>
          <p:cNvPr id="184" name="Google Shape;184;p16"/>
          <p:cNvPicPr preferRelativeResize="0"/>
          <p:nvPr/>
        </p:nvPicPr>
        <p:blipFill rotWithShape="1">
          <a:blip r:embed="rId3">
            <a:alphaModFix/>
          </a:blip>
          <a:srcRect b="0" l="0" r="0" t="0"/>
          <a:stretch/>
        </p:blipFill>
        <p:spPr>
          <a:xfrm>
            <a:off x="8368100" y="3525"/>
            <a:ext cx="832742" cy="985200"/>
          </a:xfrm>
          <a:prstGeom prst="rect">
            <a:avLst/>
          </a:prstGeom>
          <a:noFill/>
          <a:ln>
            <a:noFill/>
          </a:ln>
        </p:spPr>
      </p:pic>
      <p:sp>
        <p:nvSpPr>
          <p:cNvPr id="185" name="Google Shape;185;p16"/>
          <p:cNvSpPr txBox="1"/>
          <p:nvPr>
            <p:ph type="title"/>
          </p:nvPr>
        </p:nvSpPr>
        <p:spPr>
          <a:xfrm>
            <a:off x="311700" y="1756875"/>
            <a:ext cx="8520600" cy="3120900"/>
          </a:xfrm>
          <a:prstGeom prst="rect">
            <a:avLst/>
          </a:prstGeom>
          <a:noFill/>
          <a:ln>
            <a:noFill/>
          </a:ln>
        </p:spPr>
        <p:txBody>
          <a:bodyPr anchorCtr="0" anchor="t" bIns="91425" lIns="91425" spcFirstLastPara="1" rIns="91425" wrap="square" tIns="91425">
            <a:noAutofit/>
          </a:bodyPr>
          <a:lstStyle/>
          <a:p>
            <a:pPr indent="0" lvl="0" marL="2743200" rtl="0" algn="l">
              <a:lnSpc>
                <a:spcPct val="100000"/>
              </a:lnSpc>
              <a:spcBef>
                <a:spcPts val="0"/>
              </a:spcBef>
              <a:spcAft>
                <a:spcPts val="0"/>
              </a:spcAft>
              <a:buSzPts val="990"/>
              <a:buNone/>
            </a:pPr>
            <a:r>
              <a:rPr b="1" lang="en-GB" sz="9600">
                <a:latin typeface="Times New Roman"/>
                <a:ea typeface="Times New Roman"/>
                <a:cs typeface="Times New Roman"/>
                <a:sym typeface="Times New Roman"/>
              </a:rPr>
              <a:t>END</a:t>
            </a:r>
            <a:endParaRPr sz="9600">
              <a:latin typeface="Times New Roman"/>
              <a:ea typeface="Times New Roman"/>
              <a:cs typeface="Times New Roman"/>
              <a:sym typeface="Times New Roman"/>
            </a:endParaRPr>
          </a:p>
        </p:txBody>
      </p:sp>
      <p:pic>
        <p:nvPicPr>
          <p:cNvPr id="186" name="Google Shape;186;p16"/>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32004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  Introduction</a:t>
            </a:r>
            <a:endParaRPr b="1" sz="2620">
              <a:latin typeface="Times New Roman"/>
              <a:ea typeface="Times New Roman"/>
              <a:cs typeface="Times New Roman"/>
              <a:sym typeface="Times New Roman"/>
            </a:endParaRPr>
          </a:p>
        </p:txBody>
      </p:sp>
      <p:sp>
        <p:nvSpPr>
          <p:cNvPr id="66" name="Google Shape;66;p2"/>
          <p:cNvSpPr txBox="1"/>
          <p:nvPr>
            <p:ph idx="1" type="body"/>
          </p:nvPr>
        </p:nvSpPr>
        <p:spPr>
          <a:xfrm>
            <a:off x="311700" y="1272800"/>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Pythons clear and concise syntax makes it an ideal choice for scripting in image editing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Python boasts a plethora of libraries tailored for image processing, such as pillow(PIL), OpenCV, and scikit-image.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Python ability to manipulate data at the pixel level facilitates precise control over image elements.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Python enables real time image editing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Python’s open source nature encourages continuous improvement and customization.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Developers can contribute to  or modify existing image editing tools, fostering a collaborative environment for innovation.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This project show how python is used for image editing and how it a better language for this kind of the editors</a:t>
            </a:r>
            <a:endParaRPr sz="1400">
              <a:solidFill>
                <a:schemeClr val="dk1"/>
              </a:solidFill>
            </a:endParaRPr>
          </a:p>
        </p:txBody>
      </p:sp>
      <p:pic>
        <p:nvPicPr>
          <p:cNvPr id="67" name="Google Shape;67;p2"/>
          <p:cNvPicPr preferRelativeResize="0"/>
          <p:nvPr/>
        </p:nvPicPr>
        <p:blipFill rotWithShape="1">
          <a:blip r:embed="rId3">
            <a:alphaModFix/>
          </a:blip>
          <a:srcRect b="0" l="0" r="0" t="0"/>
          <a:stretch/>
        </p:blipFill>
        <p:spPr>
          <a:xfrm>
            <a:off x="0" y="0"/>
            <a:ext cx="832750" cy="832750"/>
          </a:xfrm>
          <a:prstGeom prst="rect">
            <a:avLst/>
          </a:prstGeom>
          <a:noFill/>
          <a:ln>
            <a:noFill/>
          </a:ln>
        </p:spPr>
      </p:pic>
      <p:pic>
        <p:nvPicPr>
          <p:cNvPr id="68" name="Google Shape;68;p2"/>
          <p:cNvPicPr preferRelativeResize="0"/>
          <p:nvPr/>
        </p:nvPicPr>
        <p:blipFill rotWithShape="1">
          <a:blip r:embed="rId4">
            <a:alphaModFix/>
          </a:blip>
          <a:srcRect b="0" l="0" r="0" t="0"/>
          <a:stretch/>
        </p:blipFill>
        <p:spPr>
          <a:xfrm>
            <a:off x="8311250" y="0"/>
            <a:ext cx="832742" cy="98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2" name="Shape 72"/>
        <p:cNvGrpSpPr/>
        <p:nvPr/>
      </p:nvGrpSpPr>
      <p:grpSpPr>
        <a:xfrm>
          <a:off x="0" y="0"/>
          <a:ext cx="0" cy="0"/>
          <a:chOff x="0" y="0"/>
          <a:chExt cx="0" cy="0"/>
        </a:xfrm>
      </p:grpSpPr>
      <p:sp>
        <p:nvSpPr>
          <p:cNvPr id="73" name="Google Shape;7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32004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     Abstract</a:t>
            </a:r>
            <a:endParaRPr b="1" sz="2620">
              <a:latin typeface="Times New Roman"/>
              <a:ea typeface="Times New Roman"/>
              <a:cs typeface="Times New Roman"/>
              <a:sym typeface="Times New Roman"/>
            </a:endParaRPr>
          </a:p>
        </p:txBody>
      </p:sp>
      <p:sp>
        <p:nvSpPr>
          <p:cNvPr id="74" name="Google Shape;74;p3"/>
          <p:cNvSpPr txBox="1"/>
          <p:nvPr>
            <p:ph idx="1" type="body"/>
          </p:nvPr>
        </p:nvSpPr>
        <p:spPr>
          <a:xfrm>
            <a:off x="311700" y="103892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GB" sz="1400">
                <a:solidFill>
                  <a:srgbClr val="0F0F0F"/>
                </a:solidFill>
                <a:latin typeface="Times New Roman"/>
                <a:ea typeface="Times New Roman"/>
                <a:cs typeface="Times New Roman"/>
                <a:sym typeface="Times New Roman"/>
              </a:rPr>
              <a:t>This project involves the development of an image editor using Python, a language renowned for its simplicity and versatility. The objective is to create a tool that caters to both novice users and coding enthusiasts, offering a seamless blend of artistic expression and programming prowess. The editor will feature a range of essential image editing functions, including color manipulation, filters, and transformations. Through a carefully crafted user interface, the project aims to democratize the world of image editing, making it accessible to individuals with varying levels of programming expertise. The underlying codebase will showcase the elegance and efficiency of Python, demonstrating its aptitude for creative applications.</a:t>
            </a:r>
            <a:endParaRPr sz="1400">
              <a:latin typeface="Times New Roman"/>
              <a:ea typeface="Times New Roman"/>
              <a:cs typeface="Times New Roman"/>
              <a:sym typeface="Times New Roman"/>
            </a:endParaRPr>
          </a:p>
        </p:txBody>
      </p:sp>
      <p:pic>
        <p:nvPicPr>
          <p:cNvPr id="75" name="Google Shape;75;p3"/>
          <p:cNvPicPr preferRelativeResize="0"/>
          <p:nvPr/>
        </p:nvPicPr>
        <p:blipFill rotWithShape="1">
          <a:blip r:embed="rId3">
            <a:alphaModFix/>
          </a:blip>
          <a:srcRect b="0" l="0" r="0" t="0"/>
          <a:stretch/>
        </p:blipFill>
        <p:spPr>
          <a:xfrm>
            <a:off x="8311250" y="0"/>
            <a:ext cx="832742" cy="985200"/>
          </a:xfrm>
          <a:prstGeom prst="rect">
            <a:avLst/>
          </a:prstGeom>
          <a:noFill/>
          <a:ln>
            <a:noFill/>
          </a:ln>
        </p:spPr>
      </p:pic>
      <p:sp>
        <p:nvSpPr>
          <p:cNvPr id="76" name="Google Shape;76;p3"/>
          <p:cNvSpPr txBox="1"/>
          <p:nvPr/>
        </p:nvSpPr>
        <p:spPr>
          <a:xfrm>
            <a:off x="311700" y="3770950"/>
            <a:ext cx="7629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Keywords:</a:t>
            </a:r>
            <a:r>
              <a:rPr b="0" i="0" lang="en-GB" sz="1800" u="none" cap="none" strike="noStrike">
                <a:solidFill>
                  <a:schemeClr val="dk1"/>
                </a:solidFill>
                <a:latin typeface="Times New Roman"/>
                <a:ea typeface="Times New Roman"/>
                <a:cs typeface="Times New Roman"/>
                <a:sym typeface="Times New Roman"/>
              </a:rPr>
              <a:t>Python, Image Editing, Creative Coding, User Friendly</a:t>
            </a:r>
            <a:endParaRPr b="0" i="0" sz="1800" u="none" cap="none" strike="noStrike">
              <a:solidFill>
                <a:schemeClr val="dk1"/>
              </a:solidFill>
              <a:latin typeface="Times New Roman"/>
              <a:ea typeface="Times New Roman"/>
              <a:cs typeface="Times New Roman"/>
              <a:sym typeface="Times New Roman"/>
            </a:endParaRPr>
          </a:p>
        </p:txBody>
      </p:sp>
      <p:pic>
        <p:nvPicPr>
          <p:cNvPr id="77" name="Google Shape;77;p3"/>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1" name="Shape 81"/>
        <p:cNvGrpSpPr/>
        <p:nvPr/>
      </p:nvGrpSpPr>
      <p:grpSpPr>
        <a:xfrm>
          <a:off x="0" y="0"/>
          <a:ext cx="0" cy="0"/>
          <a:chOff x="0" y="0"/>
          <a:chExt cx="0" cy="0"/>
        </a:xfrm>
      </p:grpSpPr>
      <p:sp>
        <p:nvSpPr>
          <p:cNvPr id="82" name="Google Shape;8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13716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     Hardware and Software Requirements</a:t>
            </a:r>
            <a:endParaRPr b="1" sz="2620">
              <a:latin typeface="Times New Roman"/>
              <a:ea typeface="Times New Roman"/>
              <a:cs typeface="Times New Roman"/>
              <a:sym typeface="Times New Roman"/>
            </a:endParaRPr>
          </a:p>
        </p:txBody>
      </p:sp>
      <p:pic>
        <p:nvPicPr>
          <p:cNvPr id="83" name="Google Shape;83;p4"/>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sp>
        <p:nvSpPr>
          <p:cNvPr id="84" name="Google Shape;84;p4"/>
          <p:cNvSpPr txBox="1"/>
          <p:nvPr/>
        </p:nvSpPr>
        <p:spPr>
          <a:xfrm>
            <a:off x="593550" y="2919575"/>
            <a:ext cx="7956900" cy="200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Software Requirements:</a:t>
            </a:r>
            <a:endParaRPr b="1" i="0" sz="18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SDK</a:t>
            </a:r>
            <a:r>
              <a:rPr b="0" i="0" lang="en-GB" sz="1600" u="none" cap="none" strike="noStrike">
                <a:solidFill>
                  <a:schemeClr val="dk1"/>
                </a:solidFill>
                <a:latin typeface="Times New Roman"/>
                <a:ea typeface="Times New Roman"/>
                <a:cs typeface="Times New Roman"/>
                <a:sym typeface="Times New Roman"/>
              </a:rPr>
              <a:t>:Python 3.11 version 6</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Editor:</a:t>
            </a:r>
            <a:r>
              <a:rPr b="0" i="0" lang="en-GB" sz="1600" u="none" cap="none" strike="noStrike">
                <a:solidFill>
                  <a:schemeClr val="dk1"/>
                </a:solidFill>
                <a:latin typeface="Times New Roman"/>
                <a:ea typeface="Times New Roman"/>
                <a:cs typeface="Times New Roman"/>
                <a:sym typeface="Times New Roman"/>
              </a:rPr>
              <a:t>IDLE, Spyder, Visual studio etc</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Package:</a:t>
            </a:r>
            <a:r>
              <a:rPr b="0" i="0" lang="en-GB" sz="1600" u="none" cap="none" strike="noStrike">
                <a:solidFill>
                  <a:schemeClr val="dk1"/>
                </a:solidFill>
                <a:latin typeface="Times New Roman"/>
                <a:ea typeface="Times New Roman"/>
                <a:cs typeface="Times New Roman"/>
                <a:sym typeface="Times New Roman"/>
              </a:rPr>
              <a:t>Pillow, Tkinter</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Os:</a:t>
            </a:r>
            <a:r>
              <a:rPr b="0" i="0" lang="en-GB" sz="1600" u="none" cap="none" strike="noStrike">
                <a:solidFill>
                  <a:schemeClr val="dk1"/>
                </a:solidFill>
                <a:latin typeface="Times New Roman"/>
                <a:ea typeface="Times New Roman"/>
                <a:cs typeface="Times New Roman"/>
                <a:sym typeface="Times New Roman"/>
              </a:rPr>
              <a:t>Windows 10 or 11 64 bit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85" name="Google Shape;85;p4"/>
          <p:cNvSpPr txBox="1"/>
          <p:nvPr/>
        </p:nvSpPr>
        <p:spPr>
          <a:xfrm>
            <a:off x="593550" y="1420875"/>
            <a:ext cx="8184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Hardware Requirements:</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CPU:</a:t>
            </a:r>
            <a:r>
              <a:rPr b="0" i="0" lang="en-GB" sz="1600" u="none" cap="none" strike="noStrike">
                <a:solidFill>
                  <a:schemeClr val="dk1"/>
                </a:solidFill>
                <a:latin typeface="Times New Roman"/>
                <a:ea typeface="Times New Roman"/>
                <a:cs typeface="Times New Roman"/>
                <a:sym typeface="Times New Roman"/>
              </a:rPr>
              <a:t>11th Gen intel core i5</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RAM:</a:t>
            </a:r>
            <a:r>
              <a:rPr b="0" i="0" lang="en-GB" sz="1600" u="none" cap="none" strike="noStrike">
                <a:solidFill>
                  <a:schemeClr val="dk1"/>
                </a:solidFill>
                <a:latin typeface="Times New Roman"/>
                <a:ea typeface="Times New Roman"/>
                <a:cs typeface="Times New Roman"/>
                <a:sym typeface="Times New Roman"/>
              </a:rPr>
              <a:t>8 or above</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GPU:</a:t>
            </a:r>
            <a:r>
              <a:rPr b="0" i="0" lang="en-GB" sz="1600" u="none" cap="none" strike="noStrike">
                <a:solidFill>
                  <a:schemeClr val="dk1"/>
                </a:solidFill>
                <a:latin typeface="Times New Roman"/>
                <a:ea typeface="Times New Roman"/>
                <a:cs typeface="Times New Roman"/>
                <a:sym typeface="Times New Roman"/>
              </a:rPr>
              <a:t>Integrated graphics card</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Storage Space Needed:</a:t>
            </a:r>
            <a:r>
              <a:rPr b="0" i="0" lang="en-GB" sz="1600" u="none" cap="none" strike="noStrike">
                <a:solidFill>
                  <a:schemeClr val="dk1"/>
                </a:solidFill>
                <a:latin typeface="Times New Roman"/>
                <a:ea typeface="Times New Roman"/>
                <a:cs typeface="Times New Roman"/>
                <a:sym typeface="Times New Roman"/>
              </a:rPr>
              <a:t>4gb(</a:t>
            </a:r>
            <a:r>
              <a:rPr b="0" i="1" lang="en-GB" sz="1600" u="none" cap="none" strike="noStrike">
                <a:solidFill>
                  <a:schemeClr val="dk1"/>
                </a:solidFill>
                <a:latin typeface="Times New Roman"/>
                <a:ea typeface="Times New Roman"/>
                <a:cs typeface="Times New Roman"/>
                <a:sym typeface="Times New Roman"/>
              </a:rPr>
              <a:t>Expected</a:t>
            </a:r>
            <a:r>
              <a:rPr b="0" i="0" lang="en-GB" sz="1600" u="none" cap="none" strike="noStrike">
                <a:solidFill>
                  <a:schemeClr val="dk1"/>
                </a:solidFill>
                <a:latin typeface="Times New Roman"/>
                <a:ea typeface="Times New Roman"/>
                <a:cs typeface="Times New Roman"/>
                <a:sym typeface="Times New Roman"/>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pic>
        <p:nvPicPr>
          <p:cNvPr id="86" name="Google Shape;86;p4"/>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0" name="Shape 90"/>
        <p:cNvGrpSpPr/>
        <p:nvPr/>
      </p:nvGrpSpPr>
      <p:grpSpPr>
        <a:xfrm>
          <a:off x="0" y="0"/>
          <a:ext cx="0" cy="0"/>
          <a:chOff x="0" y="0"/>
          <a:chExt cx="0" cy="0"/>
        </a:xfrm>
      </p:grpSpPr>
      <p:sp>
        <p:nvSpPr>
          <p:cNvPr id="91" name="Google Shape;9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2743200" rtl="0" algn="l">
              <a:lnSpc>
                <a:spcPct val="100000"/>
              </a:lnSpc>
              <a:spcBef>
                <a:spcPts val="0"/>
              </a:spcBef>
              <a:spcAft>
                <a:spcPts val="0"/>
              </a:spcAft>
              <a:buSzPts val="2800"/>
              <a:buNone/>
            </a:pPr>
            <a:r>
              <a:rPr b="1" lang="en-GB" sz="2600">
                <a:latin typeface="Times New Roman"/>
                <a:ea typeface="Times New Roman"/>
                <a:cs typeface="Times New Roman"/>
                <a:sym typeface="Times New Roman"/>
              </a:rPr>
              <a:t>    Existing System</a:t>
            </a:r>
            <a:endParaRPr b="1" sz="2600">
              <a:latin typeface="Times New Roman"/>
              <a:ea typeface="Times New Roman"/>
              <a:cs typeface="Times New Roman"/>
              <a:sym typeface="Times New Roman"/>
            </a:endParaRPr>
          </a:p>
        </p:txBody>
      </p:sp>
      <p:pic>
        <p:nvPicPr>
          <p:cNvPr id="92" name="Google Shape;92;p5"/>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sp>
        <p:nvSpPr>
          <p:cNvPr id="93" name="Google Shape;93;p5"/>
          <p:cNvSpPr txBox="1"/>
          <p:nvPr/>
        </p:nvSpPr>
        <p:spPr>
          <a:xfrm>
            <a:off x="828000" y="1420875"/>
            <a:ext cx="7488000" cy="314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Times New Roman"/>
                <a:ea typeface="Times New Roman"/>
                <a:cs typeface="Times New Roman"/>
                <a:sym typeface="Times New Roman"/>
              </a:rPr>
              <a:t>Image editor is used by many of the companies to edit the images.</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Times New Roman"/>
                <a:ea typeface="Times New Roman"/>
                <a:cs typeface="Times New Roman"/>
                <a:sym typeface="Times New Roman"/>
              </a:rPr>
              <a:t>Some of the image editing apps are:</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GIMP(GNU Image Manipulation program):</a:t>
            </a:r>
            <a:r>
              <a:rPr b="0" i="0" lang="en-GB" sz="1600" u="none" cap="none" strike="noStrike">
                <a:solidFill>
                  <a:schemeClr val="dk1"/>
                </a:solidFill>
                <a:latin typeface="Times New Roman"/>
                <a:ea typeface="Times New Roman"/>
                <a:cs typeface="Times New Roman"/>
                <a:sym typeface="Times New Roman"/>
              </a:rPr>
              <a:t>It is image editing app which uses python and primarily written in c</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Paint.NET with PythonNet:</a:t>
            </a:r>
            <a:r>
              <a:rPr b="0" i="0" lang="en-GB" sz="1600" u="none" cap="none" strike="noStrike">
                <a:solidFill>
                  <a:schemeClr val="dk1"/>
                </a:solidFill>
                <a:latin typeface="Times New Roman"/>
                <a:ea typeface="Times New Roman"/>
                <a:cs typeface="Times New Roman"/>
                <a:sym typeface="Times New Roman"/>
              </a:rPr>
              <a:t>it is a popular image editor, can be extended using python</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Arial"/>
              <a:buChar char="●"/>
            </a:pPr>
            <a:r>
              <a:rPr b="1" i="0" lang="en-GB" sz="1600" u="none" cap="none" strike="noStrike">
                <a:solidFill>
                  <a:schemeClr val="dk1"/>
                </a:solidFill>
                <a:latin typeface="Times New Roman"/>
                <a:ea typeface="Times New Roman"/>
                <a:cs typeface="Times New Roman"/>
                <a:sym typeface="Times New Roman"/>
              </a:rPr>
              <a:t>Blender:</a:t>
            </a:r>
            <a:r>
              <a:rPr b="0" i="0" lang="en-GB" sz="1600" u="none" cap="none" strike="noStrike">
                <a:solidFill>
                  <a:schemeClr val="dk1"/>
                </a:solidFill>
                <a:latin typeface="Times New Roman"/>
                <a:ea typeface="Times New Roman"/>
                <a:cs typeface="Times New Roman"/>
                <a:sym typeface="Times New Roman"/>
              </a:rPr>
              <a:t>It is a popular editing app and power full image and video editing app which uses python for scripting</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Times New Roman"/>
              <a:buChar char="●"/>
            </a:pPr>
            <a:r>
              <a:rPr b="1" i="0" lang="en-GB" sz="1600" u="none" cap="none" strike="noStrike">
                <a:solidFill>
                  <a:schemeClr val="dk1"/>
                </a:solidFill>
                <a:latin typeface="Times New Roman"/>
                <a:ea typeface="Times New Roman"/>
                <a:cs typeface="Times New Roman"/>
                <a:sym typeface="Times New Roman"/>
              </a:rPr>
              <a:t>Krita:</a:t>
            </a:r>
            <a:r>
              <a:rPr b="0" i="0" lang="en-GB" sz="1600" u="none" cap="none" strike="noStrike">
                <a:solidFill>
                  <a:schemeClr val="dk1"/>
                </a:solidFill>
                <a:latin typeface="Times New Roman"/>
                <a:ea typeface="Times New Roman"/>
                <a:cs typeface="Times New Roman"/>
                <a:sym typeface="Times New Roman"/>
              </a:rPr>
              <a:t>Krita is a free and open source editor which primarily uses python but can be extended by using python</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Times New Roman"/>
              <a:ea typeface="Times New Roman"/>
              <a:cs typeface="Times New Roman"/>
              <a:sym typeface="Times New Roman"/>
            </a:endParaRPr>
          </a:p>
        </p:txBody>
      </p:sp>
      <p:pic>
        <p:nvPicPr>
          <p:cNvPr id="94" name="Google Shape;94;p5"/>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8" name="Shape 98"/>
        <p:cNvGrpSpPr/>
        <p:nvPr/>
      </p:nvGrpSpPr>
      <p:grpSpPr>
        <a:xfrm>
          <a:off x="0" y="0"/>
          <a:ext cx="0" cy="0"/>
          <a:chOff x="0" y="0"/>
          <a:chExt cx="0" cy="0"/>
        </a:xfrm>
      </p:grpSpPr>
      <p:sp>
        <p:nvSpPr>
          <p:cNvPr id="99" name="Google Shape;99;p6"/>
          <p:cNvSpPr txBox="1"/>
          <p:nvPr>
            <p:ph type="title"/>
          </p:nvPr>
        </p:nvSpPr>
        <p:spPr>
          <a:xfrm>
            <a:off x="311700" y="483075"/>
            <a:ext cx="8520600" cy="6057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990"/>
              <a:buNone/>
            </a:pPr>
            <a:r>
              <a:rPr b="1" lang="en-GB" sz="2611">
                <a:latin typeface="Times New Roman"/>
                <a:ea typeface="Times New Roman"/>
                <a:cs typeface="Times New Roman"/>
                <a:sym typeface="Times New Roman"/>
              </a:rPr>
              <a:t>Proposed System</a:t>
            </a:r>
            <a:endParaRPr b="1" sz="2611">
              <a:latin typeface="Times New Roman"/>
              <a:ea typeface="Times New Roman"/>
              <a:cs typeface="Times New Roman"/>
              <a:sym typeface="Times New Roman"/>
            </a:endParaRPr>
          </a:p>
        </p:txBody>
      </p:sp>
      <p:pic>
        <p:nvPicPr>
          <p:cNvPr id="100" name="Google Shape;100;p6"/>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sp>
        <p:nvSpPr>
          <p:cNvPr id="101" name="Google Shape;101;p6"/>
          <p:cNvSpPr txBox="1"/>
          <p:nvPr/>
        </p:nvSpPr>
        <p:spPr>
          <a:xfrm>
            <a:off x="736925" y="1327175"/>
            <a:ext cx="7574400" cy="2878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Semantic Recognition:</a:t>
            </a:r>
            <a:r>
              <a:rPr b="0" i="0" lang="en-GB" sz="1400" u="none" cap="none" strike="noStrike">
                <a:solidFill>
                  <a:schemeClr val="dk1"/>
                </a:solidFill>
                <a:latin typeface="Times New Roman"/>
                <a:ea typeface="Times New Roman"/>
                <a:cs typeface="Times New Roman"/>
                <a:sym typeface="Times New Roman"/>
              </a:rPr>
              <a:t> Implement a deep learning-based semantic recognition module to enable the system to understand and identify objects, scenes, and context within images.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Real-time Editing:</a:t>
            </a:r>
            <a:r>
              <a:rPr b="0" i="0" lang="en-GB" sz="1400" u="none" cap="none" strike="noStrike">
                <a:solidFill>
                  <a:schemeClr val="dk1"/>
                </a:solidFill>
                <a:latin typeface="Times New Roman"/>
                <a:ea typeface="Times New Roman"/>
                <a:cs typeface="Times New Roman"/>
                <a:sym typeface="Times New Roman"/>
              </a:rPr>
              <a:t> Develop an efficient real-time editing engine that provides instant previews of edits, enhancing user experience and responsiveness.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Generative Models: </a:t>
            </a:r>
            <a:r>
              <a:rPr b="0" i="0" lang="en-GB" sz="1400" u="none" cap="none" strike="noStrike">
                <a:solidFill>
                  <a:schemeClr val="dk1"/>
                </a:solidFill>
                <a:latin typeface="Times New Roman"/>
                <a:ea typeface="Times New Roman"/>
                <a:cs typeface="Times New Roman"/>
                <a:sym typeface="Times New Roman"/>
              </a:rPr>
              <a:t>Integrate generative models like GANs to enhance image content, generating realistic textures, details, or new elements based on user preferences.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Personalization:</a:t>
            </a:r>
            <a:r>
              <a:rPr b="0" i="0" lang="en-GB" sz="1400" u="none" cap="none" strike="noStrike">
                <a:solidFill>
                  <a:schemeClr val="dk1"/>
                </a:solidFill>
                <a:latin typeface="Times New Roman"/>
                <a:ea typeface="Times New Roman"/>
                <a:cs typeface="Times New Roman"/>
                <a:sym typeface="Times New Roman"/>
              </a:rPr>
              <a:t> Create a personalization engine that analyzes user editing history and style preferences to offer tailored recommendations, streamlining the editing process.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15000"/>
              </a:lnSpc>
              <a:spcBef>
                <a:spcPts val="0"/>
              </a:spcBef>
              <a:spcAft>
                <a:spcPts val="0"/>
              </a:spcAft>
              <a:buClr>
                <a:schemeClr val="dk1"/>
              </a:buClr>
              <a:buSzPts val="1400"/>
              <a:buFont typeface="Roboto"/>
              <a:buChar char="●"/>
            </a:pPr>
            <a:r>
              <a:rPr b="1" i="0" lang="en-GB" sz="1400" u="none" cap="none" strike="noStrike">
                <a:solidFill>
                  <a:schemeClr val="dk1"/>
                </a:solidFill>
                <a:latin typeface="Times New Roman"/>
                <a:ea typeface="Times New Roman"/>
                <a:cs typeface="Times New Roman"/>
                <a:sym typeface="Times New Roman"/>
              </a:rPr>
              <a:t>Ethical AI Measures:</a:t>
            </a:r>
            <a:r>
              <a:rPr b="0" i="0" lang="en-GB" sz="1400" u="none" cap="none" strike="noStrike">
                <a:solidFill>
                  <a:schemeClr val="dk1"/>
                </a:solidFill>
                <a:latin typeface="Times New Roman"/>
                <a:ea typeface="Times New Roman"/>
                <a:cs typeface="Times New Roman"/>
                <a:sym typeface="Times New Roman"/>
              </a:rPr>
              <a:t> Implement features to ensure ethical use, preventing the generation of inappropriate content or deepfakes, and promoting responsible usage of the AI-powered image editing system.</a:t>
            </a:r>
            <a:endParaRPr b="0" i="0" sz="1400" u="none" cap="none" strike="noStrike">
              <a:solidFill>
                <a:schemeClr val="dk1"/>
              </a:solidFill>
              <a:latin typeface="Times New Roman"/>
              <a:ea typeface="Times New Roman"/>
              <a:cs typeface="Times New Roman"/>
              <a:sym typeface="Times New Roman"/>
            </a:endParaRPr>
          </a:p>
        </p:txBody>
      </p:sp>
      <p:pic>
        <p:nvPicPr>
          <p:cNvPr id="102" name="Google Shape;102;p6"/>
          <p:cNvPicPr preferRelativeResize="0"/>
          <p:nvPr/>
        </p:nvPicPr>
        <p:blipFill rotWithShape="1">
          <a:blip r:embed="rId4">
            <a:alphaModFix/>
          </a:blip>
          <a:srcRect b="0" l="0" r="0" t="0"/>
          <a:stretch/>
        </p:blipFill>
        <p:spPr>
          <a:xfrm>
            <a:off x="0" y="0"/>
            <a:ext cx="832750" cy="83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2620"/>
              <a:t>							</a:t>
            </a:r>
            <a:r>
              <a:rPr b="1" lang="en-GB" sz="2620">
                <a:latin typeface="Times New Roman"/>
                <a:ea typeface="Times New Roman"/>
                <a:cs typeface="Times New Roman"/>
                <a:sym typeface="Times New Roman"/>
              </a:rPr>
              <a:t>Architecture</a:t>
            </a:r>
            <a:endParaRPr b="1" sz="2620">
              <a:latin typeface="Times New Roman"/>
              <a:ea typeface="Times New Roman"/>
              <a:cs typeface="Times New Roman"/>
              <a:sym typeface="Times New Roman"/>
            </a:endParaRPr>
          </a:p>
        </p:txBody>
      </p:sp>
      <p:pic>
        <p:nvPicPr>
          <p:cNvPr id="108" name="Google Shape;108;p7"/>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pic>
        <p:nvPicPr>
          <p:cNvPr id="109" name="Google Shape;109;p7"/>
          <p:cNvPicPr preferRelativeResize="0"/>
          <p:nvPr/>
        </p:nvPicPr>
        <p:blipFill rotWithShape="1">
          <a:blip r:embed="rId4">
            <a:alphaModFix/>
          </a:blip>
          <a:srcRect b="0" l="0" r="0" t="0"/>
          <a:stretch/>
        </p:blipFill>
        <p:spPr>
          <a:xfrm>
            <a:off x="544738" y="1017725"/>
            <a:ext cx="8054521" cy="3820975"/>
          </a:xfrm>
          <a:prstGeom prst="rect">
            <a:avLst/>
          </a:prstGeom>
          <a:noFill/>
          <a:ln>
            <a:noFill/>
          </a:ln>
        </p:spPr>
      </p:pic>
      <p:pic>
        <p:nvPicPr>
          <p:cNvPr id="110" name="Google Shape;110;p7"/>
          <p:cNvPicPr preferRelativeResize="0"/>
          <p:nvPr/>
        </p:nvPicPr>
        <p:blipFill rotWithShape="1">
          <a:blip r:embed="rId5">
            <a:alphaModFix/>
          </a:blip>
          <a:srcRect b="0" l="0" r="0" t="0"/>
          <a:stretch/>
        </p:blipFill>
        <p:spPr>
          <a:xfrm>
            <a:off x="0" y="0"/>
            <a:ext cx="832750" cy="83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459225"/>
            <a:ext cx="8520600" cy="572700"/>
          </a:xfrm>
          <a:prstGeom prst="rect">
            <a:avLst/>
          </a:prstGeom>
          <a:noFill/>
          <a:ln>
            <a:noFill/>
          </a:ln>
        </p:spPr>
        <p:txBody>
          <a:bodyPr anchorCtr="0" anchor="t" bIns="91425" lIns="91425" spcFirstLastPara="1" rIns="91425" wrap="square" tIns="91425">
            <a:noAutofit/>
          </a:bodyPr>
          <a:lstStyle/>
          <a:p>
            <a:pPr indent="457200" lvl="0" marL="32004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Design</a:t>
            </a:r>
            <a:endParaRPr b="1" sz="2620">
              <a:latin typeface="Times New Roman"/>
              <a:ea typeface="Times New Roman"/>
              <a:cs typeface="Times New Roman"/>
              <a:sym typeface="Times New Roman"/>
            </a:endParaRPr>
          </a:p>
        </p:txBody>
      </p:sp>
      <p:pic>
        <p:nvPicPr>
          <p:cNvPr id="116" name="Google Shape;116;p8"/>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pic>
        <p:nvPicPr>
          <p:cNvPr id="117" name="Google Shape;117;p8"/>
          <p:cNvPicPr preferRelativeResize="0"/>
          <p:nvPr/>
        </p:nvPicPr>
        <p:blipFill rotWithShape="1">
          <a:blip r:embed="rId4">
            <a:alphaModFix/>
          </a:blip>
          <a:srcRect b="0" l="0" r="0" t="0"/>
          <a:stretch/>
        </p:blipFill>
        <p:spPr>
          <a:xfrm>
            <a:off x="1016563" y="988725"/>
            <a:ext cx="7110868" cy="3806776"/>
          </a:xfrm>
          <a:prstGeom prst="rect">
            <a:avLst/>
          </a:prstGeom>
          <a:noFill/>
          <a:ln>
            <a:noFill/>
          </a:ln>
        </p:spPr>
      </p:pic>
      <p:pic>
        <p:nvPicPr>
          <p:cNvPr id="118" name="Google Shape;118;p8"/>
          <p:cNvPicPr preferRelativeResize="0"/>
          <p:nvPr/>
        </p:nvPicPr>
        <p:blipFill rotWithShape="1">
          <a:blip r:embed="rId5">
            <a:alphaModFix/>
          </a:blip>
          <a:srcRect b="0" l="0" r="0" t="0"/>
          <a:stretch/>
        </p:blipFill>
        <p:spPr>
          <a:xfrm>
            <a:off x="0" y="0"/>
            <a:ext cx="832750" cy="83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2" name="Shape 122"/>
        <p:cNvGrpSpPr/>
        <p:nvPr/>
      </p:nvGrpSpPr>
      <p:grpSpPr>
        <a:xfrm>
          <a:off x="0" y="0"/>
          <a:ext cx="0" cy="0"/>
          <a:chOff x="0" y="0"/>
          <a:chExt cx="0" cy="0"/>
        </a:xfrm>
      </p:grpSpPr>
      <p:sp>
        <p:nvSpPr>
          <p:cNvPr id="123" name="Google Shape;12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320040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Coding</a:t>
            </a:r>
            <a:endParaRPr b="1" sz="2620">
              <a:latin typeface="Times New Roman"/>
              <a:ea typeface="Times New Roman"/>
              <a:cs typeface="Times New Roman"/>
              <a:sym typeface="Times New Roman"/>
            </a:endParaRPr>
          </a:p>
        </p:txBody>
      </p:sp>
      <p:pic>
        <p:nvPicPr>
          <p:cNvPr id="124" name="Google Shape;124;p9"/>
          <p:cNvPicPr preferRelativeResize="0"/>
          <p:nvPr/>
        </p:nvPicPr>
        <p:blipFill rotWithShape="1">
          <a:blip r:embed="rId3">
            <a:alphaModFix/>
          </a:blip>
          <a:srcRect b="0" l="0" r="0" t="0"/>
          <a:stretch/>
        </p:blipFill>
        <p:spPr>
          <a:xfrm>
            <a:off x="8311250" y="3525"/>
            <a:ext cx="832742" cy="985200"/>
          </a:xfrm>
          <a:prstGeom prst="rect">
            <a:avLst/>
          </a:prstGeom>
          <a:noFill/>
          <a:ln>
            <a:noFill/>
          </a:ln>
        </p:spPr>
      </p:pic>
      <p:pic>
        <p:nvPicPr>
          <p:cNvPr id="125" name="Google Shape;125;p9"/>
          <p:cNvPicPr preferRelativeResize="0"/>
          <p:nvPr/>
        </p:nvPicPr>
        <p:blipFill rotWithShape="1">
          <a:blip r:embed="rId4">
            <a:alphaModFix/>
          </a:blip>
          <a:srcRect b="0" l="0" r="0" t="0"/>
          <a:stretch/>
        </p:blipFill>
        <p:spPr>
          <a:xfrm>
            <a:off x="152400" y="1170125"/>
            <a:ext cx="2989575" cy="3820975"/>
          </a:xfrm>
          <a:prstGeom prst="rect">
            <a:avLst/>
          </a:prstGeom>
          <a:noFill/>
          <a:ln>
            <a:noFill/>
          </a:ln>
        </p:spPr>
      </p:pic>
      <p:pic>
        <p:nvPicPr>
          <p:cNvPr id="126" name="Google Shape;126;p9"/>
          <p:cNvPicPr preferRelativeResize="0"/>
          <p:nvPr/>
        </p:nvPicPr>
        <p:blipFill rotWithShape="1">
          <a:blip r:embed="rId5">
            <a:alphaModFix/>
          </a:blip>
          <a:srcRect b="0" l="0" r="0" t="0"/>
          <a:stretch/>
        </p:blipFill>
        <p:spPr>
          <a:xfrm>
            <a:off x="3141975" y="1170125"/>
            <a:ext cx="2696950" cy="3820974"/>
          </a:xfrm>
          <a:prstGeom prst="rect">
            <a:avLst/>
          </a:prstGeom>
          <a:noFill/>
          <a:ln>
            <a:noFill/>
          </a:ln>
        </p:spPr>
      </p:pic>
      <p:pic>
        <p:nvPicPr>
          <p:cNvPr id="127" name="Google Shape;127;p9"/>
          <p:cNvPicPr preferRelativeResize="0"/>
          <p:nvPr/>
        </p:nvPicPr>
        <p:blipFill rotWithShape="1">
          <a:blip r:embed="rId6">
            <a:alphaModFix/>
          </a:blip>
          <a:srcRect b="0" l="0" r="0" t="0"/>
          <a:stretch/>
        </p:blipFill>
        <p:spPr>
          <a:xfrm>
            <a:off x="5838925" y="1170125"/>
            <a:ext cx="3152674" cy="3820974"/>
          </a:xfrm>
          <a:prstGeom prst="rect">
            <a:avLst/>
          </a:prstGeom>
          <a:noFill/>
          <a:ln>
            <a:noFill/>
          </a:ln>
        </p:spPr>
      </p:pic>
      <p:pic>
        <p:nvPicPr>
          <p:cNvPr id="128" name="Google Shape;128;p9"/>
          <p:cNvPicPr preferRelativeResize="0"/>
          <p:nvPr/>
        </p:nvPicPr>
        <p:blipFill rotWithShape="1">
          <a:blip r:embed="rId7">
            <a:alphaModFix/>
          </a:blip>
          <a:srcRect b="0" l="0" r="0" t="0"/>
          <a:stretch/>
        </p:blipFill>
        <p:spPr>
          <a:xfrm>
            <a:off x="0" y="0"/>
            <a:ext cx="832750" cy="83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