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4" r:id="rId4"/>
    <p:sldId id="265" r:id="rId5"/>
    <p:sldId id="260" r:id="rId6"/>
    <p:sldId id="261" r:id="rId7"/>
    <p:sldId id="262" r:id="rId8"/>
    <p:sldId id="263" r:id="rId9"/>
    <p:sldId id="268" r:id="rId10"/>
    <p:sldId id="269" r:id="rId11"/>
    <p:sldId id="266" r:id="rId12"/>
  </p:sldIdLst>
  <p:sldSz cx="4610100" cy="3460750"/>
  <p:notesSz cx="4610100" cy="346075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90" autoAdjust="0"/>
    <p:restoredTop sz="94660"/>
  </p:normalViewPr>
  <p:slideViewPr>
    <p:cSldViewPr>
      <p:cViewPr varScale="1">
        <p:scale>
          <a:sx n="151" d="100"/>
          <a:sy n="151" d="100"/>
        </p:scale>
        <p:origin x="1589"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352769" y="2845687"/>
            <a:ext cx="181343" cy="332914"/>
          </a:xfrm>
          <a:prstGeom prst="rect">
            <a:avLst/>
          </a:prstGeom>
        </p:spPr>
      </p:pic>
      <p:sp>
        <p:nvSpPr>
          <p:cNvPr id="17" name="bg object 17"/>
          <p:cNvSpPr/>
          <p:nvPr/>
        </p:nvSpPr>
        <p:spPr>
          <a:xfrm>
            <a:off x="3088361" y="3247452"/>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8" name="bg object 18"/>
          <p:cNvSpPr/>
          <p:nvPr/>
        </p:nvSpPr>
        <p:spPr>
          <a:xfrm>
            <a:off x="3008744" y="3243490"/>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9" name="bg object 19"/>
          <p:cNvSpPr/>
          <p:nvPr/>
        </p:nvSpPr>
        <p:spPr>
          <a:xfrm>
            <a:off x="3186546" y="3243490"/>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20" name="bg object 20"/>
          <p:cNvSpPr/>
          <p:nvPr/>
        </p:nvSpPr>
        <p:spPr>
          <a:xfrm>
            <a:off x="3339032" y="3237140"/>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1" name="bg object 21"/>
          <p:cNvSpPr/>
          <p:nvPr/>
        </p:nvSpPr>
        <p:spPr>
          <a:xfrm>
            <a:off x="3275863" y="324349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2" name="bg object 22"/>
          <p:cNvSpPr/>
          <p:nvPr/>
        </p:nvSpPr>
        <p:spPr>
          <a:xfrm>
            <a:off x="3631883" y="3249840"/>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3" name="bg object 23"/>
          <p:cNvSpPr/>
          <p:nvPr/>
        </p:nvSpPr>
        <p:spPr>
          <a:xfrm>
            <a:off x="3542982" y="324349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4" name="bg object 24"/>
          <p:cNvSpPr/>
          <p:nvPr/>
        </p:nvSpPr>
        <p:spPr>
          <a:xfrm>
            <a:off x="3619183" y="3237140"/>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5" name="bg object 25"/>
          <p:cNvSpPr/>
          <p:nvPr/>
        </p:nvSpPr>
        <p:spPr>
          <a:xfrm>
            <a:off x="3886302" y="3237140"/>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6" name="bg object 26"/>
          <p:cNvSpPr/>
          <p:nvPr/>
        </p:nvSpPr>
        <p:spPr>
          <a:xfrm>
            <a:off x="3810101" y="324349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bg object 27"/>
          <p:cNvSpPr/>
          <p:nvPr/>
        </p:nvSpPr>
        <p:spPr>
          <a:xfrm>
            <a:off x="3886302" y="3275241"/>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a:p>
        </p:txBody>
      </p:sp>
      <p:sp>
        <p:nvSpPr>
          <p:cNvPr id="28" name="bg object 28"/>
          <p:cNvSpPr/>
          <p:nvPr/>
        </p:nvSpPr>
        <p:spPr>
          <a:xfrm>
            <a:off x="4153434" y="3237140"/>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9" name="bg object 29"/>
          <p:cNvSpPr/>
          <p:nvPr/>
        </p:nvSpPr>
        <p:spPr>
          <a:xfrm>
            <a:off x="4451033" y="3267620"/>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30" name="bg object 30"/>
          <p:cNvSpPr/>
          <p:nvPr/>
        </p:nvSpPr>
        <p:spPr>
          <a:xfrm>
            <a:off x="4423969" y="3241126"/>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1" name="bg object 31"/>
          <p:cNvSpPr/>
          <p:nvPr/>
        </p:nvSpPr>
        <p:spPr>
          <a:xfrm>
            <a:off x="4329112" y="3237140"/>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2" name="bg object 32"/>
          <p:cNvSpPr/>
          <p:nvPr/>
        </p:nvSpPr>
        <p:spPr>
          <a:xfrm>
            <a:off x="0" y="0"/>
            <a:ext cx="4608195" cy="158115"/>
          </a:xfrm>
          <a:custGeom>
            <a:avLst/>
            <a:gdLst/>
            <a:ahLst/>
            <a:cxnLst/>
            <a:rect l="l" t="t" r="r" b="b"/>
            <a:pathLst>
              <a:path w="4608195" h="158115">
                <a:moveTo>
                  <a:pt x="4607992" y="0"/>
                </a:moveTo>
                <a:lnTo>
                  <a:pt x="2303996" y="0"/>
                </a:lnTo>
                <a:lnTo>
                  <a:pt x="0" y="0"/>
                </a:lnTo>
                <a:lnTo>
                  <a:pt x="0" y="158064"/>
                </a:lnTo>
                <a:lnTo>
                  <a:pt x="2303996" y="158064"/>
                </a:lnTo>
                <a:lnTo>
                  <a:pt x="4607992" y="158064"/>
                </a:lnTo>
                <a:lnTo>
                  <a:pt x="4607992" y="0"/>
                </a:lnTo>
                <a:close/>
              </a:path>
            </a:pathLst>
          </a:custGeom>
          <a:solidFill>
            <a:srgbClr val="9E1A32"/>
          </a:solidFill>
        </p:spPr>
        <p:txBody>
          <a:bodyPr wrap="square" lIns="0" tIns="0" rIns="0" bIns="0" rtlCol="0"/>
          <a:lstStyle/>
          <a:p>
            <a:endParaRPr/>
          </a:p>
        </p:txBody>
      </p:sp>
      <p:sp>
        <p:nvSpPr>
          <p:cNvPr id="33" name="bg object 33"/>
          <p:cNvSpPr/>
          <p:nvPr/>
        </p:nvSpPr>
        <p:spPr>
          <a:xfrm>
            <a:off x="75729" y="839139"/>
            <a:ext cx="4457065" cy="82550"/>
          </a:xfrm>
          <a:custGeom>
            <a:avLst/>
            <a:gdLst/>
            <a:ahLst/>
            <a:cxnLst/>
            <a:rect l="l" t="t" r="r" b="b"/>
            <a:pathLst>
              <a:path w="4457065" h="82550">
                <a:moveTo>
                  <a:pt x="4405806" y="0"/>
                </a:moveTo>
                <a:lnTo>
                  <a:pt x="50800" y="0"/>
                </a:lnTo>
                <a:lnTo>
                  <a:pt x="31075" y="4008"/>
                </a:lnTo>
                <a:lnTo>
                  <a:pt x="14922" y="14922"/>
                </a:lnTo>
                <a:lnTo>
                  <a:pt x="4008" y="31075"/>
                </a:lnTo>
                <a:lnTo>
                  <a:pt x="0" y="50800"/>
                </a:lnTo>
                <a:lnTo>
                  <a:pt x="0" y="82384"/>
                </a:lnTo>
                <a:lnTo>
                  <a:pt x="4456607" y="82384"/>
                </a:lnTo>
                <a:lnTo>
                  <a:pt x="4456607" y="50800"/>
                </a:lnTo>
                <a:lnTo>
                  <a:pt x="4452598" y="31075"/>
                </a:lnTo>
                <a:lnTo>
                  <a:pt x="4441684" y="14922"/>
                </a:lnTo>
                <a:lnTo>
                  <a:pt x="4425531" y="4008"/>
                </a:lnTo>
                <a:lnTo>
                  <a:pt x="4405806" y="0"/>
                </a:lnTo>
                <a:close/>
              </a:path>
            </a:pathLst>
          </a:custGeom>
          <a:solidFill>
            <a:srgbClr val="9E1A32"/>
          </a:solidFill>
        </p:spPr>
        <p:txBody>
          <a:bodyPr wrap="square" lIns="0" tIns="0" rIns="0" bIns="0" rtlCol="0"/>
          <a:lstStyle/>
          <a:p>
            <a:endParaRPr/>
          </a:p>
        </p:txBody>
      </p:sp>
      <p:sp>
        <p:nvSpPr>
          <p:cNvPr id="34" name="bg object 34"/>
          <p:cNvSpPr/>
          <p:nvPr/>
        </p:nvSpPr>
        <p:spPr>
          <a:xfrm>
            <a:off x="126530" y="902389"/>
            <a:ext cx="4457065" cy="580390"/>
          </a:xfrm>
          <a:custGeom>
            <a:avLst/>
            <a:gdLst/>
            <a:ahLst/>
            <a:cxnLst/>
            <a:rect l="l" t="t" r="r" b="b"/>
            <a:pathLst>
              <a:path w="4457065" h="580390">
                <a:moveTo>
                  <a:pt x="4456607" y="0"/>
                </a:moveTo>
                <a:lnTo>
                  <a:pt x="0" y="0"/>
                </a:lnTo>
                <a:lnTo>
                  <a:pt x="0" y="580082"/>
                </a:lnTo>
                <a:lnTo>
                  <a:pt x="4456607" y="580082"/>
                </a:lnTo>
                <a:lnTo>
                  <a:pt x="4456607" y="0"/>
                </a:lnTo>
                <a:close/>
              </a:path>
            </a:pathLst>
          </a:custGeom>
          <a:solidFill>
            <a:srgbClr val="000000"/>
          </a:solidFill>
        </p:spPr>
        <p:txBody>
          <a:bodyPr wrap="square" lIns="0" tIns="0" rIns="0" bIns="0" rtlCol="0"/>
          <a:lstStyle/>
          <a:p>
            <a:endParaRPr/>
          </a:p>
        </p:txBody>
      </p:sp>
      <p:sp>
        <p:nvSpPr>
          <p:cNvPr id="35" name="bg object 35"/>
          <p:cNvSpPr/>
          <p:nvPr/>
        </p:nvSpPr>
        <p:spPr>
          <a:xfrm>
            <a:off x="75729" y="883553"/>
            <a:ext cx="4457065" cy="548640"/>
          </a:xfrm>
          <a:custGeom>
            <a:avLst/>
            <a:gdLst/>
            <a:ahLst/>
            <a:cxnLst/>
            <a:rect l="l" t="t" r="r" b="b"/>
            <a:pathLst>
              <a:path w="4457065" h="548640">
                <a:moveTo>
                  <a:pt x="4456607" y="0"/>
                </a:moveTo>
                <a:lnTo>
                  <a:pt x="0" y="0"/>
                </a:lnTo>
                <a:lnTo>
                  <a:pt x="0" y="497318"/>
                </a:lnTo>
                <a:lnTo>
                  <a:pt x="4008" y="517042"/>
                </a:lnTo>
                <a:lnTo>
                  <a:pt x="14922" y="533195"/>
                </a:lnTo>
                <a:lnTo>
                  <a:pt x="31075" y="544109"/>
                </a:lnTo>
                <a:lnTo>
                  <a:pt x="50800" y="548118"/>
                </a:lnTo>
                <a:lnTo>
                  <a:pt x="4405806" y="548118"/>
                </a:lnTo>
                <a:lnTo>
                  <a:pt x="4425531" y="544109"/>
                </a:lnTo>
                <a:lnTo>
                  <a:pt x="4441684" y="533195"/>
                </a:lnTo>
                <a:lnTo>
                  <a:pt x="4452598" y="517042"/>
                </a:lnTo>
                <a:lnTo>
                  <a:pt x="4456607" y="497318"/>
                </a:lnTo>
                <a:lnTo>
                  <a:pt x="4456607" y="0"/>
                </a:lnTo>
                <a:close/>
              </a:path>
            </a:pathLst>
          </a:custGeom>
          <a:solidFill>
            <a:srgbClr val="9E1A32"/>
          </a:solidFill>
        </p:spPr>
        <p:txBody>
          <a:bodyPr wrap="square" lIns="0" tIns="0" rIns="0" bIns="0" rtlCol="0"/>
          <a:lstStyle/>
          <a:p>
            <a:endParaRPr/>
          </a:p>
        </p:txBody>
      </p:sp>
      <p:sp>
        <p:nvSpPr>
          <p:cNvPr id="2" name="Holder 2"/>
          <p:cNvSpPr>
            <a:spLocks noGrp="1"/>
          </p:cNvSpPr>
          <p:nvPr>
            <p:ph type="ctrTitle"/>
          </p:nvPr>
        </p:nvSpPr>
        <p:spPr>
          <a:xfrm>
            <a:off x="1505496" y="896760"/>
            <a:ext cx="1599107" cy="421005"/>
          </a:xfrm>
          <a:prstGeom prst="rect">
            <a:avLst/>
          </a:prstGeom>
        </p:spPr>
        <p:txBody>
          <a:bodyPr wrap="square" lIns="0" tIns="0" rIns="0" bIns="0">
            <a:spAutoFit/>
          </a:bodyPr>
          <a:lstStyle>
            <a:lvl1pPr>
              <a:defRPr sz="1200" b="0" i="0">
                <a:solidFill>
                  <a:schemeClr val="bg1"/>
                </a:solidFill>
                <a:latin typeface="Lucida Sans Unicode"/>
                <a:cs typeface="Lucida Sans Unicode"/>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500" b="0" i="0">
                <a:solidFill>
                  <a:schemeClr val="tx1"/>
                </a:solidFill>
                <a:latin typeface="Lucida Sans Unicode"/>
                <a:cs typeface="Lucida Sans Unicode"/>
              </a:defRPr>
            </a:lvl1pPr>
          </a:lstStyle>
          <a:p>
            <a:pPr marL="12700">
              <a:lnSpc>
                <a:spcPts val="595"/>
              </a:lnSpc>
            </a:pPr>
            <a:r>
              <a:rPr spc="10" dirty="0"/>
              <a:t>August</a:t>
            </a:r>
            <a:r>
              <a:rPr spc="-25" dirty="0"/>
              <a:t> </a:t>
            </a:r>
            <a:r>
              <a:rPr spc="-40" dirty="0"/>
              <a:t>29,</a:t>
            </a:r>
            <a:r>
              <a:rPr spc="-20" dirty="0"/>
              <a:t> </a:t>
            </a:r>
            <a:r>
              <a:rPr spc="-40" dirty="0"/>
              <a:t>2024</a:t>
            </a:r>
          </a:p>
        </p:txBody>
      </p:sp>
      <p:sp>
        <p:nvSpPr>
          <p:cNvPr id="5" name="Holder 5"/>
          <p:cNvSpPr>
            <a:spLocks noGrp="1"/>
          </p:cNvSpPr>
          <p:nvPr>
            <p:ph type="dt" sz="half" idx="6"/>
          </p:nvPr>
        </p:nvSpPr>
        <p:spPr/>
        <p:txBody>
          <a:bodyPr lIns="0" tIns="0" rIns="0" bIns="0"/>
          <a:lstStyle>
            <a:lvl1pPr>
              <a:defRPr sz="500" b="0" i="0">
                <a:solidFill>
                  <a:schemeClr val="bg1"/>
                </a:solidFill>
                <a:latin typeface="Lucida Sans Unicode"/>
                <a:cs typeface="Lucida Sans Unicode"/>
              </a:defRPr>
            </a:lvl1pPr>
          </a:lstStyle>
          <a:p>
            <a:pPr marL="12700">
              <a:lnSpc>
                <a:spcPts val="595"/>
              </a:lnSpc>
            </a:pPr>
            <a:r>
              <a:rPr spc="95" dirty="0"/>
              <a:t>Mu</a:t>
            </a:r>
            <a:r>
              <a:rPr cap="small" spc="20" dirty="0"/>
              <a:t>d</a:t>
            </a:r>
            <a:r>
              <a:rPr spc="20" dirty="0"/>
              <a:t>assir/Waseem/Hafsa/Hasnain/Zahra</a:t>
            </a:r>
            <a:r>
              <a:rPr spc="25" dirty="0"/>
              <a:t> </a:t>
            </a:r>
            <a:r>
              <a:rPr spc="-15" dirty="0"/>
              <a:t>(IT</a:t>
            </a:r>
          </a:p>
        </p:txBody>
      </p:sp>
      <p:sp>
        <p:nvSpPr>
          <p:cNvPr id="6" name="Holder 6"/>
          <p:cNvSpPr>
            <a:spLocks noGrp="1"/>
          </p:cNvSpPr>
          <p:nvPr>
            <p:ph type="sldNum" sz="quarter" idx="7"/>
          </p:nvPr>
        </p:nvSpPr>
        <p:spPr/>
        <p:txBody>
          <a:bodyPr lIns="0" tIns="0" rIns="0" bIns="0"/>
          <a:lstStyle>
            <a:lvl1pPr>
              <a:defRPr sz="500" b="0" i="0">
                <a:solidFill>
                  <a:schemeClr val="tx1"/>
                </a:solidFill>
                <a:latin typeface="Lucida Sans Unicode"/>
                <a:cs typeface="Lucida Sans Unicode"/>
              </a:defRPr>
            </a:lvl1pPr>
          </a:lstStyle>
          <a:p>
            <a:pPr marL="59055">
              <a:lnSpc>
                <a:spcPts val="595"/>
              </a:lnSpc>
            </a:pPr>
            <a:fld id="{81D60167-4931-47E6-BA6A-407CBD079E47}" type="slidenum">
              <a:rPr spc="-25" dirty="0"/>
              <a:t>‹#›</a:t>
            </a:fld>
            <a:r>
              <a:rPr spc="-80" dirty="0"/>
              <a:t> /</a:t>
            </a:r>
            <a:r>
              <a:rPr spc="-75" dirty="0"/>
              <a:t> </a:t>
            </a:r>
            <a:r>
              <a:rPr spc="-114" dirty="0"/>
              <a:t>15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9E1A32"/>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sz="10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defRPr sz="500" b="0" i="0">
                <a:solidFill>
                  <a:schemeClr val="tx1"/>
                </a:solidFill>
                <a:latin typeface="Lucida Sans Unicode"/>
                <a:cs typeface="Lucida Sans Unicode"/>
              </a:defRPr>
            </a:lvl1pPr>
          </a:lstStyle>
          <a:p>
            <a:pPr marL="12700">
              <a:lnSpc>
                <a:spcPts val="595"/>
              </a:lnSpc>
            </a:pPr>
            <a:r>
              <a:rPr spc="10" dirty="0"/>
              <a:t>August</a:t>
            </a:r>
            <a:r>
              <a:rPr spc="-25" dirty="0"/>
              <a:t> </a:t>
            </a:r>
            <a:r>
              <a:rPr spc="-40" dirty="0"/>
              <a:t>29,</a:t>
            </a:r>
            <a:r>
              <a:rPr spc="-20" dirty="0"/>
              <a:t> </a:t>
            </a:r>
            <a:r>
              <a:rPr spc="-40" dirty="0"/>
              <a:t>2024</a:t>
            </a:r>
          </a:p>
        </p:txBody>
      </p:sp>
      <p:sp>
        <p:nvSpPr>
          <p:cNvPr id="5" name="Holder 5"/>
          <p:cNvSpPr>
            <a:spLocks noGrp="1"/>
          </p:cNvSpPr>
          <p:nvPr>
            <p:ph type="dt" sz="half" idx="6"/>
          </p:nvPr>
        </p:nvSpPr>
        <p:spPr/>
        <p:txBody>
          <a:bodyPr lIns="0" tIns="0" rIns="0" bIns="0"/>
          <a:lstStyle>
            <a:lvl1pPr>
              <a:defRPr sz="500" b="0" i="0">
                <a:solidFill>
                  <a:schemeClr val="bg1"/>
                </a:solidFill>
                <a:latin typeface="Lucida Sans Unicode"/>
                <a:cs typeface="Lucida Sans Unicode"/>
              </a:defRPr>
            </a:lvl1pPr>
          </a:lstStyle>
          <a:p>
            <a:pPr marL="12700">
              <a:lnSpc>
                <a:spcPts val="595"/>
              </a:lnSpc>
            </a:pPr>
            <a:r>
              <a:rPr spc="95" dirty="0"/>
              <a:t>Mu</a:t>
            </a:r>
            <a:r>
              <a:rPr cap="small" spc="20" dirty="0"/>
              <a:t>d</a:t>
            </a:r>
            <a:r>
              <a:rPr spc="20" dirty="0"/>
              <a:t>assir/Waseem/Hafsa/Hasnain/Zahra</a:t>
            </a:r>
            <a:r>
              <a:rPr spc="25" dirty="0"/>
              <a:t> </a:t>
            </a:r>
            <a:r>
              <a:rPr spc="-15" dirty="0"/>
              <a:t>(IT</a:t>
            </a:r>
          </a:p>
        </p:txBody>
      </p:sp>
      <p:sp>
        <p:nvSpPr>
          <p:cNvPr id="6" name="Holder 6"/>
          <p:cNvSpPr>
            <a:spLocks noGrp="1"/>
          </p:cNvSpPr>
          <p:nvPr>
            <p:ph type="sldNum" sz="quarter" idx="7"/>
          </p:nvPr>
        </p:nvSpPr>
        <p:spPr/>
        <p:txBody>
          <a:bodyPr lIns="0" tIns="0" rIns="0" bIns="0"/>
          <a:lstStyle>
            <a:lvl1pPr>
              <a:defRPr sz="500" b="0" i="0">
                <a:solidFill>
                  <a:schemeClr val="tx1"/>
                </a:solidFill>
                <a:latin typeface="Lucida Sans Unicode"/>
                <a:cs typeface="Lucida Sans Unicode"/>
              </a:defRPr>
            </a:lvl1pPr>
          </a:lstStyle>
          <a:p>
            <a:pPr marL="59055">
              <a:lnSpc>
                <a:spcPts val="595"/>
              </a:lnSpc>
            </a:pPr>
            <a:fld id="{81D60167-4931-47E6-BA6A-407CBD079E47}" type="slidenum">
              <a:rPr spc="-25" dirty="0"/>
              <a:t>‹#›</a:t>
            </a:fld>
            <a:r>
              <a:rPr spc="-80" dirty="0"/>
              <a:t> /</a:t>
            </a:r>
            <a:r>
              <a:rPr spc="-75" dirty="0"/>
              <a:t> </a:t>
            </a:r>
            <a:r>
              <a:rPr spc="-114" dirty="0"/>
              <a:t>15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9E1A32"/>
                </a:solidFill>
                <a:latin typeface="Lucida Sans Unicode"/>
                <a:cs typeface="Lucida Sans Unicode"/>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500" b="0" i="0">
                <a:solidFill>
                  <a:schemeClr val="tx1"/>
                </a:solidFill>
                <a:latin typeface="Lucida Sans Unicode"/>
                <a:cs typeface="Lucida Sans Unicode"/>
              </a:defRPr>
            </a:lvl1pPr>
          </a:lstStyle>
          <a:p>
            <a:pPr marL="12700">
              <a:lnSpc>
                <a:spcPts val="595"/>
              </a:lnSpc>
            </a:pPr>
            <a:r>
              <a:rPr spc="10" dirty="0"/>
              <a:t>August</a:t>
            </a:r>
            <a:r>
              <a:rPr spc="-25" dirty="0"/>
              <a:t> </a:t>
            </a:r>
            <a:r>
              <a:rPr spc="-40" dirty="0"/>
              <a:t>29,</a:t>
            </a:r>
            <a:r>
              <a:rPr spc="-20" dirty="0"/>
              <a:t> </a:t>
            </a:r>
            <a:r>
              <a:rPr spc="-40" dirty="0"/>
              <a:t>2024</a:t>
            </a:r>
          </a:p>
        </p:txBody>
      </p:sp>
      <p:sp>
        <p:nvSpPr>
          <p:cNvPr id="6" name="Holder 6"/>
          <p:cNvSpPr>
            <a:spLocks noGrp="1"/>
          </p:cNvSpPr>
          <p:nvPr>
            <p:ph type="dt" sz="half" idx="6"/>
          </p:nvPr>
        </p:nvSpPr>
        <p:spPr/>
        <p:txBody>
          <a:bodyPr lIns="0" tIns="0" rIns="0" bIns="0"/>
          <a:lstStyle>
            <a:lvl1pPr>
              <a:defRPr sz="500" b="0" i="0">
                <a:solidFill>
                  <a:schemeClr val="bg1"/>
                </a:solidFill>
                <a:latin typeface="Lucida Sans Unicode"/>
                <a:cs typeface="Lucida Sans Unicode"/>
              </a:defRPr>
            </a:lvl1pPr>
          </a:lstStyle>
          <a:p>
            <a:pPr marL="12700">
              <a:lnSpc>
                <a:spcPts val="595"/>
              </a:lnSpc>
            </a:pPr>
            <a:r>
              <a:rPr spc="95" dirty="0"/>
              <a:t>Mu</a:t>
            </a:r>
            <a:r>
              <a:rPr cap="small" spc="20" dirty="0"/>
              <a:t>d</a:t>
            </a:r>
            <a:r>
              <a:rPr spc="20" dirty="0"/>
              <a:t>assir/Waseem/Hafsa/Hasnain/Zahra</a:t>
            </a:r>
            <a:r>
              <a:rPr spc="25" dirty="0"/>
              <a:t> </a:t>
            </a:r>
            <a:r>
              <a:rPr spc="-15" dirty="0"/>
              <a:t>(IT</a:t>
            </a:r>
          </a:p>
        </p:txBody>
      </p:sp>
      <p:sp>
        <p:nvSpPr>
          <p:cNvPr id="7" name="Holder 7"/>
          <p:cNvSpPr>
            <a:spLocks noGrp="1"/>
          </p:cNvSpPr>
          <p:nvPr>
            <p:ph type="sldNum" sz="quarter" idx="7"/>
          </p:nvPr>
        </p:nvSpPr>
        <p:spPr/>
        <p:txBody>
          <a:bodyPr lIns="0" tIns="0" rIns="0" bIns="0"/>
          <a:lstStyle>
            <a:lvl1pPr>
              <a:defRPr sz="500" b="0" i="0">
                <a:solidFill>
                  <a:schemeClr val="tx1"/>
                </a:solidFill>
                <a:latin typeface="Lucida Sans Unicode"/>
                <a:cs typeface="Lucida Sans Unicode"/>
              </a:defRPr>
            </a:lvl1pPr>
          </a:lstStyle>
          <a:p>
            <a:pPr marL="59055">
              <a:lnSpc>
                <a:spcPts val="595"/>
              </a:lnSpc>
            </a:pPr>
            <a:fld id="{81D60167-4931-47E6-BA6A-407CBD079E47}" type="slidenum">
              <a:rPr spc="-25" dirty="0"/>
              <a:t>‹#›</a:t>
            </a:fld>
            <a:r>
              <a:rPr spc="-80" dirty="0"/>
              <a:t> /</a:t>
            </a:r>
            <a:r>
              <a:rPr spc="-75" dirty="0"/>
              <a:t> </a:t>
            </a:r>
            <a:r>
              <a:rPr spc="-114" dirty="0"/>
              <a:t>15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9E1A32"/>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defRPr sz="500" b="0" i="0">
                <a:solidFill>
                  <a:schemeClr val="tx1"/>
                </a:solidFill>
                <a:latin typeface="Lucida Sans Unicode"/>
                <a:cs typeface="Lucida Sans Unicode"/>
              </a:defRPr>
            </a:lvl1pPr>
          </a:lstStyle>
          <a:p>
            <a:pPr marL="12700">
              <a:lnSpc>
                <a:spcPts val="595"/>
              </a:lnSpc>
            </a:pPr>
            <a:r>
              <a:rPr spc="10" dirty="0"/>
              <a:t>August</a:t>
            </a:r>
            <a:r>
              <a:rPr spc="-25" dirty="0"/>
              <a:t> </a:t>
            </a:r>
            <a:r>
              <a:rPr spc="-40" dirty="0"/>
              <a:t>29,</a:t>
            </a:r>
            <a:r>
              <a:rPr spc="-20" dirty="0"/>
              <a:t> </a:t>
            </a:r>
            <a:r>
              <a:rPr spc="-40" dirty="0"/>
              <a:t>2024</a:t>
            </a:r>
          </a:p>
        </p:txBody>
      </p:sp>
      <p:sp>
        <p:nvSpPr>
          <p:cNvPr id="4" name="Holder 4"/>
          <p:cNvSpPr>
            <a:spLocks noGrp="1"/>
          </p:cNvSpPr>
          <p:nvPr>
            <p:ph type="dt" sz="half" idx="6"/>
          </p:nvPr>
        </p:nvSpPr>
        <p:spPr/>
        <p:txBody>
          <a:bodyPr lIns="0" tIns="0" rIns="0" bIns="0"/>
          <a:lstStyle>
            <a:lvl1pPr>
              <a:defRPr sz="500" b="0" i="0">
                <a:solidFill>
                  <a:schemeClr val="bg1"/>
                </a:solidFill>
                <a:latin typeface="Lucida Sans Unicode"/>
                <a:cs typeface="Lucida Sans Unicode"/>
              </a:defRPr>
            </a:lvl1pPr>
          </a:lstStyle>
          <a:p>
            <a:pPr marL="12700">
              <a:lnSpc>
                <a:spcPts val="595"/>
              </a:lnSpc>
            </a:pPr>
            <a:r>
              <a:rPr spc="95" dirty="0"/>
              <a:t>Mu</a:t>
            </a:r>
            <a:r>
              <a:rPr cap="small" spc="20" dirty="0"/>
              <a:t>d</a:t>
            </a:r>
            <a:r>
              <a:rPr spc="20" dirty="0"/>
              <a:t>assir/Waseem/Hafsa/Hasnain/Zahra</a:t>
            </a:r>
            <a:r>
              <a:rPr spc="25" dirty="0"/>
              <a:t> </a:t>
            </a:r>
            <a:r>
              <a:rPr spc="-15" dirty="0"/>
              <a:t>(IT</a:t>
            </a:r>
          </a:p>
        </p:txBody>
      </p:sp>
      <p:sp>
        <p:nvSpPr>
          <p:cNvPr id="5" name="Holder 5"/>
          <p:cNvSpPr>
            <a:spLocks noGrp="1"/>
          </p:cNvSpPr>
          <p:nvPr>
            <p:ph type="sldNum" sz="quarter" idx="7"/>
          </p:nvPr>
        </p:nvSpPr>
        <p:spPr/>
        <p:txBody>
          <a:bodyPr lIns="0" tIns="0" rIns="0" bIns="0"/>
          <a:lstStyle>
            <a:lvl1pPr>
              <a:defRPr sz="500" b="0" i="0">
                <a:solidFill>
                  <a:schemeClr val="tx1"/>
                </a:solidFill>
                <a:latin typeface="Lucida Sans Unicode"/>
                <a:cs typeface="Lucida Sans Unicode"/>
              </a:defRPr>
            </a:lvl1pPr>
          </a:lstStyle>
          <a:p>
            <a:pPr marL="59055">
              <a:lnSpc>
                <a:spcPts val="595"/>
              </a:lnSpc>
            </a:pPr>
            <a:fld id="{81D60167-4931-47E6-BA6A-407CBD079E47}" type="slidenum">
              <a:rPr spc="-25" dirty="0"/>
              <a:t>‹#›</a:t>
            </a:fld>
            <a:r>
              <a:rPr spc="-80" dirty="0"/>
              <a:t> /</a:t>
            </a:r>
            <a:r>
              <a:rPr spc="-75" dirty="0"/>
              <a:t> </a:t>
            </a:r>
            <a:r>
              <a:rPr spc="-114" dirty="0"/>
              <a:t>15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500" b="0" i="0">
                <a:solidFill>
                  <a:schemeClr val="tx1"/>
                </a:solidFill>
                <a:latin typeface="Lucida Sans Unicode"/>
                <a:cs typeface="Lucida Sans Unicode"/>
              </a:defRPr>
            </a:lvl1pPr>
          </a:lstStyle>
          <a:p>
            <a:pPr marL="12700">
              <a:lnSpc>
                <a:spcPts val="595"/>
              </a:lnSpc>
            </a:pPr>
            <a:r>
              <a:rPr spc="10" dirty="0"/>
              <a:t>August</a:t>
            </a:r>
            <a:r>
              <a:rPr spc="-25" dirty="0"/>
              <a:t> </a:t>
            </a:r>
            <a:r>
              <a:rPr spc="-40" dirty="0"/>
              <a:t>29,</a:t>
            </a:r>
            <a:r>
              <a:rPr spc="-20" dirty="0"/>
              <a:t> </a:t>
            </a:r>
            <a:r>
              <a:rPr spc="-40" dirty="0"/>
              <a:t>2024</a:t>
            </a:r>
          </a:p>
        </p:txBody>
      </p:sp>
      <p:sp>
        <p:nvSpPr>
          <p:cNvPr id="3" name="Holder 3"/>
          <p:cNvSpPr>
            <a:spLocks noGrp="1"/>
          </p:cNvSpPr>
          <p:nvPr>
            <p:ph type="dt" sz="half" idx="6"/>
          </p:nvPr>
        </p:nvSpPr>
        <p:spPr/>
        <p:txBody>
          <a:bodyPr lIns="0" tIns="0" rIns="0" bIns="0"/>
          <a:lstStyle>
            <a:lvl1pPr>
              <a:defRPr sz="500" b="0" i="0">
                <a:solidFill>
                  <a:schemeClr val="bg1"/>
                </a:solidFill>
                <a:latin typeface="Lucida Sans Unicode"/>
                <a:cs typeface="Lucida Sans Unicode"/>
              </a:defRPr>
            </a:lvl1pPr>
          </a:lstStyle>
          <a:p>
            <a:pPr marL="12700">
              <a:lnSpc>
                <a:spcPts val="595"/>
              </a:lnSpc>
            </a:pPr>
            <a:r>
              <a:rPr spc="95" dirty="0"/>
              <a:t>Mu</a:t>
            </a:r>
            <a:r>
              <a:rPr cap="small" spc="20" dirty="0"/>
              <a:t>d</a:t>
            </a:r>
            <a:r>
              <a:rPr spc="20" dirty="0"/>
              <a:t>assir/Waseem/Hafsa/Hasnain/Zahra</a:t>
            </a:r>
            <a:r>
              <a:rPr spc="25" dirty="0"/>
              <a:t> </a:t>
            </a:r>
            <a:r>
              <a:rPr spc="-15" dirty="0"/>
              <a:t>(IT</a:t>
            </a:r>
          </a:p>
        </p:txBody>
      </p:sp>
      <p:sp>
        <p:nvSpPr>
          <p:cNvPr id="4" name="Holder 4"/>
          <p:cNvSpPr>
            <a:spLocks noGrp="1"/>
          </p:cNvSpPr>
          <p:nvPr>
            <p:ph type="sldNum" sz="quarter" idx="7"/>
          </p:nvPr>
        </p:nvSpPr>
        <p:spPr/>
        <p:txBody>
          <a:bodyPr lIns="0" tIns="0" rIns="0" bIns="0"/>
          <a:lstStyle>
            <a:lvl1pPr>
              <a:defRPr sz="500" b="0" i="0">
                <a:solidFill>
                  <a:schemeClr val="tx1"/>
                </a:solidFill>
                <a:latin typeface="Lucida Sans Unicode"/>
                <a:cs typeface="Lucida Sans Unicode"/>
              </a:defRPr>
            </a:lvl1pPr>
          </a:lstStyle>
          <a:p>
            <a:pPr marL="59055">
              <a:lnSpc>
                <a:spcPts val="595"/>
              </a:lnSpc>
            </a:pPr>
            <a:fld id="{81D60167-4931-47E6-BA6A-407CBD079E47}" type="slidenum">
              <a:rPr spc="-25" dirty="0"/>
              <a:t>‹#›</a:t>
            </a:fld>
            <a:r>
              <a:rPr spc="-80" dirty="0"/>
              <a:t> /</a:t>
            </a:r>
            <a:r>
              <a:rPr spc="-75" dirty="0"/>
              <a:t> </a:t>
            </a:r>
            <a:r>
              <a:rPr spc="-114" dirty="0"/>
              <a:t>15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352769" y="2845687"/>
            <a:ext cx="181343" cy="332914"/>
          </a:xfrm>
          <a:prstGeom prst="rect">
            <a:avLst/>
          </a:prstGeom>
        </p:spPr>
      </p:pic>
      <p:sp>
        <p:nvSpPr>
          <p:cNvPr id="17" name="bg object 17"/>
          <p:cNvSpPr/>
          <p:nvPr/>
        </p:nvSpPr>
        <p:spPr>
          <a:xfrm>
            <a:off x="3088361" y="3247452"/>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8" name="bg object 18"/>
          <p:cNvSpPr/>
          <p:nvPr/>
        </p:nvSpPr>
        <p:spPr>
          <a:xfrm>
            <a:off x="3008744" y="3243490"/>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9" name="bg object 19"/>
          <p:cNvSpPr/>
          <p:nvPr/>
        </p:nvSpPr>
        <p:spPr>
          <a:xfrm>
            <a:off x="3186546" y="3243490"/>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20" name="bg object 20"/>
          <p:cNvSpPr/>
          <p:nvPr/>
        </p:nvSpPr>
        <p:spPr>
          <a:xfrm>
            <a:off x="3339032" y="3237140"/>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1" name="bg object 21"/>
          <p:cNvSpPr/>
          <p:nvPr/>
        </p:nvSpPr>
        <p:spPr>
          <a:xfrm>
            <a:off x="3275863" y="324349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2" name="bg object 22"/>
          <p:cNvSpPr/>
          <p:nvPr/>
        </p:nvSpPr>
        <p:spPr>
          <a:xfrm>
            <a:off x="3631883" y="3249840"/>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3" name="bg object 23"/>
          <p:cNvSpPr/>
          <p:nvPr/>
        </p:nvSpPr>
        <p:spPr>
          <a:xfrm>
            <a:off x="3542982" y="324349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4" name="bg object 24"/>
          <p:cNvSpPr/>
          <p:nvPr/>
        </p:nvSpPr>
        <p:spPr>
          <a:xfrm>
            <a:off x="3619183" y="3237140"/>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5" name="bg object 25"/>
          <p:cNvSpPr/>
          <p:nvPr/>
        </p:nvSpPr>
        <p:spPr>
          <a:xfrm>
            <a:off x="3886302" y="3237140"/>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6" name="bg object 26"/>
          <p:cNvSpPr/>
          <p:nvPr/>
        </p:nvSpPr>
        <p:spPr>
          <a:xfrm>
            <a:off x="3810101" y="324349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bg object 27"/>
          <p:cNvSpPr/>
          <p:nvPr/>
        </p:nvSpPr>
        <p:spPr>
          <a:xfrm>
            <a:off x="3886302" y="3275241"/>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a:p>
        </p:txBody>
      </p:sp>
      <p:sp>
        <p:nvSpPr>
          <p:cNvPr id="28" name="bg object 28"/>
          <p:cNvSpPr/>
          <p:nvPr/>
        </p:nvSpPr>
        <p:spPr>
          <a:xfrm>
            <a:off x="4153434" y="3237140"/>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9" name="bg object 29"/>
          <p:cNvSpPr/>
          <p:nvPr/>
        </p:nvSpPr>
        <p:spPr>
          <a:xfrm>
            <a:off x="4451033" y="3267620"/>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30" name="bg object 30"/>
          <p:cNvSpPr/>
          <p:nvPr/>
        </p:nvSpPr>
        <p:spPr>
          <a:xfrm>
            <a:off x="4423969" y="3241126"/>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1" name="bg object 31"/>
          <p:cNvSpPr/>
          <p:nvPr/>
        </p:nvSpPr>
        <p:spPr>
          <a:xfrm>
            <a:off x="4329112" y="3237140"/>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2" name="bg object 32"/>
          <p:cNvSpPr/>
          <p:nvPr/>
        </p:nvSpPr>
        <p:spPr>
          <a:xfrm>
            <a:off x="0" y="0"/>
            <a:ext cx="4608195" cy="158115"/>
          </a:xfrm>
          <a:custGeom>
            <a:avLst/>
            <a:gdLst/>
            <a:ahLst/>
            <a:cxnLst/>
            <a:rect l="l" t="t" r="r" b="b"/>
            <a:pathLst>
              <a:path w="4608195" h="158115">
                <a:moveTo>
                  <a:pt x="4607992" y="0"/>
                </a:moveTo>
                <a:lnTo>
                  <a:pt x="2303996" y="0"/>
                </a:lnTo>
                <a:lnTo>
                  <a:pt x="0" y="0"/>
                </a:lnTo>
                <a:lnTo>
                  <a:pt x="0" y="158064"/>
                </a:lnTo>
                <a:lnTo>
                  <a:pt x="2303996" y="158064"/>
                </a:lnTo>
                <a:lnTo>
                  <a:pt x="4607992" y="158064"/>
                </a:lnTo>
                <a:lnTo>
                  <a:pt x="4607992" y="0"/>
                </a:lnTo>
                <a:close/>
              </a:path>
            </a:pathLst>
          </a:custGeom>
          <a:solidFill>
            <a:srgbClr val="9E1A32"/>
          </a:solidFill>
        </p:spPr>
        <p:txBody>
          <a:bodyPr wrap="square" lIns="0" tIns="0" rIns="0" bIns="0" rtlCol="0"/>
          <a:lstStyle/>
          <a:p>
            <a:endParaRPr/>
          </a:p>
        </p:txBody>
      </p:sp>
      <p:sp>
        <p:nvSpPr>
          <p:cNvPr id="2" name="Holder 2"/>
          <p:cNvSpPr>
            <a:spLocks noGrp="1"/>
          </p:cNvSpPr>
          <p:nvPr>
            <p:ph type="title"/>
          </p:nvPr>
        </p:nvSpPr>
        <p:spPr>
          <a:xfrm>
            <a:off x="0" y="158038"/>
            <a:ext cx="4610099" cy="292734"/>
          </a:xfrm>
          <a:prstGeom prst="rect">
            <a:avLst/>
          </a:prstGeom>
        </p:spPr>
        <p:txBody>
          <a:bodyPr wrap="square" lIns="0" tIns="0" rIns="0" bIns="0">
            <a:spAutoFit/>
          </a:bodyPr>
          <a:lstStyle>
            <a:lvl1pPr>
              <a:defRPr sz="1400" b="0" i="0">
                <a:solidFill>
                  <a:srgbClr val="9E1A32"/>
                </a:solidFill>
                <a:latin typeface="Lucida Sans Unicode"/>
                <a:cs typeface="Lucida Sans Unicode"/>
              </a:defRPr>
            </a:lvl1pPr>
          </a:lstStyle>
          <a:p>
            <a:endParaRPr/>
          </a:p>
        </p:txBody>
      </p:sp>
      <p:sp>
        <p:nvSpPr>
          <p:cNvPr id="3" name="Holder 3"/>
          <p:cNvSpPr>
            <a:spLocks noGrp="1"/>
          </p:cNvSpPr>
          <p:nvPr>
            <p:ph type="body" idx="1"/>
          </p:nvPr>
        </p:nvSpPr>
        <p:spPr>
          <a:xfrm>
            <a:off x="113830" y="802644"/>
            <a:ext cx="3910965" cy="1165860"/>
          </a:xfrm>
          <a:prstGeom prst="rect">
            <a:avLst/>
          </a:prstGeom>
        </p:spPr>
        <p:txBody>
          <a:bodyPr wrap="square" lIns="0" tIns="0" rIns="0" bIns="0">
            <a:spAutoFit/>
          </a:bodyPr>
          <a:lstStyle>
            <a:lvl1pPr>
              <a:defRPr sz="10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a:xfrm>
            <a:off x="3509086" y="3354919"/>
            <a:ext cx="514350" cy="88900"/>
          </a:xfrm>
          <a:prstGeom prst="rect">
            <a:avLst/>
          </a:prstGeom>
        </p:spPr>
        <p:txBody>
          <a:bodyPr wrap="square" lIns="0" tIns="0" rIns="0" bIns="0">
            <a:spAutoFit/>
          </a:bodyPr>
          <a:lstStyle>
            <a:lvl1pPr>
              <a:defRPr sz="500" b="0" i="0">
                <a:solidFill>
                  <a:schemeClr val="tx1"/>
                </a:solidFill>
                <a:latin typeface="Lucida Sans Unicode"/>
                <a:cs typeface="Lucida Sans Unicode"/>
              </a:defRPr>
            </a:lvl1pPr>
          </a:lstStyle>
          <a:p>
            <a:pPr marL="12700">
              <a:lnSpc>
                <a:spcPts val="595"/>
              </a:lnSpc>
            </a:pPr>
            <a:r>
              <a:rPr spc="10" dirty="0"/>
              <a:t>August</a:t>
            </a:r>
            <a:r>
              <a:rPr spc="-25" dirty="0"/>
              <a:t> </a:t>
            </a:r>
            <a:r>
              <a:rPr spc="-40" dirty="0"/>
              <a:t>29,</a:t>
            </a:r>
            <a:r>
              <a:rPr spc="-20" dirty="0"/>
              <a:t> </a:t>
            </a:r>
            <a:r>
              <a:rPr spc="-40" dirty="0"/>
              <a:t>2024</a:t>
            </a:r>
          </a:p>
        </p:txBody>
      </p:sp>
      <p:sp>
        <p:nvSpPr>
          <p:cNvPr id="5" name="Holder 5"/>
          <p:cNvSpPr>
            <a:spLocks noGrp="1"/>
          </p:cNvSpPr>
          <p:nvPr>
            <p:ph type="dt" sz="half" idx="6"/>
          </p:nvPr>
        </p:nvSpPr>
        <p:spPr>
          <a:xfrm>
            <a:off x="-12700" y="3354919"/>
            <a:ext cx="1503045" cy="88900"/>
          </a:xfrm>
          <a:prstGeom prst="rect">
            <a:avLst/>
          </a:prstGeom>
        </p:spPr>
        <p:txBody>
          <a:bodyPr wrap="square" lIns="0" tIns="0" rIns="0" bIns="0">
            <a:spAutoFit/>
          </a:bodyPr>
          <a:lstStyle>
            <a:lvl1pPr>
              <a:defRPr sz="500" b="0" i="0">
                <a:solidFill>
                  <a:schemeClr val="bg1"/>
                </a:solidFill>
                <a:latin typeface="Lucida Sans Unicode"/>
                <a:cs typeface="Lucida Sans Unicode"/>
              </a:defRPr>
            </a:lvl1pPr>
          </a:lstStyle>
          <a:p>
            <a:pPr marL="12700">
              <a:lnSpc>
                <a:spcPts val="595"/>
              </a:lnSpc>
            </a:pPr>
            <a:r>
              <a:rPr spc="95" dirty="0"/>
              <a:t>Mu</a:t>
            </a:r>
            <a:r>
              <a:rPr cap="small" spc="20" dirty="0"/>
              <a:t>d</a:t>
            </a:r>
            <a:r>
              <a:rPr spc="20" dirty="0"/>
              <a:t>assir/Waseem/Hafsa/Hasnain/Zahra</a:t>
            </a:r>
            <a:r>
              <a:rPr spc="25" dirty="0"/>
              <a:t> </a:t>
            </a:r>
            <a:r>
              <a:rPr spc="-15" dirty="0"/>
              <a:t>(IT</a:t>
            </a:r>
          </a:p>
        </p:txBody>
      </p:sp>
      <p:sp>
        <p:nvSpPr>
          <p:cNvPr id="6" name="Holder 6"/>
          <p:cNvSpPr>
            <a:spLocks noGrp="1"/>
          </p:cNvSpPr>
          <p:nvPr>
            <p:ph type="sldNum" sz="quarter" idx="7"/>
          </p:nvPr>
        </p:nvSpPr>
        <p:spPr>
          <a:xfrm>
            <a:off x="4339082" y="3354919"/>
            <a:ext cx="243839" cy="88900"/>
          </a:xfrm>
          <a:prstGeom prst="rect">
            <a:avLst/>
          </a:prstGeom>
        </p:spPr>
        <p:txBody>
          <a:bodyPr wrap="square" lIns="0" tIns="0" rIns="0" bIns="0">
            <a:spAutoFit/>
          </a:bodyPr>
          <a:lstStyle>
            <a:lvl1pPr>
              <a:defRPr sz="500" b="0" i="0">
                <a:solidFill>
                  <a:schemeClr val="tx1"/>
                </a:solidFill>
                <a:latin typeface="Lucida Sans Unicode"/>
                <a:cs typeface="Lucida Sans Unicode"/>
              </a:defRPr>
            </a:lvl1pPr>
          </a:lstStyle>
          <a:p>
            <a:pPr marL="59055">
              <a:lnSpc>
                <a:spcPts val="595"/>
              </a:lnSpc>
            </a:pPr>
            <a:fld id="{81D60167-4931-47E6-BA6A-407CBD079E47}" type="slidenum">
              <a:rPr spc="-25" dirty="0"/>
              <a:t>‹#›</a:t>
            </a:fld>
            <a:r>
              <a:rPr spc="-80" dirty="0"/>
              <a:t> /</a:t>
            </a:r>
            <a:r>
              <a:rPr spc="-75" dirty="0"/>
              <a:t> </a:t>
            </a:r>
            <a:r>
              <a:rPr spc="-114" dirty="0"/>
              <a:t>15</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88828" y="968560"/>
            <a:ext cx="3230384" cy="333425"/>
          </a:xfrm>
          <a:prstGeom prst="rect">
            <a:avLst/>
          </a:prstGeom>
        </p:spPr>
        <p:txBody>
          <a:bodyPr vert="horz" wrap="square" lIns="0" tIns="55880" rIns="0" bIns="0" rtlCol="0">
            <a:spAutoFit/>
          </a:bodyPr>
          <a:lstStyle/>
          <a:p>
            <a:pPr algn="ctr">
              <a:lnSpc>
                <a:spcPct val="100000"/>
              </a:lnSpc>
              <a:spcBef>
                <a:spcPts val="440"/>
              </a:spcBef>
            </a:pPr>
            <a:r>
              <a:rPr lang="en-US" sz="1800" spc="35" dirty="0">
                <a:latin typeface="Herculanum" panose="020B0500000000000000" pitchFamily="34" charset="0"/>
              </a:rPr>
              <a:t>Tournament Scheduler</a:t>
            </a:r>
            <a:endParaRPr sz="1800" spc="105" dirty="0">
              <a:latin typeface="Herculanum" panose="020B0500000000000000" pitchFamily="34" charset="0"/>
            </a:endParaRPr>
          </a:p>
        </p:txBody>
      </p:sp>
      <p:sp>
        <p:nvSpPr>
          <p:cNvPr id="3" name="object 3"/>
          <p:cNvSpPr txBox="1"/>
          <p:nvPr/>
        </p:nvSpPr>
        <p:spPr>
          <a:xfrm>
            <a:off x="365683" y="1629481"/>
            <a:ext cx="3876675" cy="1041824"/>
          </a:xfrm>
          <a:prstGeom prst="rect">
            <a:avLst/>
          </a:prstGeom>
        </p:spPr>
        <p:txBody>
          <a:bodyPr vert="horz" wrap="square" lIns="0" tIns="10160" rIns="0" bIns="0" rtlCol="0">
            <a:spAutoFit/>
          </a:bodyPr>
          <a:lstStyle/>
          <a:p>
            <a:pPr marL="12700" marR="5080" algn="ctr">
              <a:lnSpc>
                <a:spcPct val="101499"/>
              </a:lnSpc>
              <a:spcBef>
                <a:spcPts val="80"/>
              </a:spcBef>
            </a:pPr>
            <a:r>
              <a:rPr lang="en-US" sz="900" spc="70" dirty="0">
                <a:latin typeface="Herculanum" panose="020B0500000000000000" pitchFamily="34" charset="0"/>
                <a:cs typeface="Lucida Sans Unicode"/>
              </a:rPr>
              <a:t>Muhammad Fahad Pasha, Riyan Ahmad, Ahmed Riaz, Muhammad Ali</a:t>
            </a:r>
          </a:p>
          <a:p>
            <a:pPr marL="12700" marR="5080" algn="ctr">
              <a:lnSpc>
                <a:spcPct val="101499"/>
              </a:lnSpc>
              <a:spcBef>
                <a:spcPts val="80"/>
              </a:spcBef>
            </a:pPr>
            <a:endParaRPr sz="900" dirty="0">
              <a:latin typeface="Herculanum" panose="020B0500000000000000" pitchFamily="34" charset="0"/>
              <a:cs typeface="Lucida Sans Unicode"/>
            </a:endParaRPr>
          </a:p>
          <a:p>
            <a:pPr marL="969010" marR="961390" algn="ctr">
              <a:lnSpc>
                <a:spcPct val="235300"/>
              </a:lnSpc>
              <a:spcBef>
                <a:spcPts val="45"/>
              </a:spcBef>
            </a:pPr>
            <a:r>
              <a:rPr lang="en-US" sz="800" spc="85" dirty="0">
                <a:latin typeface="Herculanum" panose="020B0500000000000000" pitchFamily="34" charset="0"/>
                <a:cs typeface="Lucida Sans Unicode"/>
              </a:rPr>
              <a:t>Showntell Group 10 </a:t>
            </a:r>
            <a:endParaRPr lang="en-US" sz="800" spc="-240" dirty="0">
              <a:latin typeface="Herculanum" panose="020B0500000000000000" pitchFamily="34" charset="0"/>
              <a:cs typeface="Lucida Sans Unicode"/>
            </a:endParaRPr>
          </a:p>
          <a:p>
            <a:pPr marL="969010" marR="961390" algn="ctr">
              <a:lnSpc>
                <a:spcPct val="235300"/>
              </a:lnSpc>
              <a:spcBef>
                <a:spcPts val="45"/>
              </a:spcBef>
            </a:pPr>
            <a:endParaRPr sz="1000" dirty="0">
              <a:latin typeface="Lucida Sans Unicode"/>
              <a:cs typeface="Lucida Sans Unicode"/>
            </a:endParaRPr>
          </a:p>
        </p:txBody>
      </p:sp>
      <p:sp>
        <p:nvSpPr>
          <p:cNvPr id="4" name="object 4"/>
          <p:cNvSpPr/>
          <p:nvPr/>
        </p:nvSpPr>
        <p:spPr>
          <a:xfrm>
            <a:off x="0" y="3332226"/>
            <a:ext cx="4608195" cy="123825"/>
          </a:xfrm>
          <a:custGeom>
            <a:avLst/>
            <a:gdLst/>
            <a:ahLst/>
            <a:cxnLst/>
            <a:rect l="l" t="t" r="r" b="b"/>
            <a:pathLst>
              <a:path w="4608195" h="123825">
                <a:moveTo>
                  <a:pt x="4607928" y="0"/>
                </a:moveTo>
                <a:lnTo>
                  <a:pt x="3071952" y="0"/>
                </a:lnTo>
                <a:lnTo>
                  <a:pt x="1535976" y="0"/>
                </a:lnTo>
                <a:lnTo>
                  <a:pt x="0" y="0"/>
                </a:lnTo>
                <a:lnTo>
                  <a:pt x="0" y="123774"/>
                </a:lnTo>
                <a:lnTo>
                  <a:pt x="1535976" y="123774"/>
                </a:lnTo>
                <a:lnTo>
                  <a:pt x="3071952" y="123774"/>
                </a:lnTo>
                <a:lnTo>
                  <a:pt x="4607928" y="123774"/>
                </a:lnTo>
                <a:lnTo>
                  <a:pt x="4607928" y="0"/>
                </a:lnTo>
                <a:close/>
              </a:path>
            </a:pathLst>
          </a:custGeom>
          <a:solidFill>
            <a:srgbClr val="9E1A32"/>
          </a:solidFill>
        </p:spPr>
        <p:txBody>
          <a:bodyPr wrap="square" lIns="0" tIns="0" rIns="0" bIns="0" rtlCol="0"/>
          <a:lstStyle/>
          <a:p>
            <a:endParaRPr/>
          </a:p>
        </p:txBody>
      </p:sp>
      <p:sp>
        <p:nvSpPr>
          <p:cNvPr id="6" name="object 6"/>
          <p:cNvSpPr txBox="1">
            <a:spLocks noGrp="1"/>
          </p:cNvSpPr>
          <p:nvPr>
            <p:ph type="dt" sz="half" idx="6"/>
          </p:nvPr>
        </p:nvSpPr>
        <p:spPr>
          <a:xfrm>
            <a:off x="28548" y="3354919"/>
            <a:ext cx="1503045" cy="76944"/>
          </a:xfrm>
          <a:prstGeom prst="rect">
            <a:avLst/>
          </a:prstGeom>
        </p:spPr>
        <p:txBody>
          <a:bodyPr vert="horz" wrap="square" lIns="0" tIns="0" rIns="0" bIns="0" rtlCol="0">
            <a:spAutoFit/>
          </a:bodyPr>
          <a:lstStyle/>
          <a:p>
            <a:pPr marL="12700">
              <a:lnSpc>
                <a:spcPts val="595"/>
              </a:lnSpc>
            </a:pPr>
            <a:r>
              <a:rPr lang="en-US" spc="95" dirty="0">
                <a:latin typeface="Herculanum" panose="020B0500000000000000" pitchFamily="34" charset="0"/>
              </a:rPr>
              <a:t>Group 10</a:t>
            </a:r>
            <a:endParaRPr spc="-15" dirty="0">
              <a:latin typeface="Herculanum" panose="020B0500000000000000" pitchFamily="34" charset="0"/>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59055">
              <a:lnSpc>
                <a:spcPts val="595"/>
              </a:lnSpc>
            </a:pPr>
            <a:fld id="{81D60167-4931-47E6-BA6A-407CBD079E47}" type="slidenum">
              <a:rPr spc="-25" dirty="0"/>
              <a:t>1</a:t>
            </a:fld>
            <a:r>
              <a:rPr spc="-80" dirty="0"/>
              <a:t> /</a:t>
            </a:r>
            <a:r>
              <a:rPr spc="-75" dirty="0"/>
              <a:t> </a:t>
            </a:r>
            <a:r>
              <a:rPr spc="-114" dirty="0"/>
              <a:t>15</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74313-EAFE-406C-29DE-4A3BFEDF4FC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5BF08ED-69C1-3DFC-5FC9-F6BD211C9F95}"/>
              </a:ext>
            </a:extLst>
          </p:cNvPr>
          <p:cNvSpPr txBox="1">
            <a:spLocks noGrp="1"/>
          </p:cNvSpPr>
          <p:nvPr>
            <p:ph type="title"/>
          </p:nvPr>
        </p:nvSpPr>
        <p:spPr>
          <a:xfrm>
            <a:off x="0" y="158038"/>
            <a:ext cx="4608195" cy="264175"/>
          </a:xfrm>
          <a:prstGeom prst="rect">
            <a:avLst/>
          </a:prstGeom>
          <a:solidFill>
            <a:srgbClr val="F2F2F2"/>
          </a:solidFill>
        </p:spPr>
        <p:txBody>
          <a:bodyPr vert="horz" wrap="square" lIns="0" tIns="48260" rIns="0" bIns="0" rtlCol="0">
            <a:spAutoFit/>
          </a:bodyPr>
          <a:lstStyle/>
          <a:p>
            <a:pPr marL="107950">
              <a:lnSpc>
                <a:spcPct val="100000"/>
              </a:lnSpc>
              <a:spcBef>
                <a:spcPts val="380"/>
              </a:spcBef>
            </a:pPr>
            <a:r>
              <a:rPr lang="en-US" spc="60" dirty="0">
                <a:latin typeface="Herculanum" panose="020B0500000000000000" pitchFamily="34" charset="0"/>
              </a:rPr>
              <a:t>Different formats of tournaments</a:t>
            </a:r>
            <a:endParaRPr spc="60" dirty="0">
              <a:latin typeface="Herculanum" panose="020B0500000000000000" pitchFamily="34" charset="0"/>
            </a:endParaRPr>
          </a:p>
        </p:txBody>
      </p:sp>
      <p:sp>
        <p:nvSpPr>
          <p:cNvPr id="8" name="object 8">
            <a:extLst>
              <a:ext uri="{FF2B5EF4-FFF2-40B4-BE49-F238E27FC236}">
                <a16:creationId xmlns:a16="http://schemas.microsoft.com/office/drawing/2014/main" id="{76FE6154-2422-9A6A-F980-36E1C123183C}"/>
              </a:ext>
            </a:extLst>
          </p:cNvPr>
          <p:cNvSpPr/>
          <p:nvPr/>
        </p:nvSpPr>
        <p:spPr>
          <a:xfrm>
            <a:off x="0" y="3332226"/>
            <a:ext cx="4608195" cy="123825"/>
          </a:xfrm>
          <a:custGeom>
            <a:avLst/>
            <a:gdLst/>
            <a:ahLst/>
            <a:cxnLst/>
            <a:rect l="l" t="t" r="r" b="b"/>
            <a:pathLst>
              <a:path w="4608195" h="123825">
                <a:moveTo>
                  <a:pt x="4607928" y="0"/>
                </a:moveTo>
                <a:lnTo>
                  <a:pt x="3071952" y="0"/>
                </a:lnTo>
                <a:lnTo>
                  <a:pt x="1535976" y="0"/>
                </a:lnTo>
                <a:lnTo>
                  <a:pt x="0" y="0"/>
                </a:lnTo>
                <a:lnTo>
                  <a:pt x="0" y="123774"/>
                </a:lnTo>
                <a:lnTo>
                  <a:pt x="1535976" y="123774"/>
                </a:lnTo>
                <a:lnTo>
                  <a:pt x="3071952" y="123774"/>
                </a:lnTo>
                <a:lnTo>
                  <a:pt x="4607928" y="123774"/>
                </a:lnTo>
                <a:lnTo>
                  <a:pt x="4607928" y="0"/>
                </a:lnTo>
                <a:close/>
              </a:path>
            </a:pathLst>
          </a:custGeom>
          <a:solidFill>
            <a:srgbClr val="9E1A32"/>
          </a:solidFill>
        </p:spPr>
        <p:txBody>
          <a:bodyPr wrap="square" lIns="0" tIns="0" rIns="0" bIns="0" rtlCol="0"/>
          <a:lstStyle/>
          <a:p>
            <a:endParaRPr/>
          </a:p>
        </p:txBody>
      </p:sp>
      <p:sp>
        <p:nvSpPr>
          <p:cNvPr id="10" name="object 10">
            <a:extLst>
              <a:ext uri="{FF2B5EF4-FFF2-40B4-BE49-F238E27FC236}">
                <a16:creationId xmlns:a16="http://schemas.microsoft.com/office/drawing/2014/main" id="{8AA3342C-2C1E-340D-9416-AF62A23A1DF9}"/>
              </a:ext>
            </a:extLst>
          </p:cNvPr>
          <p:cNvSpPr txBox="1">
            <a:spLocks noGrp="1"/>
          </p:cNvSpPr>
          <p:nvPr>
            <p:ph type="dt" sz="half" idx="6"/>
          </p:nvPr>
        </p:nvSpPr>
        <p:spPr>
          <a:xfrm>
            <a:off x="27179" y="3354919"/>
            <a:ext cx="1503045" cy="76944"/>
          </a:xfrm>
          <a:prstGeom prst="rect">
            <a:avLst/>
          </a:prstGeom>
        </p:spPr>
        <p:txBody>
          <a:bodyPr vert="horz" wrap="square" lIns="0" tIns="0" rIns="0" bIns="0" rtlCol="0">
            <a:spAutoFit/>
          </a:bodyPr>
          <a:lstStyle/>
          <a:p>
            <a:pPr marL="12700">
              <a:lnSpc>
                <a:spcPts val="595"/>
              </a:lnSpc>
            </a:pPr>
            <a:r>
              <a:rPr lang="en-US" spc="95" dirty="0">
                <a:latin typeface="Herculanum" panose="020B0500000000000000" pitchFamily="34" charset="0"/>
              </a:rPr>
              <a:t>Group 10</a:t>
            </a:r>
            <a:endParaRPr spc="-15" dirty="0">
              <a:latin typeface="Herculanum" panose="020B0500000000000000" pitchFamily="34" charset="0"/>
            </a:endParaRPr>
          </a:p>
        </p:txBody>
      </p:sp>
      <p:sp>
        <p:nvSpPr>
          <p:cNvPr id="11" name="object 11">
            <a:extLst>
              <a:ext uri="{FF2B5EF4-FFF2-40B4-BE49-F238E27FC236}">
                <a16:creationId xmlns:a16="http://schemas.microsoft.com/office/drawing/2014/main" id="{16E64257-177F-3DC5-4646-FF03008F38FF}"/>
              </a:ext>
            </a:extLst>
          </p:cNvPr>
          <p:cNvSpPr txBox="1"/>
          <p:nvPr/>
        </p:nvSpPr>
        <p:spPr>
          <a:xfrm>
            <a:off x="1924050" y="3351017"/>
            <a:ext cx="874599" cy="76944"/>
          </a:xfrm>
          <a:prstGeom prst="rect">
            <a:avLst/>
          </a:prstGeom>
        </p:spPr>
        <p:txBody>
          <a:bodyPr vert="horz" wrap="square" lIns="0" tIns="0" rIns="0" bIns="0" rtlCol="0">
            <a:spAutoFit/>
          </a:bodyPr>
          <a:lstStyle/>
          <a:p>
            <a:pPr marL="12700">
              <a:lnSpc>
                <a:spcPts val="595"/>
              </a:lnSpc>
            </a:pPr>
            <a:r>
              <a:rPr lang="en-US" sz="500" u="sng" spc="15" dirty="0">
                <a:solidFill>
                  <a:srgbClr val="FFFFFF"/>
                </a:solidFill>
                <a:latin typeface="Herculanum" panose="020B0500000000000000" pitchFamily="34" charset="0"/>
                <a:cs typeface="Lucida Sans Unicode"/>
              </a:rPr>
              <a:t>Tournament Scheduler</a:t>
            </a:r>
            <a:endParaRPr sz="500" u="sng" dirty="0">
              <a:latin typeface="Herculanum" panose="020B0500000000000000" pitchFamily="34" charset="0"/>
              <a:cs typeface="Lucida Sans Unicode"/>
            </a:endParaRPr>
          </a:p>
        </p:txBody>
      </p:sp>
      <p:sp>
        <p:nvSpPr>
          <p:cNvPr id="13" name="object 13">
            <a:extLst>
              <a:ext uri="{FF2B5EF4-FFF2-40B4-BE49-F238E27FC236}">
                <a16:creationId xmlns:a16="http://schemas.microsoft.com/office/drawing/2014/main" id="{CF676859-F8E8-D303-1C28-D9C48D97AB38}"/>
              </a:ext>
            </a:extLst>
          </p:cNvPr>
          <p:cNvSpPr txBox="1">
            <a:spLocks noGrp="1"/>
          </p:cNvSpPr>
          <p:nvPr>
            <p:ph type="sldNum" sz="quarter" idx="7"/>
          </p:nvPr>
        </p:nvSpPr>
        <p:spPr>
          <a:prstGeom prst="rect">
            <a:avLst/>
          </a:prstGeom>
        </p:spPr>
        <p:txBody>
          <a:bodyPr vert="horz" wrap="square" lIns="0" tIns="0" rIns="0" bIns="0" rtlCol="0">
            <a:spAutoFit/>
          </a:bodyPr>
          <a:lstStyle/>
          <a:p>
            <a:pPr marL="59055">
              <a:lnSpc>
                <a:spcPts val="595"/>
              </a:lnSpc>
            </a:pPr>
            <a:fld id="{81D60167-4931-47E6-BA6A-407CBD079E47}" type="slidenum">
              <a:rPr spc="-25" dirty="0"/>
              <a:t>10</a:t>
            </a:fld>
            <a:r>
              <a:rPr spc="-80" dirty="0"/>
              <a:t> /</a:t>
            </a:r>
            <a:r>
              <a:rPr spc="-75" dirty="0"/>
              <a:t> </a:t>
            </a:r>
            <a:r>
              <a:rPr spc="-114" dirty="0"/>
              <a:t>15</a:t>
            </a:r>
          </a:p>
        </p:txBody>
      </p:sp>
      <p:sp>
        <p:nvSpPr>
          <p:cNvPr id="4" name="TextBox 3">
            <a:extLst>
              <a:ext uri="{FF2B5EF4-FFF2-40B4-BE49-F238E27FC236}">
                <a16:creationId xmlns:a16="http://schemas.microsoft.com/office/drawing/2014/main" id="{076CEDD3-EFC5-F695-7BCD-74AEF48560F9}"/>
              </a:ext>
            </a:extLst>
          </p:cNvPr>
          <p:cNvSpPr txBox="1"/>
          <p:nvPr/>
        </p:nvSpPr>
        <p:spPr>
          <a:xfrm>
            <a:off x="170497" y="648536"/>
            <a:ext cx="4267200" cy="1231106"/>
          </a:xfrm>
          <a:prstGeom prst="rect">
            <a:avLst/>
          </a:prstGeom>
          <a:noFill/>
        </p:spPr>
        <p:txBody>
          <a:bodyPr wrap="square" rtlCol="0">
            <a:spAutoFit/>
          </a:bodyPr>
          <a:lstStyle/>
          <a:p>
            <a:pPr marL="171450" indent="-171450" algn="just">
              <a:buClr>
                <a:schemeClr val="tx1"/>
              </a:buClr>
              <a:buFont typeface="Arial" panose="020B0604020202020204" pitchFamily="34" charset="0"/>
              <a:buChar char="•"/>
            </a:pPr>
            <a:r>
              <a:rPr lang="en-US" sz="1200" dirty="0">
                <a:solidFill>
                  <a:srgbClr val="0070C0"/>
                </a:solidFill>
                <a:latin typeface="Herculanum" panose="020B0500000000000000" pitchFamily="34" charset="0"/>
              </a:rPr>
              <a:t>Round-robin</a:t>
            </a:r>
          </a:p>
          <a:p>
            <a:pPr algn="just"/>
            <a:r>
              <a:rPr lang="en-US" sz="900" dirty="0">
                <a:latin typeface="Herculanum" panose="020B0500000000000000" pitchFamily="34" charset="0"/>
              </a:rPr>
              <a:t>	</a:t>
            </a:r>
          </a:p>
          <a:p>
            <a:pPr algn="just"/>
            <a:r>
              <a:rPr lang="en-US" sz="900" dirty="0">
                <a:latin typeface="Herculanum" panose="020B0500000000000000" pitchFamily="34" charset="0"/>
              </a:rPr>
              <a:t>	</a:t>
            </a: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800" dirty="0">
              <a:latin typeface="Herculanum" panose="020B0500000000000000" pitchFamily="34" charset="0"/>
            </a:endParaRPr>
          </a:p>
        </p:txBody>
      </p:sp>
      <p:pic>
        <p:nvPicPr>
          <p:cNvPr id="3" name="Picture 2">
            <a:extLst>
              <a:ext uri="{FF2B5EF4-FFF2-40B4-BE49-F238E27FC236}">
                <a16:creationId xmlns:a16="http://schemas.microsoft.com/office/drawing/2014/main" id="{591206AA-AB6D-6027-97CF-9D68D1DE86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8649" y="1248344"/>
            <a:ext cx="1742629" cy="1715242"/>
          </a:xfrm>
          <a:prstGeom prst="rect">
            <a:avLst/>
          </a:prstGeom>
        </p:spPr>
      </p:pic>
      <p:sp>
        <p:nvSpPr>
          <p:cNvPr id="5" name="Rectangle: Rounded Corners 4">
            <a:extLst>
              <a:ext uri="{FF2B5EF4-FFF2-40B4-BE49-F238E27FC236}">
                <a16:creationId xmlns:a16="http://schemas.microsoft.com/office/drawing/2014/main" id="{C9557F9E-A37F-C835-AE32-295B9D3C6126}"/>
              </a:ext>
            </a:extLst>
          </p:cNvPr>
          <p:cNvSpPr/>
          <p:nvPr/>
        </p:nvSpPr>
        <p:spPr>
          <a:xfrm>
            <a:off x="170497" y="1044575"/>
            <a:ext cx="2363153" cy="2133600"/>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GB" sz="1200" dirty="0"/>
              <a:t> </a:t>
            </a:r>
            <a:r>
              <a:rPr lang="en-GB" sz="1100" dirty="0">
                <a:solidFill>
                  <a:schemeClr val="tx1"/>
                </a:solidFill>
                <a:latin typeface="Herculanum" panose="020B0500000000000000" pitchFamily="34" charset="0"/>
              </a:rPr>
              <a:t>In a tournament with 8 teams, each team is represented by a node. To calculate the total number of matches, we use the combination formula </a:t>
            </a:r>
            <a:r>
              <a:rPr lang="en-GB" sz="1100" dirty="0">
                <a:solidFill>
                  <a:srgbClr val="0070C0"/>
                </a:solidFill>
                <a:latin typeface="Herculanum" panose="020B0500000000000000" pitchFamily="34" charset="0"/>
              </a:rPr>
              <a:t>8C2</a:t>
            </a:r>
            <a:r>
              <a:rPr lang="en-GB" sz="1100" dirty="0">
                <a:solidFill>
                  <a:schemeClr val="tx1"/>
                </a:solidFill>
                <a:latin typeface="Herculanum" panose="020B0500000000000000" pitchFamily="34" charset="0"/>
              </a:rPr>
              <a:t>, which gives us 28 edges. These 28 edges represent the 28 matches that will be played, ensuring that each team competes against every other team.</a:t>
            </a:r>
            <a:endParaRPr lang="en-PK" sz="1200" dirty="0">
              <a:solidFill>
                <a:schemeClr val="tx1"/>
              </a:solidFill>
              <a:latin typeface="Herculanum" panose="020B0500000000000000" pitchFamily="34" charset="0"/>
            </a:endParaRPr>
          </a:p>
        </p:txBody>
      </p:sp>
    </p:spTree>
    <p:extLst>
      <p:ext uri="{BB962C8B-B14F-4D97-AF65-F5344CB8AC3E}">
        <p14:creationId xmlns:p14="http://schemas.microsoft.com/office/powerpoint/2010/main" val="728154353"/>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C8C40-829D-9669-9244-33A544A393B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0ED52B-3D91-90A2-07F9-41EB6DAC68E4}"/>
              </a:ext>
            </a:extLst>
          </p:cNvPr>
          <p:cNvSpPr txBox="1">
            <a:spLocks noGrp="1"/>
          </p:cNvSpPr>
          <p:nvPr>
            <p:ph type="title"/>
          </p:nvPr>
        </p:nvSpPr>
        <p:spPr>
          <a:xfrm>
            <a:off x="0" y="158038"/>
            <a:ext cx="4608195" cy="264175"/>
          </a:xfrm>
          <a:prstGeom prst="rect">
            <a:avLst/>
          </a:prstGeom>
          <a:solidFill>
            <a:srgbClr val="F2F2F2"/>
          </a:solidFill>
        </p:spPr>
        <p:txBody>
          <a:bodyPr vert="horz" wrap="square" lIns="0" tIns="48260" rIns="0" bIns="0" rtlCol="0">
            <a:spAutoFit/>
          </a:bodyPr>
          <a:lstStyle/>
          <a:p>
            <a:pPr marL="107950">
              <a:lnSpc>
                <a:spcPct val="100000"/>
              </a:lnSpc>
              <a:spcBef>
                <a:spcPts val="380"/>
              </a:spcBef>
            </a:pPr>
            <a:r>
              <a:rPr lang="en-US" spc="60" dirty="0">
                <a:latin typeface="Herculanum" panose="020B0500000000000000" pitchFamily="34" charset="0"/>
              </a:rPr>
              <a:t>conclusion</a:t>
            </a:r>
            <a:endParaRPr spc="60" dirty="0">
              <a:latin typeface="Herculanum" panose="020B0500000000000000" pitchFamily="34" charset="0"/>
            </a:endParaRPr>
          </a:p>
        </p:txBody>
      </p:sp>
      <p:sp>
        <p:nvSpPr>
          <p:cNvPr id="8" name="object 8">
            <a:extLst>
              <a:ext uri="{FF2B5EF4-FFF2-40B4-BE49-F238E27FC236}">
                <a16:creationId xmlns:a16="http://schemas.microsoft.com/office/drawing/2014/main" id="{F57F563D-1601-5EE6-71B8-58BE54C29F24}"/>
              </a:ext>
            </a:extLst>
          </p:cNvPr>
          <p:cNvSpPr/>
          <p:nvPr/>
        </p:nvSpPr>
        <p:spPr>
          <a:xfrm>
            <a:off x="0" y="3332226"/>
            <a:ext cx="4608195" cy="123825"/>
          </a:xfrm>
          <a:custGeom>
            <a:avLst/>
            <a:gdLst/>
            <a:ahLst/>
            <a:cxnLst/>
            <a:rect l="l" t="t" r="r" b="b"/>
            <a:pathLst>
              <a:path w="4608195" h="123825">
                <a:moveTo>
                  <a:pt x="4607928" y="0"/>
                </a:moveTo>
                <a:lnTo>
                  <a:pt x="3071952" y="0"/>
                </a:lnTo>
                <a:lnTo>
                  <a:pt x="1535976" y="0"/>
                </a:lnTo>
                <a:lnTo>
                  <a:pt x="0" y="0"/>
                </a:lnTo>
                <a:lnTo>
                  <a:pt x="0" y="123774"/>
                </a:lnTo>
                <a:lnTo>
                  <a:pt x="1535976" y="123774"/>
                </a:lnTo>
                <a:lnTo>
                  <a:pt x="3071952" y="123774"/>
                </a:lnTo>
                <a:lnTo>
                  <a:pt x="4607928" y="123774"/>
                </a:lnTo>
                <a:lnTo>
                  <a:pt x="4607928" y="0"/>
                </a:lnTo>
                <a:close/>
              </a:path>
            </a:pathLst>
          </a:custGeom>
          <a:solidFill>
            <a:srgbClr val="9E1A32"/>
          </a:solidFill>
        </p:spPr>
        <p:txBody>
          <a:bodyPr wrap="square" lIns="0" tIns="0" rIns="0" bIns="0" rtlCol="0"/>
          <a:lstStyle/>
          <a:p>
            <a:endParaRPr/>
          </a:p>
        </p:txBody>
      </p:sp>
      <p:sp>
        <p:nvSpPr>
          <p:cNvPr id="10" name="object 10">
            <a:extLst>
              <a:ext uri="{FF2B5EF4-FFF2-40B4-BE49-F238E27FC236}">
                <a16:creationId xmlns:a16="http://schemas.microsoft.com/office/drawing/2014/main" id="{A0E44436-D757-9F6D-2130-0BE3C735921D}"/>
              </a:ext>
            </a:extLst>
          </p:cNvPr>
          <p:cNvSpPr txBox="1">
            <a:spLocks noGrp="1"/>
          </p:cNvSpPr>
          <p:nvPr>
            <p:ph type="dt" sz="half" idx="6"/>
          </p:nvPr>
        </p:nvSpPr>
        <p:spPr>
          <a:xfrm>
            <a:off x="27179" y="3354919"/>
            <a:ext cx="1503045" cy="76944"/>
          </a:xfrm>
          <a:prstGeom prst="rect">
            <a:avLst/>
          </a:prstGeom>
        </p:spPr>
        <p:txBody>
          <a:bodyPr vert="horz" wrap="square" lIns="0" tIns="0" rIns="0" bIns="0" rtlCol="0">
            <a:spAutoFit/>
          </a:bodyPr>
          <a:lstStyle/>
          <a:p>
            <a:pPr marL="12700">
              <a:lnSpc>
                <a:spcPts val="595"/>
              </a:lnSpc>
            </a:pPr>
            <a:r>
              <a:rPr lang="en-US" spc="95" dirty="0">
                <a:latin typeface="Herculanum" panose="020B0500000000000000" pitchFamily="34" charset="0"/>
              </a:rPr>
              <a:t>Group 10</a:t>
            </a:r>
            <a:endParaRPr spc="-15" dirty="0">
              <a:latin typeface="Herculanum" panose="020B0500000000000000" pitchFamily="34" charset="0"/>
            </a:endParaRPr>
          </a:p>
        </p:txBody>
      </p:sp>
      <p:sp>
        <p:nvSpPr>
          <p:cNvPr id="15" name="Rectangle: Rounded Corners 14">
            <a:extLst>
              <a:ext uri="{FF2B5EF4-FFF2-40B4-BE49-F238E27FC236}">
                <a16:creationId xmlns:a16="http://schemas.microsoft.com/office/drawing/2014/main" id="{CFA37F97-F5CA-8A62-877B-223744D8A1CC}"/>
              </a:ext>
            </a:extLst>
          </p:cNvPr>
          <p:cNvSpPr/>
          <p:nvPr/>
        </p:nvSpPr>
        <p:spPr>
          <a:xfrm>
            <a:off x="3256557" y="620446"/>
            <a:ext cx="1291532" cy="2553169"/>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Herculanum" panose="020B0500000000000000" pitchFamily="34" charset="0"/>
            </a:endParaRPr>
          </a:p>
          <a:p>
            <a:endParaRPr lang="en-US" sz="1200" dirty="0">
              <a:solidFill>
                <a:schemeClr val="tx1"/>
              </a:solidFill>
              <a:latin typeface="Herculanum" panose="020B0500000000000000" pitchFamily="34" charset="0"/>
            </a:endParaRPr>
          </a:p>
          <a:p>
            <a:endParaRPr lang="en-US" sz="1200" dirty="0">
              <a:solidFill>
                <a:schemeClr val="tx1"/>
              </a:solidFill>
              <a:latin typeface="Herculanum" panose="020B0500000000000000" pitchFamily="34" charset="0"/>
            </a:endParaRPr>
          </a:p>
          <a:p>
            <a:endParaRPr lang="en-US" sz="1200" dirty="0">
              <a:solidFill>
                <a:schemeClr val="tx1"/>
              </a:solidFill>
              <a:latin typeface="Herculanum" panose="020B0500000000000000" pitchFamily="34" charset="0"/>
            </a:endParaRPr>
          </a:p>
          <a:p>
            <a:pPr marL="171450" indent="-171450">
              <a:buFont typeface="Arial" panose="020B0604020202020204" pitchFamily="34" charset="0"/>
              <a:buChar char="•"/>
            </a:pPr>
            <a:r>
              <a:rPr lang="en-US" sz="1200" dirty="0">
                <a:solidFill>
                  <a:schemeClr val="tx1"/>
                </a:solidFill>
                <a:latin typeface="Herculanum" panose="020B0500000000000000" pitchFamily="34" charset="0"/>
              </a:rPr>
              <a:t>Swiss System</a:t>
            </a:r>
          </a:p>
          <a:p>
            <a:endParaRPr lang="en-US" sz="1200" dirty="0">
              <a:solidFill>
                <a:schemeClr val="tx1"/>
              </a:solidFill>
              <a:latin typeface="Herculanum" panose="020B0500000000000000" pitchFamily="34" charset="0"/>
            </a:endParaRPr>
          </a:p>
          <a:p>
            <a:pPr marL="171450" indent="-171450">
              <a:buFont typeface="Arial" panose="020B0604020202020204" pitchFamily="34" charset="0"/>
              <a:buChar char="•"/>
            </a:pPr>
            <a:r>
              <a:rPr lang="en-US" sz="1200" dirty="0">
                <a:solidFill>
                  <a:schemeClr val="tx1"/>
                </a:solidFill>
                <a:latin typeface="Herculanum" panose="020B0500000000000000" pitchFamily="34" charset="0"/>
              </a:rPr>
              <a:t>Ladder</a:t>
            </a:r>
          </a:p>
          <a:p>
            <a:endParaRPr lang="en-US" sz="1200" dirty="0">
              <a:solidFill>
                <a:schemeClr val="tx1"/>
              </a:solidFill>
              <a:latin typeface="Herculanum" panose="020B0500000000000000" pitchFamily="34" charset="0"/>
            </a:endParaRPr>
          </a:p>
          <a:p>
            <a:pPr marL="171450" indent="-171450">
              <a:buFont typeface="Arial" panose="020B0604020202020204" pitchFamily="34" charset="0"/>
              <a:buChar char="•"/>
            </a:pPr>
            <a:r>
              <a:rPr lang="en-US" sz="1200" dirty="0">
                <a:solidFill>
                  <a:schemeClr val="tx1"/>
                </a:solidFill>
                <a:latin typeface="Herculanum" panose="020B0500000000000000" pitchFamily="34" charset="0"/>
              </a:rPr>
              <a:t>Group &amp; knockout</a:t>
            </a:r>
          </a:p>
          <a:p>
            <a:pPr algn="ctr"/>
            <a:endParaRPr lang="en-PK" sz="1200" dirty="0">
              <a:solidFill>
                <a:schemeClr val="tx1"/>
              </a:solidFill>
              <a:latin typeface="Herculanum" panose="020B0500000000000000" pitchFamily="34" charset="0"/>
            </a:endParaRPr>
          </a:p>
        </p:txBody>
      </p:sp>
      <p:sp>
        <p:nvSpPr>
          <p:cNvPr id="11" name="object 11">
            <a:extLst>
              <a:ext uri="{FF2B5EF4-FFF2-40B4-BE49-F238E27FC236}">
                <a16:creationId xmlns:a16="http://schemas.microsoft.com/office/drawing/2014/main" id="{3432CCC0-3058-C55F-83F1-66FE757B0C50}"/>
              </a:ext>
            </a:extLst>
          </p:cNvPr>
          <p:cNvSpPr txBox="1"/>
          <p:nvPr/>
        </p:nvSpPr>
        <p:spPr>
          <a:xfrm>
            <a:off x="1924050" y="3351017"/>
            <a:ext cx="874599" cy="76944"/>
          </a:xfrm>
          <a:prstGeom prst="rect">
            <a:avLst/>
          </a:prstGeom>
        </p:spPr>
        <p:txBody>
          <a:bodyPr vert="horz" wrap="square" lIns="0" tIns="0" rIns="0" bIns="0" rtlCol="0">
            <a:spAutoFit/>
          </a:bodyPr>
          <a:lstStyle/>
          <a:p>
            <a:pPr marL="12700">
              <a:lnSpc>
                <a:spcPts val="595"/>
              </a:lnSpc>
            </a:pPr>
            <a:r>
              <a:rPr lang="en-US" sz="500" u="sng" spc="15" dirty="0">
                <a:solidFill>
                  <a:srgbClr val="FFFFFF"/>
                </a:solidFill>
                <a:latin typeface="Herculanum" panose="020B0500000000000000" pitchFamily="34" charset="0"/>
                <a:cs typeface="Lucida Sans Unicode"/>
              </a:rPr>
              <a:t>Tournament Scheduler</a:t>
            </a:r>
            <a:endParaRPr sz="500" u="sng" dirty="0">
              <a:latin typeface="Herculanum" panose="020B0500000000000000" pitchFamily="34" charset="0"/>
              <a:cs typeface="Lucida Sans Unicode"/>
            </a:endParaRPr>
          </a:p>
        </p:txBody>
      </p:sp>
      <p:sp>
        <p:nvSpPr>
          <p:cNvPr id="13" name="object 13">
            <a:extLst>
              <a:ext uri="{FF2B5EF4-FFF2-40B4-BE49-F238E27FC236}">
                <a16:creationId xmlns:a16="http://schemas.microsoft.com/office/drawing/2014/main" id="{CF902A88-54E1-A9D8-ADFA-E55CF435AD3B}"/>
              </a:ext>
            </a:extLst>
          </p:cNvPr>
          <p:cNvSpPr txBox="1">
            <a:spLocks noGrp="1"/>
          </p:cNvSpPr>
          <p:nvPr>
            <p:ph type="sldNum" sz="quarter" idx="7"/>
          </p:nvPr>
        </p:nvSpPr>
        <p:spPr>
          <a:prstGeom prst="rect">
            <a:avLst/>
          </a:prstGeom>
        </p:spPr>
        <p:txBody>
          <a:bodyPr vert="horz" wrap="square" lIns="0" tIns="0" rIns="0" bIns="0" rtlCol="0">
            <a:spAutoFit/>
          </a:bodyPr>
          <a:lstStyle/>
          <a:p>
            <a:pPr marL="59055">
              <a:lnSpc>
                <a:spcPts val="595"/>
              </a:lnSpc>
            </a:pPr>
            <a:fld id="{81D60167-4931-47E6-BA6A-407CBD079E47}" type="slidenum">
              <a:rPr spc="-25" dirty="0"/>
              <a:t>11</a:t>
            </a:fld>
            <a:r>
              <a:rPr spc="-80" dirty="0"/>
              <a:t> /</a:t>
            </a:r>
            <a:r>
              <a:rPr spc="-75" dirty="0"/>
              <a:t> </a:t>
            </a:r>
            <a:r>
              <a:rPr spc="-114" dirty="0"/>
              <a:t>15</a:t>
            </a:r>
          </a:p>
        </p:txBody>
      </p:sp>
      <p:sp>
        <p:nvSpPr>
          <p:cNvPr id="4" name="TextBox 3">
            <a:extLst>
              <a:ext uri="{FF2B5EF4-FFF2-40B4-BE49-F238E27FC236}">
                <a16:creationId xmlns:a16="http://schemas.microsoft.com/office/drawing/2014/main" id="{72A00A0C-2546-5799-A61C-33BFAB01A328}"/>
              </a:ext>
            </a:extLst>
          </p:cNvPr>
          <p:cNvSpPr txBox="1"/>
          <p:nvPr/>
        </p:nvSpPr>
        <p:spPr>
          <a:xfrm>
            <a:off x="170497" y="648536"/>
            <a:ext cx="4267200" cy="954107"/>
          </a:xfrm>
          <a:prstGeom prst="rect">
            <a:avLst/>
          </a:prstGeom>
          <a:noFill/>
        </p:spPr>
        <p:txBody>
          <a:bodyPr wrap="square" rtlCol="0">
            <a:spAutoFit/>
          </a:bodyPr>
          <a:lstStyle/>
          <a:p>
            <a:pPr algn="just">
              <a:buClr>
                <a:schemeClr val="tx1"/>
              </a:buClr>
            </a:pPr>
            <a:endParaRPr lang="en-US" sz="1200" dirty="0">
              <a:solidFill>
                <a:srgbClr val="0070C0"/>
              </a:solidFill>
              <a:latin typeface="Herculanum" panose="020B0500000000000000" pitchFamily="34" charset="0"/>
            </a:endParaRPr>
          </a:p>
          <a:p>
            <a:pPr algn="just"/>
            <a:r>
              <a:rPr lang="en-US" sz="900" dirty="0">
                <a:latin typeface="Herculanum" panose="020B0500000000000000" pitchFamily="34" charset="0"/>
              </a:rPr>
              <a:t>	</a:t>
            </a:r>
          </a:p>
          <a:p>
            <a:pPr algn="just"/>
            <a:r>
              <a:rPr lang="en-US" sz="900" dirty="0">
                <a:latin typeface="Herculanum" panose="020B0500000000000000" pitchFamily="34" charset="0"/>
              </a:rPr>
              <a:t>	</a:t>
            </a: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800" dirty="0">
              <a:latin typeface="Herculanum" panose="020B0500000000000000" pitchFamily="34" charset="0"/>
            </a:endParaRPr>
          </a:p>
        </p:txBody>
      </p:sp>
      <p:sp>
        <p:nvSpPr>
          <p:cNvPr id="12" name="Rectangle: Rounded Corners 11">
            <a:extLst>
              <a:ext uri="{FF2B5EF4-FFF2-40B4-BE49-F238E27FC236}">
                <a16:creationId xmlns:a16="http://schemas.microsoft.com/office/drawing/2014/main" id="{B89062F9-30F3-5B0A-A76E-30BFD7E8525C}"/>
              </a:ext>
            </a:extLst>
          </p:cNvPr>
          <p:cNvSpPr/>
          <p:nvPr/>
        </p:nvSpPr>
        <p:spPr>
          <a:xfrm>
            <a:off x="60105" y="621259"/>
            <a:ext cx="3086060" cy="777039"/>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0"/>
                <a:solidFill>
                  <a:srgbClr val="0070C0"/>
                </a:solidFill>
                <a:latin typeface="Herculanum" panose="020B0500000000000000" pitchFamily="34" charset="0"/>
              </a:rPr>
              <a:t>Real world applications</a:t>
            </a:r>
            <a:endParaRPr lang="en-PK" b="1" dirty="0">
              <a:ln w="0"/>
              <a:solidFill>
                <a:srgbClr val="0070C0"/>
              </a:solidFill>
              <a:latin typeface="Herculanum" panose="020B0500000000000000" pitchFamily="34" charset="0"/>
            </a:endParaRPr>
          </a:p>
        </p:txBody>
      </p:sp>
      <p:sp>
        <p:nvSpPr>
          <p:cNvPr id="16" name="Rectangle: Rounded Corners 15">
            <a:extLst>
              <a:ext uri="{FF2B5EF4-FFF2-40B4-BE49-F238E27FC236}">
                <a16:creationId xmlns:a16="http://schemas.microsoft.com/office/drawing/2014/main" id="{851BD195-F6F2-86A4-98FC-5E1258F89651}"/>
              </a:ext>
            </a:extLst>
          </p:cNvPr>
          <p:cNvSpPr/>
          <p:nvPr/>
        </p:nvSpPr>
        <p:spPr>
          <a:xfrm>
            <a:off x="1201183" y="2339975"/>
            <a:ext cx="1958100" cy="833641"/>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Herculanum" panose="020B0500000000000000" pitchFamily="34" charset="0"/>
              </a:rPr>
              <a:t>Any questions?</a:t>
            </a:r>
            <a:endParaRPr lang="en-PK" b="1" dirty="0">
              <a:solidFill>
                <a:srgbClr val="0070C0"/>
              </a:solidFill>
              <a:latin typeface="Herculanum" panose="020B0500000000000000" pitchFamily="34" charset="0"/>
            </a:endParaRPr>
          </a:p>
        </p:txBody>
      </p:sp>
      <p:sp>
        <p:nvSpPr>
          <p:cNvPr id="17" name="Rectangle: Rounded Corners 16">
            <a:extLst>
              <a:ext uri="{FF2B5EF4-FFF2-40B4-BE49-F238E27FC236}">
                <a16:creationId xmlns:a16="http://schemas.microsoft.com/office/drawing/2014/main" id="{3C7FC6E3-36D9-2AB3-94F6-62C41C80E0D8}"/>
              </a:ext>
            </a:extLst>
          </p:cNvPr>
          <p:cNvSpPr/>
          <p:nvPr/>
        </p:nvSpPr>
        <p:spPr>
          <a:xfrm>
            <a:off x="60105" y="1466012"/>
            <a:ext cx="1043803" cy="1707603"/>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Herculanum" panose="020B0500000000000000" pitchFamily="34" charset="0"/>
            </a:endParaRPr>
          </a:p>
        </p:txBody>
      </p:sp>
      <p:sp>
        <p:nvSpPr>
          <p:cNvPr id="18" name="Rectangle: Rounded Corners 17">
            <a:extLst>
              <a:ext uri="{FF2B5EF4-FFF2-40B4-BE49-F238E27FC236}">
                <a16:creationId xmlns:a16="http://schemas.microsoft.com/office/drawing/2014/main" id="{0EAE2F59-FF46-92FE-88C9-F6BFFC8C1643}"/>
              </a:ext>
            </a:extLst>
          </p:cNvPr>
          <p:cNvSpPr/>
          <p:nvPr/>
        </p:nvSpPr>
        <p:spPr>
          <a:xfrm>
            <a:off x="1201182" y="1488700"/>
            <a:ext cx="1958100" cy="777039"/>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Herculanum" panose="020B0500000000000000" pitchFamily="34" charset="0"/>
              </a:rPr>
              <a:t>Thank you!</a:t>
            </a:r>
          </a:p>
        </p:txBody>
      </p:sp>
      <p:sp>
        <p:nvSpPr>
          <p:cNvPr id="20" name="TextBox 19">
            <a:extLst>
              <a:ext uri="{FF2B5EF4-FFF2-40B4-BE49-F238E27FC236}">
                <a16:creationId xmlns:a16="http://schemas.microsoft.com/office/drawing/2014/main" id="{48448307-D5C3-12F0-7437-55647AE7773F}"/>
              </a:ext>
            </a:extLst>
          </p:cNvPr>
          <p:cNvSpPr txBox="1"/>
          <p:nvPr/>
        </p:nvSpPr>
        <p:spPr>
          <a:xfrm>
            <a:off x="3288512" y="683912"/>
            <a:ext cx="1219200" cy="646331"/>
          </a:xfrm>
          <a:prstGeom prst="rect">
            <a:avLst/>
          </a:prstGeom>
          <a:noFill/>
        </p:spPr>
        <p:txBody>
          <a:bodyPr wrap="square" rtlCol="0">
            <a:spAutoFit/>
          </a:bodyPr>
          <a:lstStyle/>
          <a:p>
            <a:pPr algn="ctr"/>
            <a:r>
              <a:rPr lang="en-US" b="1" dirty="0">
                <a:solidFill>
                  <a:srgbClr val="0070C0"/>
                </a:solidFill>
                <a:latin typeface="Herculanum" panose="020B0500000000000000" pitchFamily="34" charset="0"/>
              </a:rPr>
              <a:t>Other</a:t>
            </a:r>
            <a:r>
              <a:rPr lang="en-US" b="1" dirty="0">
                <a:solidFill>
                  <a:srgbClr val="0070C0"/>
                </a:solidFill>
                <a:effectLst>
                  <a:outerShdw blurRad="38100" dist="38100" dir="2700000" algn="tl">
                    <a:srgbClr val="000000">
                      <a:alpha val="43137"/>
                    </a:srgbClr>
                  </a:outerShdw>
                </a:effectLst>
                <a:latin typeface="Herculanum" panose="020B0500000000000000" pitchFamily="34" charset="0"/>
              </a:rPr>
              <a:t> </a:t>
            </a:r>
            <a:r>
              <a:rPr lang="en-US" b="1" dirty="0">
                <a:solidFill>
                  <a:srgbClr val="0070C0"/>
                </a:solidFill>
                <a:latin typeface="Herculanum" panose="020B0500000000000000" pitchFamily="34" charset="0"/>
              </a:rPr>
              <a:t>formats</a:t>
            </a:r>
            <a:endParaRPr lang="en-PK" b="1" dirty="0">
              <a:solidFill>
                <a:srgbClr val="0070C0"/>
              </a:solidFill>
              <a:latin typeface="Herculanum" panose="020B0500000000000000" pitchFamily="34" charset="0"/>
            </a:endParaRPr>
          </a:p>
        </p:txBody>
      </p:sp>
      <p:cxnSp>
        <p:nvCxnSpPr>
          <p:cNvPr id="22" name="Connector: Curved 21">
            <a:extLst>
              <a:ext uri="{FF2B5EF4-FFF2-40B4-BE49-F238E27FC236}">
                <a16:creationId xmlns:a16="http://schemas.microsoft.com/office/drawing/2014/main" id="{188165E1-B6F5-F9BB-5C3A-F50AE18D3C48}"/>
              </a:ext>
            </a:extLst>
          </p:cNvPr>
          <p:cNvCxnSpPr>
            <a:cxnSpLocks/>
          </p:cNvCxnSpPr>
          <p:nvPr/>
        </p:nvCxnSpPr>
        <p:spPr>
          <a:xfrm rot="5400000">
            <a:off x="522264" y="1337586"/>
            <a:ext cx="516288" cy="455915"/>
          </a:xfrm>
          <a:prstGeom prst="curvedConnector3">
            <a:avLst>
              <a:gd name="adj1" fmla="val 50000"/>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pic>
        <p:nvPicPr>
          <p:cNvPr id="30" name="Picture 29" descr="A blue and black logo&#10;&#10;Description automatically generated">
            <a:extLst>
              <a:ext uri="{FF2B5EF4-FFF2-40B4-BE49-F238E27FC236}">
                <a16:creationId xmlns:a16="http://schemas.microsoft.com/office/drawing/2014/main" id="{316B0791-B6BD-44E9-C6BF-58B3F42B77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394" y="1910317"/>
            <a:ext cx="522112" cy="293688"/>
          </a:xfrm>
          <a:prstGeom prst="rect">
            <a:avLst/>
          </a:prstGeom>
        </p:spPr>
      </p:pic>
      <p:pic>
        <p:nvPicPr>
          <p:cNvPr id="34" name="Picture 33" descr="A logo with text on it&#10;&#10;Description automatically generated">
            <a:extLst>
              <a:ext uri="{FF2B5EF4-FFF2-40B4-BE49-F238E27FC236}">
                <a16:creationId xmlns:a16="http://schemas.microsoft.com/office/drawing/2014/main" id="{591FFCA4-7C16-D62C-46FC-7FC08DB8A8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740" y="2204005"/>
            <a:ext cx="673420" cy="516289"/>
          </a:xfrm>
          <a:prstGeom prst="rect">
            <a:avLst/>
          </a:prstGeom>
        </p:spPr>
      </p:pic>
      <p:pic>
        <p:nvPicPr>
          <p:cNvPr id="36" name="Picture 35" descr="A logo of a company&#10;&#10;Description automatically generated">
            <a:extLst>
              <a:ext uri="{FF2B5EF4-FFF2-40B4-BE49-F238E27FC236}">
                <a16:creationId xmlns:a16="http://schemas.microsoft.com/office/drawing/2014/main" id="{5913C0D0-5A3E-D54B-2D41-F9C5A5E50A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5740" y="2725815"/>
            <a:ext cx="673420" cy="336234"/>
          </a:xfrm>
          <a:prstGeom prst="rect">
            <a:avLst/>
          </a:prstGeom>
        </p:spPr>
      </p:pic>
    </p:spTree>
    <p:extLst>
      <p:ext uri="{BB962C8B-B14F-4D97-AF65-F5344CB8AC3E}">
        <p14:creationId xmlns:p14="http://schemas.microsoft.com/office/powerpoint/2010/main" val="654409415"/>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58038"/>
            <a:ext cx="4608195" cy="264175"/>
          </a:xfrm>
          <a:prstGeom prst="rect">
            <a:avLst/>
          </a:prstGeom>
          <a:solidFill>
            <a:srgbClr val="F2F2F2"/>
          </a:solidFill>
        </p:spPr>
        <p:txBody>
          <a:bodyPr vert="horz" wrap="square" lIns="0" tIns="48260" rIns="0" bIns="0" rtlCol="0">
            <a:spAutoFit/>
          </a:bodyPr>
          <a:lstStyle/>
          <a:p>
            <a:pPr marL="107950">
              <a:lnSpc>
                <a:spcPct val="100000"/>
              </a:lnSpc>
              <a:spcBef>
                <a:spcPts val="380"/>
              </a:spcBef>
            </a:pPr>
            <a:r>
              <a:rPr lang="en-US" spc="65" dirty="0">
                <a:latin typeface="Herculanum" panose="020B0500000000000000" pitchFamily="34" charset="0"/>
              </a:rPr>
              <a:t>What is Tournament Scheduler?</a:t>
            </a:r>
            <a:endParaRPr spc="60" dirty="0">
              <a:latin typeface="Herculanum" panose="020B0500000000000000" pitchFamily="34" charset="0"/>
            </a:endParaRPr>
          </a:p>
        </p:txBody>
      </p:sp>
      <p:sp>
        <p:nvSpPr>
          <p:cNvPr id="8" name="object 8"/>
          <p:cNvSpPr/>
          <p:nvPr/>
        </p:nvSpPr>
        <p:spPr>
          <a:xfrm>
            <a:off x="0" y="3332226"/>
            <a:ext cx="4608195" cy="123825"/>
          </a:xfrm>
          <a:custGeom>
            <a:avLst/>
            <a:gdLst/>
            <a:ahLst/>
            <a:cxnLst/>
            <a:rect l="l" t="t" r="r" b="b"/>
            <a:pathLst>
              <a:path w="4608195" h="123825">
                <a:moveTo>
                  <a:pt x="4607928" y="0"/>
                </a:moveTo>
                <a:lnTo>
                  <a:pt x="3071952" y="0"/>
                </a:lnTo>
                <a:lnTo>
                  <a:pt x="1535976" y="0"/>
                </a:lnTo>
                <a:lnTo>
                  <a:pt x="0" y="0"/>
                </a:lnTo>
                <a:lnTo>
                  <a:pt x="0" y="123774"/>
                </a:lnTo>
                <a:lnTo>
                  <a:pt x="1535976" y="123774"/>
                </a:lnTo>
                <a:lnTo>
                  <a:pt x="3071952" y="123774"/>
                </a:lnTo>
                <a:lnTo>
                  <a:pt x="4607928" y="123774"/>
                </a:lnTo>
                <a:lnTo>
                  <a:pt x="4607928" y="0"/>
                </a:lnTo>
                <a:close/>
              </a:path>
            </a:pathLst>
          </a:custGeom>
          <a:solidFill>
            <a:srgbClr val="9E1A32"/>
          </a:solidFill>
        </p:spPr>
        <p:txBody>
          <a:bodyPr wrap="square" lIns="0" tIns="0" rIns="0" bIns="0" rtlCol="0"/>
          <a:lstStyle/>
          <a:p>
            <a:endParaRPr/>
          </a:p>
        </p:txBody>
      </p:sp>
      <p:sp>
        <p:nvSpPr>
          <p:cNvPr id="10" name="object 10"/>
          <p:cNvSpPr txBox="1">
            <a:spLocks noGrp="1"/>
          </p:cNvSpPr>
          <p:nvPr>
            <p:ph type="dt" sz="half" idx="6"/>
          </p:nvPr>
        </p:nvSpPr>
        <p:spPr>
          <a:xfrm>
            <a:off x="27179" y="3354919"/>
            <a:ext cx="1503045" cy="76944"/>
          </a:xfrm>
          <a:prstGeom prst="rect">
            <a:avLst/>
          </a:prstGeom>
        </p:spPr>
        <p:txBody>
          <a:bodyPr vert="horz" wrap="square" lIns="0" tIns="0" rIns="0" bIns="0" rtlCol="0">
            <a:spAutoFit/>
          </a:bodyPr>
          <a:lstStyle/>
          <a:p>
            <a:pPr marL="12700">
              <a:lnSpc>
                <a:spcPts val="595"/>
              </a:lnSpc>
            </a:pPr>
            <a:r>
              <a:rPr lang="en-US" spc="95" dirty="0">
                <a:latin typeface="Herculanum" panose="020B0500000000000000" pitchFamily="34" charset="0"/>
              </a:rPr>
              <a:t>Group 10</a:t>
            </a:r>
            <a:endParaRPr spc="-15" dirty="0">
              <a:latin typeface="Herculanum" panose="020B0500000000000000" pitchFamily="34" charset="0"/>
            </a:endParaRPr>
          </a:p>
        </p:txBody>
      </p:sp>
      <p:sp>
        <p:nvSpPr>
          <p:cNvPr id="11" name="object 11"/>
          <p:cNvSpPr txBox="1"/>
          <p:nvPr/>
        </p:nvSpPr>
        <p:spPr>
          <a:xfrm>
            <a:off x="1924050" y="3351017"/>
            <a:ext cx="874599" cy="76944"/>
          </a:xfrm>
          <a:prstGeom prst="rect">
            <a:avLst/>
          </a:prstGeom>
        </p:spPr>
        <p:txBody>
          <a:bodyPr vert="horz" wrap="square" lIns="0" tIns="0" rIns="0" bIns="0" rtlCol="0">
            <a:spAutoFit/>
          </a:bodyPr>
          <a:lstStyle/>
          <a:p>
            <a:pPr marL="12700">
              <a:lnSpc>
                <a:spcPts val="595"/>
              </a:lnSpc>
            </a:pPr>
            <a:r>
              <a:rPr lang="en-US" sz="500" u="sng" spc="15" dirty="0">
                <a:solidFill>
                  <a:srgbClr val="FFFFFF"/>
                </a:solidFill>
                <a:latin typeface="Herculanum" panose="020B0500000000000000" pitchFamily="34" charset="0"/>
                <a:cs typeface="Lucida Sans Unicode"/>
              </a:rPr>
              <a:t>Tournament Scheduler</a:t>
            </a:r>
            <a:endParaRPr sz="500" u="sng" dirty="0">
              <a:latin typeface="Herculanum" panose="020B0500000000000000" pitchFamily="34" charset="0"/>
              <a:cs typeface="Lucida Sans Unicode"/>
            </a:endParaRPr>
          </a:p>
        </p:txBody>
      </p:sp>
      <p:sp>
        <p:nvSpPr>
          <p:cNvPr id="7" name="Rectangle: Rounded Corners 6">
            <a:extLst>
              <a:ext uri="{FF2B5EF4-FFF2-40B4-BE49-F238E27FC236}">
                <a16:creationId xmlns:a16="http://schemas.microsoft.com/office/drawing/2014/main" id="{853F20DF-F7DB-F475-8695-EE1BB4374F7C}"/>
              </a:ext>
            </a:extLst>
          </p:cNvPr>
          <p:cNvSpPr/>
          <p:nvPr/>
        </p:nvSpPr>
        <p:spPr>
          <a:xfrm>
            <a:off x="170497" y="648536"/>
            <a:ext cx="4267200" cy="853239"/>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59055">
              <a:lnSpc>
                <a:spcPts val="595"/>
              </a:lnSpc>
            </a:pPr>
            <a:fld id="{81D60167-4931-47E6-BA6A-407CBD079E47}" type="slidenum">
              <a:rPr spc="-25" dirty="0"/>
              <a:t>2</a:t>
            </a:fld>
            <a:r>
              <a:rPr spc="-80" dirty="0"/>
              <a:t> /</a:t>
            </a:r>
            <a:r>
              <a:rPr spc="-75" dirty="0"/>
              <a:t> </a:t>
            </a:r>
            <a:r>
              <a:rPr spc="-114" dirty="0"/>
              <a:t>15</a:t>
            </a:r>
          </a:p>
        </p:txBody>
      </p:sp>
      <p:sp>
        <p:nvSpPr>
          <p:cNvPr id="4" name="TextBox 3">
            <a:extLst>
              <a:ext uri="{FF2B5EF4-FFF2-40B4-BE49-F238E27FC236}">
                <a16:creationId xmlns:a16="http://schemas.microsoft.com/office/drawing/2014/main" id="{758D817B-E34E-0177-1C55-D7F111B40524}"/>
              </a:ext>
            </a:extLst>
          </p:cNvPr>
          <p:cNvSpPr txBox="1"/>
          <p:nvPr/>
        </p:nvSpPr>
        <p:spPr>
          <a:xfrm>
            <a:off x="170497" y="648536"/>
            <a:ext cx="4267200" cy="2123658"/>
          </a:xfrm>
          <a:prstGeom prst="rect">
            <a:avLst/>
          </a:prstGeom>
          <a:noFill/>
        </p:spPr>
        <p:txBody>
          <a:bodyPr wrap="square" rtlCol="0">
            <a:spAutoFit/>
          </a:bodyPr>
          <a:lstStyle/>
          <a:p>
            <a:pPr algn="just"/>
            <a:r>
              <a:rPr lang="en-US" sz="1200" b="0" i="0" dirty="0">
                <a:solidFill>
                  <a:srgbClr val="000000"/>
                </a:solidFill>
                <a:effectLst/>
                <a:latin typeface="Herculanum" panose="020B0500000000000000" pitchFamily="34" charset="0"/>
              </a:rPr>
              <a:t>Tournament scheduling is the process of systematically organizing matches or games among participants to ensure a smooth, balanced, and efficient competition. </a:t>
            </a:r>
          </a:p>
          <a:p>
            <a:pPr algn="just"/>
            <a:endParaRPr lang="en-US" sz="1200" dirty="0">
              <a:solidFill>
                <a:srgbClr val="000000"/>
              </a:solidFill>
              <a:highlight>
                <a:srgbClr val="C0C0C0"/>
              </a:highlight>
              <a:latin typeface="Herculanum" panose="020B0500000000000000" pitchFamily="34" charset="0"/>
            </a:endParaRPr>
          </a:p>
          <a:p>
            <a:pPr algn="just"/>
            <a:r>
              <a:rPr lang="en-US" sz="1200" u="sng" dirty="0">
                <a:solidFill>
                  <a:srgbClr val="000000"/>
                </a:solidFill>
                <a:latin typeface="Herculanum" panose="020B0500000000000000" pitchFamily="34" charset="0"/>
              </a:rPr>
              <a:t>IT Ensures:</a:t>
            </a:r>
          </a:p>
          <a:p>
            <a:pPr algn="just"/>
            <a:endParaRPr lang="en-US" sz="1200" dirty="0">
              <a:solidFill>
                <a:srgbClr val="000000"/>
              </a:solidFill>
              <a:latin typeface="Herculanum" panose="020B0500000000000000" pitchFamily="34" charset="0"/>
            </a:endParaRPr>
          </a:p>
          <a:p>
            <a:pPr marL="171450" indent="-171450" algn="just">
              <a:buFont typeface="Arial" panose="020B0604020202020204" pitchFamily="34" charset="0"/>
              <a:buChar char="•"/>
            </a:pPr>
            <a:r>
              <a:rPr lang="en-US" sz="1200" dirty="0">
                <a:solidFill>
                  <a:srgbClr val="000000"/>
                </a:solidFill>
                <a:latin typeface="Herculanum" panose="020B0500000000000000" pitchFamily="34" charset="0"/>
              </a:rPr>
              <a:t>Fair competition</a:t>
            </a:r>
          </a:p>
          <a:p>
            <a:pPr marL="171450" indent="-171450" algn="just">
              <a:buFont typeface="Arial" panose="020B0604020202020204" pitchFamily="34" charset="0"/>
              <a:buChar char="•"/>
            </a:pPr>
            <a:r>
              <a:rPr lang="en-US" sz="1200" dirty="0">
                <a:solidFill>
                  <a:srgbClr val="000000"/>
                </a:solidFill>
                <a:latin typeface="Herculanum" panose="020B0500000000000000" pitchFamily="34" charset="0"/>
              </a:rPr>
              <a:t>Conflict-</a:t>
            </a:r>
            <a:r>
              <a:rPr lang="en-US" sz="1200" dirty="0" err="1">
                <a:solidFill>
                  <a:srgbClr val="000000"/>
                </a:solidFill>
                <a:latin typeface="Herculanum" panose="020B0500000000000000" pitchFamily="34" charset="0"/>
              </a:rPr>
              <a:t>fRee</a:t>
            </a:r>
            <a:r>
              <a:rPr lang="en-US" sz="1200" dirty="0">
                <a:solidFill>
                  <a:srgbClr val="000000"/>
                </a:solidFill>
                <a:latin typeface="Herculanum" panose="020B0500000000000000" pitchFamily="34" charset="0"/>
              </a:rPr>
              <a:t> Match-Making</a:t>
            </a:r>
          </a:p>
          <a:p>
            <a:pPr marL="171450" indent="-171450" algn="just">
              <a:buFont typeface="Arial" panose="020B0604020202020204" pitchFamily="34" charset="0"/>
              <a:buChar char="•"/>
            </a:pPr>
            <a:r>
              <a:rPr lang="en-US" sz="1200" dirty="0">
                <a:latin typeface="Herculanum" panose="020B0500000000000000" pitchFamily="34" charset="0"/>
              </a:rPr>
              <a:t>Resource Optimization</a:t>
            </a:r>
          </a:p>
          <a:p>
            <a:pPr marL="171450" indent="-171450" algn="just">
              <a:buFont typeface="Arial" panose="020B0604020202020204" pitchFamily="34" charset="0"/>
              <a:buChar char="•"/>
            </a:pPr>
            <a:r>
              <a:rPr lang="en-US" sz="1200" dirty="0">
                <a:latin typeface="Herculanum" panose="020B0500000000000000" pitchFamily="34" charset="0"/>
              </a:rPr>
              <a:t>Enhanced experience for all</a:t>
            </a:r>
            <a:endParaRPr lang="en-PK" sz="1200" dirty="0">
              <a:latin typeface="Herculanum" panose="020B0500000000000000" pitchFamily="34" charset="0"/>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5D5D7-E912-95A9-EBA3-FE42642556B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7CC07AF-191E-9C50-B95A-6A3A8BF466BB}"/>
              </a:ext>
            </a:extLst>
          </p:cNvPr>
          <p:cNvSpPr txBox="1">
            <a:spLocks noGrp="1"/>
          </p:cNvSpPr>
          <p:nvPr>
            <p:ph type="title"/>
          </p:nvPr>
        </p:nvSpPr>
        <p:spPr>
          <a:xfrm>
            <a:off x="0" y="158038"/>
            <a:ext cx="4608195" cy="264175"/>
          </a:xfrm>
          <a:prstGeom prst="rect">
            <a:avLst/>
          </a:prstGeom>
          <a:solidFill>
            <a:srgbClr val="F2F2F2"/>
          </a:solidFill>
        </p:spPr>
        <p:txBody>
          <a:bodyPr vert="horz" wrap="square" lIns="0" tIns="48260" rIns="0" bIns="0" rtlCol="0">
            <a:spAutoFit/>
          </a:bodyPr>
          <a:lstStyle/>
          <a:p>
            <a:pPr marL="107950">
              <a:lnSpc>
                <a:spcPct val="100000"/>
              </a:lnSpc>
              <a:spcBef>
                <a:spcPts val="380"/>
              </a:spcBef>
            </a:pPr>
            <a:r>
              <a:rPr lang="en-US" spc="60" dirty="0">
                <a:latin typeface="Herculanum" panose="020B0500000000000000" pitchFamily="34" charset="0"/>
              </a:rPr>
              <a:t>let’s recall concepts</a:t>
            </a:r>
            <a:endParaRPr spc="60" dirty="0">
              <a:latin typeface="Herculanum" panose="020B0500000000000000" pitchFamily="34" charset="0"/>
            </a:endParaRPr>
          </a:p>
        </p:txBody>
      </p:sp>
      <p:sp>
        <p:nvSpPr>
          <p:cNvPr id="8" name="object 8">
            <a:extLst>
              <a:ext uri="{FF2B5EF4-FFF2-40B4-BE49-F238E27FC236}">
                <a16:creationId xmlns:a16="http://schemas.microsoft.com/office/drawing/2014/main" id="{06947C1D-5900-ADA3-5C80-C6D67664B88E}"/>
              </a:ext>
            </a:extLst>
          </p:cNvPr>
          <p:cNvSpPr/>
          <p:nvPr/>
        </p:nvSpPr>
        <p:spPr>
          <a:xfrm>
            <a:off x="0" y="3332226"/>
            <a:ext cx="4608195" cy="123825"/>
          </a:xfrm>
          <a:custGeom>
            <a:avLst/>
            <a:gdLst/>
            <a:ahLst/>
            <a:cxnLst/>
            <a:rect l="l" t="t" r="r" b="b"/>
            <a:pathLst>
              <a:path w="4608195" h="123825">
                <a:moveTo>
                  <a:pt x="4607928" y="0"/>
                </a:moveTo>
                <a:lnTo>
                  <a:pt x="3071952" y="0"/>
                </a:lnTo>
                <a:lnTo>
                  <a:pt x="1535976" y="0"/>
                </a:lnTo>
                <a:lnTo>
                  <a:pt x="0" y="0"/>
                </a:lnTo>
                <a:lnTo>
                  <a:pt x="0" y="123774"/>
                </a:lnTo>
                <a:lnTo>
                  <a:pt x="1535976" y="123774"/>
                </a:lnTo>
                <a:lnTo>
                  <a:pt x="3071952" y="123774"/>
                </a:lnTo>
                <a:lnTo>
                  <a:pt x="4607928" y="123774"/>
                </a:lnTo>
                <a:lnTo>
                  <a:pt x="4607928" y="0"/>
                </a:lnTo>
                <a:close/>
              </a:path>
            </a:pathLst>
          </a:custGeom>
          <a:solidFill>
            <a:srgbClr val="9E1A32"/>
          </a:solidFill>
        </p:spPr>
        <p:txBody>
          <a:bodyPr wrap="square" lIns="0" tIns="0" rIns="0" bIns="0" rtlCol="0"/>
          <a:lstStyle/>
          <a:p>
            <a:endParaRPr/>
          </a:p>
        </p:txBody>
      </p:sp>
      <p:sp>
        <p:nvSpPr>
          <p:cNvPr id="10" name="object 10">
            <a:extLst>
              <a:ext uri="{FF2B5EF4-FFF2-40B4-BE49-F238E27FC236}">
                <a16:creationId xmlns:a16="http://schemas.microsoft.com/office/drawing/2014/main" id="{5116B679-653F-022D-5798-39E65A05923E}"/>
              </a:ext>
            </a:extLst>
          </p:cNvPr>
          <p:cNvSpPr txBox="1">
            <a:spLocks noGrp="1"/>
          </p:cNvSpPr>
          <p:nvPr>
            <p:ph type="dt" sz="half" idx="6"/>
          </p:nvPr>
        </p:nvSpPr>
        <p:spPr>
          <a:xfrm>
            <a:off x="27179" y="3354919"/>
            <a:ext cx="1503045" cy="76944"/>
          </a:xfrm>
          <a:prstGeom prst="rect">
            <a:avLst/>
          </a:prstGeom>
        </p:spPr>
        <p:txBody>
          <a:bodyPr vert="horz" wrap="square" lIns="0" tIns="0" rIns="0" bIns="0" rtlCol="0">
            <a:spAutoFit/>
          </a:bodyPr>
          <a:lstStyle/>
          <a:p>
            <a:pPr marL="12700">
              <a:lnSpc>
                <a:spcPts val="595"/>
              </a:lnSpc>
            </a:pPr>
            <a:r>
              <a:rPr lang="en-US" spc="95" dirty="0">
                <a:latin typeface="Herculanum" panose="020B0500000000000000" pitchFamily="34" charset="0"/>
              </a:rPr>
              <a:t>Group 10</a:t>
            </a:r>
            <a:endParaRPr spc="-15" dirty="0">
              <a:latin typeface="Herculanum" panose="020B0500000000000000" pitchFamily="34" charset="0"/>
            </a:endParaRPr>
          </a:p>
        </p:txBody>
      </p:sp>
      <p:sp>
        <p:nvSpPr>
          <p:cNvPr id="11" name="object 11">
            <a:extLst>
              <a:ext uri="{FF2B5EF4-FFF2-40B4-BE49-F238E27FC236}">
                <a16:creationId xmlns:a16="http://schemas.microsoft.com/office/drawing/2014/main" id="{508970C7-3DCA-4A70-B3EE-EC3AF28B8A2B}"/>
              </a:ext>
            </a:extLst>
          </p:cNvPr>
          <p:cNvSpPr txBox="1"/>
          <p:nvPr/>
        </p:nvSpPr>
        <p:spPr>
          <a:xfrm>
            <a:off x="1924050" y="3351017"/>
            <a:ext cx="874599" cy="76944"/>
          </a:xfrm>
          <a:prstGeom prst="rect">
            <a:avLst/>
          </a:prstGeom>
        </p:spPr>
        <p:txBody>
          <a:bodyPr vert="horz" wrap="square" lIns="0" tIns="0" rIns="0" bIns="0" rtlCol="0">
            <a:spAutoFit/>
          </a:bodyPr>
          <a:lstStyle/>
          <a:p>
            <a:pPr marL="12700">
              <a:lnSpc>
                <a:spcPts val="595"/>
              </a:lnSpc>
            </a:pPr>
            <a:r>
              <a:rPr lang="en-US" sz="500" u="sng" spc="15" dirty="0">
                <a:solidFill>
                  <a:srgbClr val="FFFFFF"/>
                </a:solidFill>
                <a:latin typeface="Herculanum" panose="020B0500000000000000" pitchFamily="34" charset="0"/>
                <a:cs typeface="Lucida Sans Unicode"/>
              </a:rPr>
              <a:t>Tournament Scheduler</a:t>
            </a:r>
            <a:endParaRPr sz="500" u="sng" dirty="0">
              <a:latin typeface="Herculanum" panose="020B0500000000000000" pitchFamily="34" charset="0"/>
              <a:cs typeface="Lucida Sans Unicode"/>
            </a:endParaRPr>
          </a:p>
        </p:txBody>
      </p:sp>
      <p:sp>
        <p:nvSpPr>
          <p:cNvPr id="6" name="Rectangle: Rounded Corners 5">
            <a:extLst>
              <a:ext uri="{FF2B5EF4-FFF2-40B4-BE49-F238E27FC236}">
                <a16:creationId xmlns:a16="http://schemas.microsoft.com/office/drawing/2014/main" id="{11E0FE28-36C7-C965-2083-337331EC2A73}"/>
              </a:ext>
            </a:extLst>
          </p:cNvPr>
          <p:cNvSpPr/>
          <p:nvPr/>
        </p:nvSpPr>
        <p:spPr>
          <a:xfrm>
            <a:off x="171450" y="1016485"/>
            <a:ext cx="4266247" cy="790090"/>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object 13">
            <a:extLst>
              <a:ext uri="{FF2B5EF4-FFF2-40B4-BE49-F238E27FC236}">
                <a16:creationId xmlns:a16="http://schemas.microsoft.com/office/drawing/2014/main" id="{5C793A6D-A226-01E0-6EFB-FE095BCE34AA}"/>
              </a:ext>
            </a:extLst>
          </p:cNvPr>
          <p:cNvSpPr txBox="1">
            <a:spLocks noGrp="1"/>
          </p:cNvSpPr>
          <p:nvPr>
            <p:ph type="sldNum" sz="quarter" idx="7"/>
          </p:nvPr>
        </p:nvSpPr>
        <p:spPr>
          <a:prstGeom prst="rect">
            <a:avLst/>
          </a:prstGeom>
        </p:spPr>
        <p:txBody>
          <a:bodyPr vert="horz" wrap="square" lIns="0" tIns="0" rIns="0" bIns="0" rtlCol="0">
            <a:spAutoFit/>
          </a:bodyPr>
          <a:lstStyle/>
          <a:p>
            <a:pPr marL="59055">
              <a:lnSpc>
                <a:spcPts val="595"/>
              </a:lnSpc>
            </a:pPr>
            <a:fld id="{81D60167-4931-47E6-BA6A-407CBD079E47}" type="slidenum">
              <a:rPr spc="-25" dirty="0"/>
              <a:t>3</a:t>
            </a:fld>
            <a:r>
              <a:rPr spc="-80" dirty="0"/>
              <a:t> /</a:t>
            </a:r>
            <a:r>
              <a:rPr spc="-75" dirty="0"/>
              <a:t> </a:t>
            </a:r>
            <a:r>
              <a:rPr spc="-114" dirty="0"/>
              <a:t>15</a:t>
            </a:r>
          </a:p>
        </p:txBody>
      </p:sp>
      <p:sp>
        <p:nvSpPr>
          <p:cNvPr id="4" name="TextBox 3">
            <a:extLst>
              <a:ext uri="{FF2B5EF4-FFF2-40B4-BE49-F238E27FC236}">
                <a16:creationId xmlns:a16="http://schemas.microsoft.com/office/drawing/2014/main" id="{B22D351F-33E9-805C-D1D9-8C1876DB39E1}"/>
              </a:ext>
            </a:extLst>
          </p:cNvPr>
          <p:cNvSpPr txBox="1"/>
          <p:nvPr/>
        </p:nvSpPr>
        <p:spPr>
          <a:xfrm>
            <a:off x="170497" y="644551"/>
            <a:ext cx="4267200" cy="2231380"/>
          </a:xfrm>
          <a:prstGeom prst="rect">
            <a:avLst/>
          </a:prstGeom>
          <a:noFill/>
        </p:spPr>
        <p:txBody>
          <a:bodyPr wrap="square" rtlCol="0">
            <a:spAutoFit/>
          </a:bodyPr>
          <a:lstStyle/>
          <a:p>
            <a:pPr algn="just">
              <a:buClr>
                <a:schemeClr val="tx1"/>
              </a:buClr>
            </a:pPr>
            <a:r>
              <a:rPr lang="en-US" sz="1200" dirty="0">
                <a:solidFill>
                  <a:srgbClr val="0070C0"/>
                </a:solidFill>
                <a:latin typeface="Herculanum" panose="020B0500000000000000" pitchFamily="34" charset="0"/>
              </a:rPr>
              <a:t>1. Combinatorics </a:t>
            </a:r>
          </a:p>
          <a:p>
            <a:pPr algn="just">
              <a:buClr>
                <a:schemeClr val="tx1"/>
              </a:buClr>
            </a:pPr>
            <a:endParaRPr lang="en-US" sz="1200" dirty="0">
              <a:solidFill>
                <a:srgbClr val="0070C0"/>
              </a:solidFill>
              <a:latin typeface="Herculanum" panose="020B0500000000000000" pitchFamily="34" charset="0"/>
            </a:endParaRPr>
          </a:p>
          <a:p>
            <a:pPr marL="171450" indent="-171450" algn="just">
              <a:buClr>
                <a:schemeClr val="tx1"/>
              </a:buClr>
              <a:buFont typeface="Arial" panose="020B0604020202020204" pitchFamily="34" charset="0"/>
              <a:buChar char="•"/>
            </a:pPr>
            <a:r>
              <a:rPr lang="en-US" sz="1100" dirty="0">
                <a:latin typeface="Herculanum" panose="020B0500000000000000" pitchFamily="34" charset="0"/>
              </a:rPr>
              <a:t>Counting and arranging elements systematically.</a:t>
            </a:r>
          </a:p>
          <a:p>
            <a:pPr algn="just">
              <a:buClr>
                <a:schemeClr val="tx1"/>
              </a:buClr>
            </a:pPr>
            <a:endParaRPr lang="en-US" sz="1100" dirty="0">
              <a:latin typeface="Herculanum" panose="020B0500000000000000" pitchFamily="34" charset="0"/>
            </a:endParaRPr>
          </a:p>
          <a:p>
            <a:pPr marL="171450" indent="-171450" algn="just">
              <a:buClr>
                <a:schemeClr val="tx1"/>
              </a:buClr>
              <a:buFont typeface="Arial" panose="020B0604020202020204" pitchFamily="34" charset="0"/>
              <a:buChar char="•"/>
            </a:pPr>
            <a:r>
              <a:rPr lang="en-US" sz="1100" dirty="0">
                <a:latin typeface="Herculanum" panose="020B0500000000000000" pitchFamily="34" charset="0"/>
              </a:rPr>
              <a:t>analyze possible match schedules and permutations of teams</a:t>
            </a:r>
          </a:p>
          <a:p>
            <a:pPr algn="just"/>
            <a:r>
              <a:rPr lang="en-US" sz="900" dirty="0">
                <a:latin typeface="Herculanum" panose="020B0500000000000000" pitchFamily="34" charset="0"/>
              </a:rPr>
              <a:t>	</a:t>
            </a:r>
          </a:p>
          <a:p>
            <a:pPr algn="just"/>
            <a:r>
              <a:rPr lang="en-US" sz="900" dirty="0">
                <a:latin typeface="Herculanum" panose="020B0500000000000000" pitchFamily="34" charset="0"/>
              </a:rPr>
              <a:t>	</a:t>
            </a: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800" dirty="0">
              <a:latin typeface="Herculanum" panose="020B0500000000000000" pitchFamily="34" charset="0"/>
            </a:endParaRPr>
          </a:p>
        </p:txBody>
      </p:sp>
    </p:spTree>
    <p:extLst>
      <p:ext uri="{BB962C8B-B14F-4D97-AF65-F5344CB8AC3E}">
        <p14:creationId xmlns:p14="http://schemas.microsoft.com/office/powerpoint/2010/main" val="1166050738"/>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92F98-80AC-CA2C-2976-4D1B0A4E054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306BCA4-9D4F-A13D-38D1-21D54573CF9D}"/>
              </a:ext>
            </a:extLst>
          </p:cNvPr>
          <p:cNvSpPr txBox="1">
            <a:spLocks noGrp="1"/>
          </p:cNvSpPr>
          <p:nvPr>
            <p:ph type="title"/>
          </p:nvPr>
        </p:nvSpPr>
        <p:spPr>
          <a:xfrm>
            <a:off x="0" y="158038"/>
            <a:ext cx="4608195" cy="264175"/>
          </a:xfrm>
          <a:prstGeom prst="rect">
            <a:avLst/>
          </a:prstGeom>
          <a:solidFill>
            <a:srgbClr val="F2F2F2"/>
          </a:solidFill>
        </p:spPr>
        <p:txBody>
          <a:bodyPr vert="horz" wrap="square" lIns="0" tIns="48260" rIns="0" bIns="0" rtlCol="0">
            <a:spAutoFit/>
          </a:bodyPr>
          <a:lstStyle/>
          <a:p>
            <a:pPr marL="107950">
              <a:lnSpc>
                <a:spcPct val="100000"/>
              </a:lnSpc>
              <a:spcBef>
                <a:spcPts val="380"/>
              </a:spcBef>
            </a:pPr>
            <a:r>
              <a:rPr lang="en-US" spc="60" dirty="0">
                <a:latin typeface="Herculanum" panose="020B0500000000000000" pitchFamily="34" charset="0"/>
              </a:rPr>
              <a:t>let’s recall concepts</a:t>
            </a:r>
            <a:endParaRPr spc="60" dirty="0">
              <a:latin typeface="Herculanum" panose="020B0500000000000000" pitchFamily="34" charset="0"/>
            </a:endParaRPr>
          </a:p>
        </p:txBody>
      </p:sp>
      <p:sp>
        <p:nvSpPr>
          <p:cNvPr id="8" name="object 8">
            <a:extLst>
              <a:ext uri="{FF2B5EF4-FFF2-40B4-BE49-F238E27FC236}">
                <a16:creationId xmlns:a16="http://schemas.microsoft.com/office/drawing/2014/main" id="{6C06E82A-8A8F-88FC-D9CA-736100412191}"/>
              </a:ext>
            </a:extLst>
          </p:cNvPr>
          <p:cNvSpPr/>
          <p:nvPr/>
        </p:nvSpPr>
        <p:spPr>
          <a:xfrm>
            <a:off x="0" y="3332226"/>
            <a:ext cx="4608195" cy="123825"/>
          </a:xfrm>
          <a:custGeom>
            <a:avLst/>
            <a:gdLst/>
            <a:ahLst/>
            <a:cxnLst/>
            <a:rect l="l" t="t" r="r" b="b"/>
            <a:pathLst>
              <a:path w="4608195" h="123825">
                <a:moveTo>
                  <a:pt x="4607928" y="0"/>
                </a:moveTo>
                <a:lnTo>
                  <a:pt x="3071952" y="0"/>
                </a:lnTo>
                <a:lnTo>
                  <a:pt x="1535976" y="0"/>
                </a:lnTo>
                <a:lnTo>
                  <a:pt x="0" y="0"/>
                </a:lnTo>
                <a:lnTo>
                  <a:pt x="0" y="123774"/>
                </a:lnTo>
                <a:lnTo>
                  <a:pt x="1535976" y="123774"/>
                </a:lnTo>
                <a:lnTo>
                  <a:pt x="3071952" y="123774"/>
                </a:lnTo>
                <a:lnTo>
                  <a:pt x="4607928" y="123774"/>
                </a:lnTo>
                <a:lnTo>
                  <a:pt x="4607928" y="0"/>
                </a:lnTo>
                <a:close/>
              </a:path>
            </a:pathLst>
          </a:custGeom>
          <a:solidFill>
            <a:srgbClr val="9E1A32"/>
          </a:solidFill>
        </p:spPr>
        <p:txBody>
          <a:bodyPr wrap="square" lIns="0" tIns="0" rIns="0" bIns="0" rtlCol="0"/>
          <a:lstStyle/>
          <a:p>
            <a:endParaRPr/>
          </a:p>
        </p:txBody>
      </p:sp>
      <p:sp>
        <p:nvSpPr>
          <p:cNvPr id="10" name="object 10">
            <a:extLst>
              <a:ext uri="{FF2B5EF4-FFF2-40B4-BE49-F238E27FC236}">
                <a16:creationId xmlns:a16="http://schemas.microsoft.com/office/drawing/2014/main" id="{786C1C48-DFF3-0E7D-BE2B-1ED0A410F4F4}"/>
              </a:ext>
            </a:extLst>
          </p:cNvPr>
          <p:cNvSpPr txBox="1">
            <a:spLocks noGrp="1"/>
          </p:cNvSpPr>
          <p:nvPr>
            <p:ph type="dt" sz="half" idx="6"/>
          </p:nvPr>
        </p:nvSpPr>
        <p:spPr>
          <a:xfrm>
            <a:off x="27179" y="3354919"/>
            <a:ext cx="1503045" cy="76944"/>
          </a:xfrm>
          <a:prstGeom prst="rect">
            <a:avLst/>
          </a:prstGeom>
        </p:spPr>
        <p:txBody>
          <a:bodyPr vert="horz" wrap="square" lIns="0" tIns="0" rIns="0" bIns="0" rtlCol="0">
            <a:spAutoFit/>
          </a:bodyPr>
          <a:lstStyle/>
          <a:p>
            <a:pPr marL="12700">
              <a:lnSpc>
                <a:spcPts val="595"/>
              </a:lnSpc>
            </a:pPr>
            <a:r>
              <a:rPr lang="en-US" spc="95" dirty="0">
                <a:latin typeface="Herculanum" panose="020B0500000000000000" pitchFamily="34" charset="0"/>
              </a:rPr>
              <a:t>Group 10</a:t>
            </a:r>
            <a:endParaRPr spc="-15" dirty="0">
              <a:latin typeface="Herculanum" panose="020B0500000000000000" pitchFamily="34" charset="0"/>
            </a:endParaRPr>
          </a:p>
        </p:txBody>
      </p:sp>
      <p:sp>
        <p:nvSpPr>
          <p:cNvPr id="11" name="object 11">
            <a:extLst>
              <a:ext uri="{FF2B5EF4-FFF2-40B4-BE49-F238E27FC236}">
                <a16:creationId xmlns:a16="http://schemas.microsoft.com/office/drawing/2014/main" id="{6BD8F11C-4C09-EB78-A0F3-9B6CC1AB44AF}"/>
              </a:ext>
            </a:extLst>
          </p:cNvPr>
          <p:cNvSpPr txBox="1"/>
          <p:nvPr/>
        </p:nvSpPr>
        <p:spPr>
          <a:xfrm>
            <a:off x="1924050" y="3351017"/>
            <a:ext cx="874599" cy="76944"/>
          </a:xfrm>
          <a:prstGeom prst="rect">
            <a:avLst/>
          </a:prstGeom>
        </p:spPr>
        <p:txBody>
          <a:bodyPr vert="horz" wrap="square" lIns="0" tIns="0" rIns="0" bIns="0" rtlCol="0">
            <a:spAutoFit/>
          </a:bodyPr>
          <a:lstStyle/>
          <a:p>
            <a:pPr marL="12700">
              <a:lnSpc>
                <a:spcPts val="595"/>
              </a:lnSpc>
            </a:pPr>
            <a:r>
              <a:rPr lang="en-US" sz="500" u="sng" spc="15" dirty="0">
                <a:solidFill>
                  <a:srgbClr val="FFFFFF"/>
                </a:solidFill>
                <a:latin typeface="Herculanum" panose="020B0500000000000000" pitchFamily="34" charset="0"/>
                <a:cs typeface="Lucida Sans Unicode"/>
              </a:rPr>
              <a:t>Tournament Scheduler</a:t>
            </a:r>
            <a:endParaRPr sz="500" u="sng" dirty="0">
              <a:latin typeface="Herculanum" panose="020B0500000000000000" pitchFamily="34" charset="0"/>
              <a:cs typeface="Lucida Sans Unicode"/>
            </a:endParaRPr>
          </a:p>
        </p:txBody>
      </p:sp>
      <p:sp>
        <p:nvSpPr>
          <p:cNvPr id="13" name="object 13">
            <a:extLst>
              <a:ext uri="{FF2B5EF4-FFF2-40B4-BE49-F238E27FC236}">
                <a16:creationId xmlns:a16="http://schemas.microsoft.com/office/drawing/2014/main" id="{6D0FA21D-616F-5A8C-9CEB-B50577092BF8}"/>
              </a:ext>
            </a:extLst>
          </p:cNvPr>
          <p:cNvSpPr txBox="1">
            <a:spLocks noGrp="1"/>
          </p:cNvSpPr>
          <p:nvPr>
            <p:ph type="sldNum" sz="quarter" idx="7"/>
          </p:nvPr>
        </p:nvSpPr>
        <p:spPr>
          <a:prstGeom prst="rect">
            <a:avLst/>
          </a:prstGeom>
        </p:spPr>
        <p:txBody>
          <a:bodyPr vert="horz" wrap="square" lIns="0" tIns="0" rIns="0" bIns="0" rtlCol="0">
            <a:spAutoFit/>
          </a:bodyPr>
          <a:lstStyle/>
          <a:p>
            <a:pPr marL="59055">
              <a:lnSpc>
                <a:spcPts val="595"/>
              </a:lnSpc>
            </a:pPr>
            <a:fld id="{81D60167-4931-47E6-BA6A-407CBD079E47}" type="slidenum">
              <a:rPr spc="-25" dirty="0"/>
              <a:t>4</a:t>
            </a:fld>
            <a:r>
              <a:rPr spc="-80" dirty="0"/>
              <a:t> /</a:t>
            </a:r>
            <a:r>
              <a:rPr spc="-75" dirty="0"/>
              <a:t> </a:t>
            </a:r>
            <a:r>
              <a:rPr spc="-114" dirty="0"/>
              <a:t>15</a:t>
            </a:r>
          </a:p>
        </p:txBody>
      </p:sp>
      <p:sp>
        <p:nvSpPr>
          <p:cNvPr id="3" name="Rectangle: Rounded Corners 2">
            <a:extLst>
              <a:ext uri="{FF2B5EF4-FFF2-40B4-BE49-F238E27FC236}">
                <a16:creationId xmlns:a16="http://schemas.microsoft.com/office/drawing/2014/main" id="{A0E8E6D4-C066-8DFB-ED6E-BC8F559BF34E}"/>
              </a:ext>
            </a:extLst>
          </p:cNvPr>
          <p:cNvSpPr/>
          <p:nvPr/>
        </p:nvSpPr>
        <p:spPr>
          <a:xfrm>
            <a:off x="170497" y="1016485"/>
            <a:ext cx="4267200" cy="942490"/>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 name="TextBox 3">
            <a:extLst>
              <a:ext uri="{FF2B5EF4-FFF2-40B4-BE49-F238E27FC236}">
                <a16:creationId xmlns:a16="http://schemas.microsoft.com/office/drawing/2014/main" id="{9E88082D-8016-19C9-280B-71C82F552FAB}"/>
              </a:ext>
            </a:extLst>
          </p:cNvPr>
          <p:cNvSpPr txBox="1"/>
          <p:nvPr/>
        </p:nvSpPr>
        <p:spPr>
          <a:xfrm>
            <a:off x="170497" y="644551"/>
            <a:ext cx="4267200" cy="2400657"/>
          </a:xfrm>
          <a:prstGeom prst="rect">
            <a:avLst/>
          </a:prstGeom>
          <a:noFill/>
        </p:spPr>
        <p:txBody>
          <a:bodyPr wrap="square" rtlCol="0">
            <a:spAutoFit/>
          </a:bodyPr>
          <a:lstStyle/>
          <a:p>
            <a:pPr algn="just">
              <a:buClr>
                <a:schemeClr val="tx1"/>
              </a:buClr>
            </a:pPr>
            <a:r>
              <a:rPr lang="en-US" sz="1200" dirty="0">
                <a:solidFill>
                  <a:srgbClr val="0070C0"/>
                </a:solidFill>
                <a:latin typeface="Herculanum" panose="020B0500000000000000" pitchFamily="34" charset="0"/>
              </a:rPr>
              <a:t>2. Graph THEORY</a:t>
            </a:r>
          </a:p>
          <a:p>
            <a:pPr algn="just">
              <a:buClr>
                <a:schemeClr val="tx1"/>
              </a:buClr>
            </a:pPr>
            <a:endParaRPr lang="en-US" sz="1200" dirty="0">
              <a:solidFill>
                <a:srgbClr val="0070C0"/>
              </a:solidFill>
              <a:latin typeface="Herculanum" panose="020B0500000000000000" pitchFamily="34" charset="0"/>
            </a:endParaRPr>
          </a:p>
          <a:p>
            <a:pPr marL="171450" indent="-171450" algn="just">
              <a:buClr>
                <a:schemeClr val="tx1"/>
              </a:buClr>
              <a:buFont typeface="Arial" panose="020B0604020202020204" pitchFamily="34" charset="0"/>
              <a:buChar char="•"/>
            </a:pPr>
            <a:r>
              <a:rPr lang="en-US" sz="1100" dirty="0">
                <a:latin typeface="Herculanum" panose="020B0500000000000000" pitchFamily="34" charset="0"/>
              </a:rPr>
              <a:t>Represents relationships using vertices (nodes) and edges (connections)</a:t>
            </a:r>
          </a:p>
          <a:p>
            <a:pPr algn="just">
              <a:buClr>
                <a:schemeClr val="tx1"/>
              </a:buClr>
            </a:pPr>
            <a:endParaRPr lang="en-US" sz="1100" dirty="0">
              <a:latin typeface="Herculanum" panose="020B0500000000000000" pitchFamily="34" charset="0"/>
            </a:endParaRPr>
          </a:p>
          <a:p>
            <a:pPr marL="171450" indent="-171450" algn="just">
              <a:buClr>
                <a:schemeClr val="tx1"/>
              </a:buClr>
              <a:buFont typeface="Arial" panose="020B0604020202020204" pitchFamily="34" charset="0"/>
              <a:buChar char="•"/>
            </a:pPr>
            <a:r>
              <a:rPr lang="en-US" sz="1100" dirty="0">
                <a:latin typeface="Herculanum" panose="020B0500000000000000" pitchFamily="34" charset="0"/>
              </a:rPr>
              <a:t>Models team matchups and connections between participants.</a:t>
            </a:r>
          </a:p>
          <a:p>
            <a:pPr algn="just"/>
            <a:r>
              <a:rPr lang="en-US" sz="900" dirty="0">
                <a:latin typeface="Herculanum" panose="020B0500000000000000" pitchFamily="34" charset="0"/>
              </a:rPr>
              <a:t>	</a:t>
            </a:r>
          </a:p>
          <a:p>
            <a:pPr algn="just"/>
            <a:r>
              <a:rPr lang="en-US" sz="900" dirty="0">
                <a:latin typeface="Herculanum" panose="020B0500000000000000" pitchFamily="34" charset="0"/>
              </a:rPr>
              <a:t>	</a:t>
            </a: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800" dirty="0">
              <a:latin typeface="Herculanum" panose="020B0500000000000000" pitchFamily="34" charset="0"/>
            </a:endParaRPr>
          </a:p>
        </p:txBody>
      </p:sp>
      <p:pic>
        <p:nvPicPr>
          <p:cNvPr id="5" name="Picture 4">
            <a:extLst>
              <a:ext uri="{FF2B5EF4-FFF2-40B4-BE49-F238E27FC236}">
                <a16:creationId xmlns:a16="http://schemas.microsoft.com/office/drawing/2014/main" id="{B985ED3A-32FD-056A-B74C-4C64244DA8D9}"/>
              </a:ext>
            </a:extLst>
          </p:cNvPr>
          <p:cNvPicPr>
            <a:picLocks noChangeAspect="1"/>
          </p:cNvPicPr>
          <p:nvPr/>
        </p:nvPicPr>
        <p:blipFill>
          <a:blip r:embed="rId2"/>
          <a:srcRect r="72629" b="52106"/>
          <a:stretch/>
        </p:blipFill>
        <p:spPr>
          <a:xfrm>
            <a:off x="132699" y="2082449"/>
            <a:ext cx="730314" cy="779527"/>
          </a:xfrm>
          <a:prstGeom prst="rect">
            <a:avLst/>
          </a:prstGeom>
        </p:spPr>
      </p:pic>
      <p:pic>
        <p:nvPicPr>
          <p:cNvPr id="3074" name="Picture 2" descr="A tutorial on graph models for scheduling round‐robin sports tournaments -  Ribeiro - 2023 - International Transactions in Operational Research - Wiley  Online Library">
            <a:extLst>
              <a:ext uri="{FF2B5EF4-FFF2-40B4-BE49-F238E27FC236}">
                <a16:creationId xmlns:a16="http://schemas.microsoft.com/office/drawing/2014/main" id="{EDC2C1E4-EEAD-CAD0-13CD-87D9118A025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77" r="36777" b="52682"/>
          <a:stretch/>
        </p:blipFill>
        <p:spPr bwMode="auto">
          <a:xfrm>
            <a:off x="761543" y="2083955"/>
            <a:ext cx="714411" cy="77952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tutorial on graph models for scheduling round‐robin sports tournaments -  Ribeiro - 2023 - International Transactions in Operational Research - Wiley  Online Library">
            <a:extLst>
              <a:ext uri="{FF2B5EF4-FFF2-40B4-BE49-F238E27FC236}">
                <a16:creationId xmlns:a16="http://schemas.microsoft.com/office/drawing/2014/main" id="{6E20F68D-89FF-674F-FF33-06518F7265C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6446" b="52682"/>
          <a:stretch/>
        </p:blipFill>
        <p:spPr bwMode="auto">
          <a:xfrm>
            <a:off x="1478994" y="2082449"/>
            <a:ext cx="636273" cy="77952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A tutorial on graph models for scheduling round‐robin sports tournaments -  Ribeiro - 2023 - International Transactions in Operational Research - Wiley  Online Library">
            <a:extLst>
              <a:ext uri="{FF2B5EF4-FFF2-40B4-BE49-F238E27FC236}">
                <a16:creationId xmlns:a16="http://schemas.microsoft.com/office/drawing/2014/main" id="{A36B0F6B-0004-CC78-AD61-342E07B476B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2343" r="76446"/>
          <a:stretch/>
        </p:blipFill>
        <p:spPr bwMode="auto">
          <a:xfrm>
            <a:off x="2242510" y="2049032"/>
            <a:ext cx="636273" cy="78510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A tutorial on graph models for scheduling round‐robin sports tournaments -  Ribeiro - 2023 - International Transactions in Operational Research - Wiley  Online Library">
            <a:extLst>
              <a:ext uri="{FF2B5EF4-FFF2-40B4-BE49-F238E27FC236}">
                <a16:creationId xmlns:a16="http://schemas.microsoft.com/office/drawing/2014/main" id="{95874E97-D893-19CE-19A9-E5DE8B4BA294}"/>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8430" t="52739" r="36777"/>
          <a:stretch/>
        </p:blipFill>
        <p:spPr bwMode="auto">
          <a:xfrm>
            <a:off x="2978776" y="2031091"/>
            <a:ext cx="675362" cy="785108"/>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A tutorial on graph models for scheduling round‐robin sports tournaments -  Ribeiro - 2023 - International Transactions in Operational Research - Wiley  Online Library">
            <a:extLst>
              <a:ext uri="{FF2B5EF4-FFF2-40B4-BE49-F238E27FC236}">
                <a16:creationId xmlns:a16="http://schemas.microsoft.com/office/drawing/2014/main" id="{5CD9BFDB-3223-71DD-3C73-21ACEEDC9A1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5340" t="52739"/>
          <a:stretch/>
        </p:blipFill>
        <p:spPr bwMode="auto">
          <a:xfrm>
            <a:off x="3781381" y="2033880"/>
            <a:ext cx="671712" cy="785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977087"/>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86A00-BC9B-5F88-53D6-6EB8B70FAF7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4111103-028D-04F1-08FA-567EFE63893D}"/>
              </a:ext>
            </a:extLst>
          </p:cNvPr>
          <p:cNvSpPr txBox="1">
            <a:spLocks noGrp="1"/>
          </p:cNvSpPr>
          <p:nvPr>
            <p:ph type="title"/>
          </p:nvPr>
        </p:nvSpPr>
        <p:spPr>
          <a:xfrm>
            <a:off x="0" y="158038"/>
            <a:ext cx="4608195" cy="264175"/>
          </a:xfrm>
          <a:prstGeom prst="rect">
            <a:avLst/>
          </a:prstGeom>
          <a:solidFill>
            <a:srgbClr val="F2F2F2"/>
          </a:solidFill>
        </p:spPr>
        <p:txBody>
          <a:bodyPr vert="horz" wrap="square" lIns="0" tIns="48260" rIns="0" bIns="0" rtlCol="0">
            <a:spAutoFit/>
          </a:bodyPr>
          <a:lstStyle/>
          <a:p>
            <a:pPr marL="107950">
              <a:lnSpc>
                <a:spcPct val="100000"/>
              </a:lnSpc>
              <a:spcBef>
                <a:spcPts val="380"/>
              </a:spcBef>
            </a:pPr>
            <a:r>
              <a:rPr lang="en-US" spc="60" dirty="0">
                <a:latin typeface="Herculanum" panose="020B0500000000000000" pitchFamily="34" charset="0"/>
              </a:rPr>
              <a:t>Different formats of tournaments</a:t>
            </a:r>
            <a:endParaRPr spc="60" dirty="0">
              <a:latin typeface="Herculanum" panose="020B0500000000000000" pitchFamily="34" charset="0"/>
            </a:endParaRPr>
          </a:p>
        </p:txBody>
      </p:sp>
      <p:sp>
        <p:nvSpPr>
          <p:cNvPr id="8" name="object 8">
            <a:extLst>
              <a:ext uri="{FF2B5EF4-FFF2-40B4-BE49-F238E27FC236}">
                <a16:creationId xmlns:a16="http://schemas.microsoft.com/office/drawing/2014/main" id="{B215E3CE-12A9-1204-5606-D19C0767569D}"/>
              </a:ext>
            </a:extLst>
          </p:cNvPr>
          <p:cNvSpPr/>
          <p:nvPr/>
        </p:nvSpPr>
        <p:spPr>
          <a:xfrm>
            <a:off x="0" y="3332226"/>
            <a:ext cx="4608195" cy="123825"/>
          </a:xfrm>
          <a:custGeom>
            <a:avLst/>
            <a:gdLst/>
            <a:ahLst/>
            <a:cxnLst/>
            <a:rect l="l" t="t" r="r" b="b"/>
            <a:pathLst>
              <a:path w="4608195" h="123825">
                <a:moveTo>
                  <a:pt x="4607928" y="0"/>
                </a:moveTo>
                <a:lnTo>
                  <a:pt x="3071952" y="0"/>
                </a:lnTo>
                <a:lnTo>
                  <a:pt x="1535976" y="0"/>
                </a:lnTo>
                <a:lnTo>
                  <a:pt x="0" y="0"/>
                </a:lnTo>
                <a:lnTo>
                  <a:pt x="0" y="123774"/>
                </a:lnTo>
                <a:lnTo>
                  <a:pt x="1535976" y="123774"/>
                </a:lnTo>
                <a:lnTo>
                  <a:pt x="3071952" y="123774"/>
                </a:lnTo>
                <a:lnTo>
                  <a:pt x="4607928" y="123774"/>
                </a:lnTo>
                <a:lnTo>
                  <a:pt x="4607928" y="0"/>
                </a:lnTo>
                <a:close/>
              </a:path>
            </a:pathLst>
          </a:custGeom>
          <a:solidFill>
            <a:srgbClr val="9E1A32"/>
          </a:solidFill>
        </p:spPr>
        <p:txBody>
          <a:bodyPr wrap="square" lIns="0" tIns="0" rIns="0" bIns="0" rtlCol="0"/>
          <a:lstStyle/>
          <a:p>
            <a:endParaRPr/>
          </a:p>
        </p:txBody>
      </p:sp>
      <p:sp>
        <p:nvSpPr>
          <p:cNvPr id="10" name="object 10">
            <a:extLst>
              <a:ext uri="{FF2B5EF4-FFF2-40B4-BE49-F238E27FC236}">
                <a16:creationId xmlns:a16="http://schemas.microsoft.com/office/drawing/2014/main" id="{D48F015D-F436-0A3D-95B2-7AE1FC2D9AC8}"/>
              </a:ext>
            </a:extLst>
          </p:cNvPr>
          <p:cNvSpPr txBox="1">
            <a:spLocks noGrp="1"/>
          </p:cNvSpPr>
          <p:nvPr>
            <p:ph type="dt" sz="half" idx="6"/>
          </p:nvPr>
        </p:nvSpPr>
        <p:spPr>
          <a:xfrm>
            <a:off x="27179" y="3354919"/>
            <a:ext cx="1503045" cy="76944"/>
          </a:xfrm>
          <a:prstGeom prst="rect">
            <a:avLst/>
          </a:prstGeom>
        </p:spPr>
        <p:txBody>
          <a:bodyPr vert="horz" wrap="square" lIns="0" tIns="0" rIns="0" bIns="0" rtlCol="0">
            <a:spAutoFit/>
          </a:bodyPr>
          <a:lstStyle/>
          <a:p>
            <a:pPr marL="12700">
              <a:lnSpc>
                <a:spcPts val="595"/>
              </a:lnSpc>
            </a:pPr>
            <a:r>
              <a:rPr lang="en-US" spc="95" dirty="0">
                <a:latin typeface="Herculanum" panose="020B0500000000000000" pitchFamily="34" charset="0"/>
              </a:rPr>
              <a:t>Group 10</a:t>
            </a:r>
            <a:endParaRPr spc="-15" dirty="0">
              <a:latin typeface="Herculanum" panose="020B0500000000000000" pitchFamily="34" charset="0"/>
            </a:endParaRPr>
          </a:p>
        </p:txBody>
      </p:sp>
      <p:sp>
        <p:nvSpPr>
          <p:cNvPr id="11" name="object 11">
            <a:extLst>
              <a:ext uri="{FF2B5EF4-FFF2-40B4-BE49-F238E27FC236}">
                <a16:creationId xmlns:a16="http://schemas.microsoft.com/office/drawing/2014/main" id="{6FD630F9-1391-0569-AE80-66183418B4C9}"/>
              </a:ext>
            </a:extLst>
          </p:cNvPr>
          <p:cNvSpPr txBox="1"/>
          <p:nvPr/>
        </p:nvSpPr>
        <p:spPr>
          <a:xfrm>
            <a:off x="1924050" y="3351017"/>
            <a:ext cx="874599" cy="76944"/>
          </a:xfrm>
          <a:prstGeom prst="rect">
            <a:avLst/>
          </a:prstGeom>
        </p:spPr>
        <p:txBody>
          <a:bodyPr vert="horz" wrap="square" lIns="0" tIns="0" rIns="0" bIns="0" rtlCol="0">
            <a:spAutoFit/>
          </a:bodyPr>
          <a:lstStyle/>
          <a:p>
            <a:pPr marL="12700">
              <a:lnSpc>
                <a:spcPts val="595"/>
              </a:lnSpc>
            </a:pPr>
            <a:r>
              <a:rPr lang="en-US" sz="500" u="sng" spc="15" dirty="0">
                <a:solidFill>
                  <a:srgbClr val="FFFFFF"/>
                </a:solidFill>
                <a:latin typeface="Herculanum" panose="020B0500000000000000" pitchFamily="34" charset="0"/>
                <a:cs typeface="Lucida Sans Unicode"/>
              </a:rPr>
              <a:t>Tournament Scheduler</a:t>
            </a:r>
            <a:endParaRPr sz="500" u="sng" dirty="0">
              <a:latin typeface="Herculanum" panose="020B0500000000000000" pitchFamily="34" charset="0"/>
              <a:cs typeface="Lucida Sans Unicode"/>
            </a:endParaRPr>
          </a:p>
        </p:txBody>
      </p:sp>
      <p:sp>
        <p:nvSpPr>
          <p:cNvPr id="13" name="object 13">
            <a:extLst>
              <a:ext uri="{FF2B5EF4-FFF2-40B4-BE49-F238E27FC236}">
                <a16:creationId xmlns:a16="http://schemas.microsoft.com/office/drawing/2014/main" id="{5DA3E4F3-9C7B-10F7-7EC3-F6F2009E12B9}"/>
              </a:ext>
            </a:extLst>
          </p:cNvPr>
          <p:cNvSpPr txBox="1">
            <a:spLocks noGrp="1"/>
          </p:cNvSpPr>
          <p:nvPr>
            <p:ph type="sldNum" sz="quarter" idx="7"/>
          </p:nvPr>
        </p:nvSpPr>
        <p:spPr>
          <a:prstGeom prst="rect">
            <a:avLst/>
          </a:prstGeom>
        </p:spPr>
        <p:txBody>
          <a:bodyPr vert="horz" wrap="square" lIns="0" tIns="0" rIns="0" bIns="0" rtlCol="0">
            <a:spAutoFit/>
          </a:bodyPr>
          <a:lstStyle/>
          <a:p>
            <a:pPr marL="59055">
              <a:lnSpc>
                <a:spcPts val="595"/>
              </a:lnSpc>
            </a:pPr>
            <a:fld id="{81D60167-4931-47E6-BA6A-407CBD079E47}" type="slidenum">
              <a:rPr spc="-25" dirty="0"/>
              <a:t>5</a:t>
            </a:fld>
            <a:r>
              <a:rPr spc="-80" dirty="0"/>
              <a:t> /</a:t>
            </a:r>
            <a:r>
              <a:rPr spc="-75" dirty="0"/>
              <a:t> </a:t>
            </a:r>
            <a:r>
              <a:rPr spc="-114" dirty="0"/>
              <a:t>15</a:t>
            </a:r>
          </a:p>
        </p:txBody>
      </p:sp>
      <p:sp>
        <p:nvSpPr>
          <p:cNvPr id="9" name="Rectangle: Rounded Corners 8">
            <a:extLst>
              <a:ext uri="{FF2B5EF4-FFF2-40B4-BE49-F238E27FC236}">
                <a16:creationId xmlns:a16="http://schemas.microsoft.com/office/drawing/2014/main" id="{60AA3A40-088A-6F7F-616F-FA03BC2B3CEC}"/>
              </a:ext>
            </a:extLst>
          </p:cNvPr>
          <p:cNvSpPr/>
          <p:nvPr/>
        </p:nvSpPr>
        <p:spPr>
          <a:xfrm>
            <a:off x="193865" y="1730375"/>
            <a:ext cx="2034985" cy="1085824"/>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 name="TextBox 3">
            <a:extLst>
              <a:ext uri="{FF2B5EF4-FFF2-40B4-BE49-F238E27FC236}">
                <a16:creationId xmlns:a16="http://schemas.microsoft.com/office/drawing/2014/main" id="{963BAD08-EE9D-54CA-A68E-03158F2BA795}"/>
              </a:ext>
            </a:extLst>
          </p:cNvPr>
          <p:cNvSpPr txBox="1"/>
          <p:nvPr/>
        </p:nvSpPr>
        <p:spPr>
          <a:xfrm>
            <a:off x="170497" y="644551"/>
            <a:ext cx="4267200" cy="3123932"/>
          </a:xfrm>
          <a:prstGeom prst="rect">
            <a:avLst/>
          </a:prstGeom>
          <a:noFill/>
        </p:spPr>
        <p:txBody>
          <a:bodyPr wrap="square" rtlCol="0">
            <a:spAutoFit/>
          </a:bodyPr>
          <a:lstStyle/>
          <a:p>
            <a:pPr marL="171450" indent="-171450" algn="just">
              <a:buClr>
                <a:schemeClr val="tx1"/>
              </a:buClr>
              <a:buFont typeface="Arial" panose="020B0604020202020204" pitchFamily="34" charset="0"/>
              <a:buChar char="•"/>
            </a:pPr>
            <a:r>
              <a:rPr lang="en-US" sz="1200" dirty="0">
                <a:solidFill>
                  <a:srgbClr val="0070C0"/>
                </a:solidFill>
                <a:latin typeface="Herculanum" panose="020B0500000000000000" pitchFamily="34" charset="0"/>
              </a:rPr>
              <a:t>Single Elimination Tournament</a:t>
            </a:r>
          </a:p>
          <a:p>
            <a:pPr algn="just"/>
            <a:r>
              <a:rPr lang="en-US" sz="900" dirty="0">
                <a:latin typeface="Herculanum" panose="020B0500000000000000" pitchFamily="34" charset="0"/>
              </a:rPr>
              <a:t>	</a:t>
            </a:r>
          </a:p>
          <a:p>
            <a:pPr algn="just"/>
            <a:r>
              <a:rPr lang="en-US" sz="900" dirty="0">
                <a:latin typeface="Herculanum" panose="020B0500000000000000" pitchFamily="34" charset="0"/>
              </a:rPr>
              <a:t>	</a:t>
            </a:r>
            <a:r>
              <a:rPr lang="en-US" sz="1100" dirty="0">
                <a:latin typeface="Herculanum" panose="020B0500000000000000" pitchFamily="34" charset="0"/>
              </a:rPr>
              <a:t>The single elimination format is the easiest to organize. The name says it all, if a team loses one time they are out of the tournament.</a:t>
            </a: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r>
              <a:rPr lang="en-US" sz="900" dirty="0">
                <a:latin typeface="Herculanum" panose="020B0500000000000000" pitchFamily="34" charset="0"/>
              </a:rPr>
              <a:t>A standard single elimination </a:t>
            </a:r>
          </a:p>
          <a:p>
            <a:pPr algn="just"/>
            <a:r>
              <a:rPr lang="en-US" sz="900" dirty="0">
                <a:latin typeface="Herculanum" panose="020B0500000000000000" pitchFamily="34" charset="0"/>
              </a:rPr>
              <a:t>system with </a:t>
            </a:r>
            <a:r>
              <a:rPr lang="en-US" sz="900" dirty="0" err="1">
                <a:latin typeface="+mj-lt"/>
              </a:rPr>
              <a:t>i</a:t>
            </a:r>
            <a:r>
              <a:rPr lang="en-US" sz="900" dirty="0">
                <a:latin typeface="Herculanum" panose="020B0500000000000000" pitchFamily="34" charset="0"/>
              </a:rPr>
              <a:t> rounds Has </a:t>
            </a:r>
            <a:r>
              <a:rPr lang="en-US" sz="900" dirty="0">
                <a:solidFill>
                  <a:srgbClr val="FF0000"/>
                </a:solidFill>
                <a:latin typeface="+mj-lt"/>
              </a:rPr>
              <a:t>n = 2^i</a:t>
            </a:r>
            <a:r>
              <a:rPr lang="en-US" sz="900" dirty="0">
                <a:solidFill>
                  <a:srgbClr val="FF0000"/>
                </a:solidFill>
                <a:latin typeface="Herculanum" panose="020B0500000000000000" pitchFamily="34" charset="0"/>
              </a:rPr>
              <a:t> </a:t>
            </a:r>
          </a:p>
          <a:p>
            <a:pPr algn="just"/>
            <a:r>
              <a:rPr lang="en-US" sz="900" dirty="0">
                <a:latin typeface="Herculanum" panose="020B0500000000000000" pitchFamily="34" charset="0"/>
              </a:rPr>
              <a:t>participants, and there will be </a:t>
            </a:r>
          </a:p>
          <a:p>
            <a:pPr algn="just"/>
            <a:r>
              <a:rPr lang="en-US" sz="900" dirty="0">
                <a:solidFill>
                  <a:srgbClr val="FF0000"/>
                </a:solidFill>
              </a:rPr>
              <a:t>m = n - 1</a:t>
            </a:r>
            <a:r>
              <a:rPr lang="en-US" sz="900" dirty="0">
                <a:solidFill>
                  <a:srgbClr val="FF0000"/>
                </a:solidFill>
                <a:latin typeface="Herculanum" panose="020B0500000000000000" pitchFamily="34" charset="0"/>
              </a:rPr>
              <a:t> </a:t>
            </a:r>
            <a:r>
              <a:rPr lang="en-US" sz="900" dirty="0">
                <a:latin typeface="Herculanum" panose="020B0500000000000000" pitchFamily="34" charset="0"/>
              </a:rPr>
              <a:t>matches conducted. For </a:t>
            </a:r>
          </a:p>
          <a:p>
            <a:pPr algn="just"/>
            <a:r>
              <a:rPr lang="en-US" sz="900" dirty="0">
                <a:latin typeface="Herculanum" panose="020B0500000000000000" pitchFamily="34" charset="0"/>
              </a:rPr>
              <a:t>3 rounds single elimination, </a:t>
            </a:r>
          </a:p>
          <a:p>
            <a:pPr algn="just"/>
            <a:r>
              <a:rPr lang="en-US" sz="900" dirty="0">
                <a:latin typeface="Herculanum" panose="020B0500000000000000" pitchFamily="34" charset="0"/>
              </a:rPr>
              <a:t>there would be 7 matches with </a:t>
            </a:r>
          </a:p>
          <a:p>
            <a:pPr algn="just"/>
            <a:r>
              <a:rPr lang="en-US" sz="900" dirty="0">
                <a:latin typeface="Herculanum" panose="020B0500000000000000" pitchFamily="34" charset="0"/>
              </a:rPr>
              <a:t>8 players.</a:t>
            </a: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800" dirty="0">
              <a:latin typeface="Herculanum" panose="020B0500000000000000" pitchFamily="34" charset="0"/>
            </a:endParaRPr>
          </a:p>
        </p:txBody>
      </p:sp>
      <p:pic>
        <p:nvPicPr>
          <p:cNvPr id="5" name="Picture 4" descr="A diagram of a network&#10;&#10;Description automatically generated">
            <a:extLst>
              <a:ext uri="{FF2B5EF4-FFF2-40B4-BE49-F238E27FC236}">
                <a16:creationId xmlns:a16="http://schemas.microsoft.com/office/drawing/2014/main" id="{F91E9897-29FC-20AB-7DD4-26124CEF8A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4097" y="1792631"/>
            <a:ext cx="2034985" cy="952284"/>
          </a:xfrm>
          <a:prstGeom prst="rect">
            <a:avLst/>
          </a:prstGeom>
        </p:spPr>
      </p:pic>
    </p:spTree>
    <p:extLst>
      <p:ext uri="{BB962C8B-B14F-4D97-AF65-F5344CB8AC3E}">
        <p14:creationId xmlns:p14="http://schemas.microsoft.com/office/powerpoint/2010/main" val="4232145233"/>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412C6-97F4-FB11-27A6-5BB25960FD9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C0311E4-5D63-E9D5-475D-3129C5DDDDA5}"/>
              </a:ext>
            </a:extLst>
          </p:cNvPr>
          <p:cNvSpPr txBox="1">
            <a:spLocks noGrp="1"/>
          </p:cNvSpPr>
          <p:nvPr>
            <p:ph type="title"/>
          </p:nvPr>
        </p:nvSpPr>
        <p:spPr>
          <a:xfrm>
            <a:off x="0" y="158038"/>
            <a:ext cx="4608195" cy="264175"/>
          </a:xfrm>
          <a:prstGeom prst="rect">
            <a:avLst/>
          </a:prstGeom>
          <a:solidFill>
            <a:srgbClr val="F2F2F2"/>
          </a:solidFill>
        </p:spPr>
        <p:txBody>
          <a:bodyPr vert="horz" wrap="square" lIns="0" tIns="48260" rIns="0" bIns="0" rtlCol="0">
            <a:spAutoFit/>
          </a:bodyPr>
          <a:lstStyle/>
          <a:p>
            <a:pPr marL="107950">
              <a:lnSpc>
                <a:spcPct val="100000"/>
              </a:lnSpc>
              <a:spcBef>
                <a:spcPts val="380"/>
              </a:spcBef>
            </a:pPr>
            <a:r>
              <a:rPr lang="en-US" spc="60" dirty="0">
                <a:latin typeface="Herculanum" panose="020B0500000000000000" pitchFamily="34" charset="0"/>
              </a:rPr>
              <a:t>Different formats of tournaments</a:t>
            </a:r>
            <a:endParaRPr spc="60" dirty="0">
              <a:latin typeface="Herculanum" panose="020B0500000000000000" pitchFamily="34" charset="0"/>
            </a:endParaRPr>
          </a:p>
        </p:txBody>
      </p:sp>
      <p:sp>
        <p:nvSpPr>
          <p:cNvPr id="8" name="object 8">
            <a:extLst>
              <a:ext uri="{FF2B5EF4-FFF2-40B4-BE49-F238E27FC236}">
                <a16:creationId xmlns:a16="http://schemas.microsoft.com/office/drawing/2014/main" id="{8A457EBE-DBAB-B949-A068-3E9D6F717096}"/>
              </a:ext>
            </a:extLst>
          </p:cNvPr>
          <p:cNvSpPr/>
          <p:nvPr/>
        </p:nvSpPr>
        <p:spPr>
          <a:xfrm>
            <a:off x="0" y="3332226"/>
            <a:ext cx="4608195" cy="123825"/>
          </a:xfrm>
          <a:custGeom>
            <a:avLst/>
            <a:gdLst/>
            <a:ahLst/>
            <a:cxnLst/>
            <a:rect l="l" t="t" r="r" b="b"/>
            <a:pathLst>
              <a:path w="4608195" h="123825">
                <a:moveTo>
                  <a:pt x="4607928" y="0"/>
                </a:moveTo>
                <a:lnTo>
                  <a:pt x="3071952" y="0"/>
                </a:lnTo>
                <a:lnTo>
                  <a:pt x="1535976" y="0"/>
                </a:lnTo>
                <a:lnTo>
                  <a:pt x="0" y="0"/>
                </a:lnTo>
                <a:lnTo>
                  <a:pt x="0" y="123774"/>
                </a:lnTo>
                <a:lnTo>
                  <a:pt x="1535976" y="123774"/>
                </a:lnTo>
                <a:lnTo>
                  <a:pt x="3071952" y="123774"/>
                </a:lnTo>
                <a:lnTo>
                  <a:pt x="4607928" y="123774"/>
                </a:lnTo>
                <a:lnTo>
                  <a:pt x="4607928" y="0"/>
                </a:lnTo>
                <a:close/>
              </a:path>
            </a:pathLst>
          </a:custGeom>
          <a:solidFill>
            <a:srgbClr val="9E1A32"/>
          </a:solidFill>
        </p:spPr>
        <p:txBody>
          <a:bodyPr wrap="square" lIns="0" tIns="0" rIns="0" bIns="0" rtlCol="0"/>
          <a:lstStyle/>
          <a:p>
            <a:endParaRPr/>
          </a:p>
        </p:txBody>
      </p:sp>
      <p:sp>
        <p:nvSpPr>
          <p:cNvPr id="10" name="object 10">
            <a:extLst>
              <a:ext uri="{FF2B5EF4-FFF2-40B4-BE49-F238E27FC236}">
                <a16:creationId xmlns:a16="http://schemas.microsoft.com/office/drawing/2014/main" id="{4EED5734-D03E-79BD-7CBF-87D332808BFD}"/>
              </a:ext>
            </a:extLst>
          </p:cNvPr>
          <p:cNvSpPr txBox="1">
            <a:spLocks noGrp="1"/>
          </p:cNvSpPr>
          <p:nvPr>
            <p:ph type="dt" sz="half" idx="6"/>
          </p:nvPr>
        </p:nvSpPr>
        <p:spPr>
          <a:xfrm>
            <a:off x="27179" y="3354919"/>
            <a:ext cx="1503045" cy="76944"/>
          </a:xfrm>
          <a:prstGeom prst="rect">
            <a:avLst/>
          </a:prstGeom>
        </p:spPr>
        <p:txBody>
          <a:bodyPr vert="horz" wrap="square" lIns="0" tIns="0" rIns="0" bIns="0" rtlCol="0">
            <a:spAutoFit/>
          </a:bodyPr>
          <a:lstStyle/>
          <a:p>
            <a:pPr marL="12700">
              <a:lnSpc>
                <a:spcPts val="595"/>
              </a:lnSpc>
            </a:pPr>
            <a:r>
              <a:rPr lang="en-US" spc="95" dirty="0">
                <a:latin typeface="Herculanum" panose="020B0500000000000000" pitchFamily="34" charset="0"/>
              </a:rPr>
              <a:t>Group 10</a:t>
            </a:r>
            <a:endParaRPr spc="-15" dirty="0">
              <a:latin typeface="Herculanum" panose="020B0500000000000000" pitchFamily="34" charset="0"/>
            </a:endParaRPr>
          </a:p>
        </p:txBody>
      </p:sp>
      <p:sp>
        <p:nvSpPr>
          <p:cNvPr id="11" name="object 11">
            <a:extLst>
              <a:ext uri="{FF2B5EF4-FFF2-40B4-BE49-F238E27FC236}">
                <a16:creationId xmlns:a16="http://schemas.microsoft.com/office/drawing/2014/main" id="{1E2155CF-C317-2160-E2A3-1F393BFACF12}"/>
              </a:ext>
            </a:extLst>
          </p:cNvPr>
          <p:cNvSpPr txBox="1"/>
          <p:nvPr/>
        </p:nvSpPr>
        <p:spPr>
          <a:xfrm>
            <a:off x="1924050" y="3351017"/>
            <a:ext cx="874599" cy="76944"/>
          </a:xfrm>
          <a:prstGeom prst="rect">
            <a:avLst/>
          </a:prstGeom>
        </p:spPr>
        <p:txBody>
          <a:bodyPr vert="horz" wrap="square" lIns="0" tIns="0" rIns="0" bIns="0" rtlCol="0">
            <a:spAutoFit/>
          </a:bodyPr>
          <a:lstStyle/>
          <a:p>
            <a:pPr marL="12700">
              <a:lnSpc>
                <a:spcPts val="595"/>
              </a:lnSpc>
            </a:pPr>
            <a:r>
              <a:rPr lang="en-US" sz="500" u="sng" spc="15" dirty="0">
                <a:solidFill>
                  <a:srgbClr val="FFFFFF"/>
                </a:solidFill>
                <a:latin typeface="Herculanum" panose="020B0500000000000000" pitchFamily="34" charset="0"/>
                <a:cs typeface="Lucida Sans Unicode"/>
              </a:rPr>
              <a:t>Tournament Scheduler</a:t>
            </a:r>
            <a:endParaRPr sz="500" u="sng" dirty="0">
              <a:latin typeface="Herculanum" panose="020B0500000000000000" pitchFamily="34" charset="0"/>
              <a:cs typeface="Lucida Sans Unicode"/>
            </a:endParaRPr>
          </a:p>
        </p:txBody>
      </p:sp>
      <p:sp>
        <p:nvSpPr>
          <p:cNvPr id="3" name="TextBox 2">
            <a:extLst>
              <a:ext uri="{FF2B5EF4-FFF2-40B4-BE49-F238E27FC236}">
                <a16:creationId xmlns:a16="http://schemas.microsoft.com/office/drawing/2014/main" id="{81D4AC70-9DA0-6153-0F34-1CD60CE31660}"/>
              </a:ext>
            </a:extLst>
          </p:cNvPr>
          <p:cNvSpPr txBox="1"/>
          <p:nvPr/>
        </p:nvSpPr>
        <p:spPr>
          <a:xfrm>
            <a:off x="360997" y="2263775"/>
            <a:ext cx="3886200" cy="953453"/>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just"/>
            <a:r>
              <a:rPr lang="en-US" sz="1000" b="0" i="0" dirty="0">
                <a:solidFill>
                  <a:srgbClr val="000000"/>
                </a:solidFill>
                <a:effectLst/>
                <a:highlight>
                  <a:srgbClr val="C0C0C0"/>
                </a:highlight>
                <a:latin typeface="Herculanum" panose="020B0500000000000000" pitchFamily="34" charset="0"/>
              </a:rPr>
              <a:t> </a:t>
            </a:r>
            <a:r>
              <a:rPr lang="en-US" sz="1000" b="0" i="0" dirty="0">
                <a:solidFill>
                  <a:srgbClr val="000000"/>
                </a:solidFill>
                <a:effectLst/>
                <a:latin typeface="Herculanum" panose="020B0500000000000000" pitchFamily="34" charset="0"/>
              </a:rPr>
              <a:t>A single-elimination tournament with eight alternatives, where we assume that</a:t>
            </a:r>
            <a:r>
              <a:rPr lang="en-US" sz="1000" b="0" i="0" dirty="0">
                <a:solidFill>
                  <a:srgbClr val="FF0000"/>
                </a:solidFill>
                <a:effectLst/>
                <a:latin typeface="Herculanum" panose="020B0500000000000000" pitchFamily="34" charset="0"/>
              </a:rPr>
              <a:t> </a:t>
            </a:r>
            <a:r>
              <a:rPr lang="en-US" sz="1000" b="0" i="0" dirty="0" err="1">
                <a:solidFill>
                  <a:srgbClr val="FF0000"/>
                </a:solidFill>
                <a:effectLst/>
                <a:latin typeface="Herculanum" panose="020B0500000000000000" pitchFamily="34" charset="0"/>
              </a:rPr>
              <a:t>b≻a</a:t>
            </a:r>
            <a:r>
              <a:rPr lang="en-US" sz="1000" b="0" i="0" dirty="0">
                <a:solidFill>
                  <a:srgbClr val="FF0000"/>
                </a:solidFill>
                <a:effectLst/>
                <a:latin typeface="Herculanum" panose="020B0500000000000000" pitchFamily="34" charset="0"/>
              </a:rPr>
              <a:t> </a:t>
            </a:r>
            <a:r>
              <a:rPr lang="en-US" sz="1000" b="0" i="0" dirty="0">
                <a:solidFill>
                  <a:srgbClr val="000000"/>
                </a:solidFill>
                <a:effectLst/>
                <a:latin typeface="Herculanum" panose="020B0500000000000000" pitchFamily="34" charset="0"/>
              </a:rPr>
              <a:t>, </a:t>
            </a:r>
            <a:r>
              <a:rPr lang="en-US" sz="1000" b="0" i="0" dirty="0" err="1">
                <a:solidFill>
                  <a:srgbClr val="FF0000"/>
                </a:solidFill>
                <a:effectLst/>
                <a:latin typeface="Herculanum" panose="020B0500000000000000" pitchFamily="34" charset="0"/>
              </a:rPr>
              <a:t>c≻d</a:t>
            </a:r>
            <a:r>
              <a:rPr lang="en-US" sz="1000" b="0" i="0" dirty="0">
                <a:solidFill>
                  <a:srgbClr val="FF0000"/>
                </a:solidFill>
                <a:effectLst/>
                <a:latin typeface="Herculanum" panose="020B0500000000000000" pitchFamily="34" charset="0"/>
              </a:rPr>
              <a:t> </a:t>
            </a:r>
            <a:r>
              <a:rPr lang="en-US" sz="1000" b="0" i="0" dirty="0">
                <a:solidFill>
                  <a:srgbClr val="000000"/>
                </a:solidFill>
                <a:effectLst/>
                <a:latin typeface="Herculanum" panose="020B0500000000000000" pitchFamily="34" charset="0"/>
              </a:rPr>
              <a:t>, </a:t>
            </a:r>
            <a:r>
              <a:rPr lang="en-US" sz="1000" b="0" i="0" dirty="0" err="1">
                <a:solidFill>
                  <a:srgbClr val="FF0000"/>
                </a:solidFill>
                <a:effectLst/>
                <a:latin typeface="Herculanum" panose="020B0500000000000000" pitchFamily="34" charset="0"/>
              </a:rPr>
              <a:t>f≻e</a:t>
            </a:r>
            <a:r>
              <a:rPr lang="en-US" sz="1000" b="0" i="0" dirty="0">
                <a:solidFill>
                  <a:srgbClr val="FF0000"/>
                </a:solidFill>
                <a:effectLst/>
                <a:latin typeface="Herculanum" panose="020B0500000000000000" pitchFamily="34" charset="0"/>
              </a:rPr>
              <a:t> </a:t>
            </a:r>
            <a:r>
              <a:rPr lang="en-US" sz="1000" b="0" i="0" dirty="0">
                <a:solidFill>
                  <a:srgbClr val="000000"/>
                </a:solidFill>
                <a:effectLst/>
                <a:latin typeface="Herculanum" panose="020B0500000000000000" pitchFamily="34" charset="0"/>
              </a:rPr>
              <a:t>, </a:t>
            </a:r>
            <a:r>
              <a:rPr lang="en-US" sz="1000" b="0" i="0" dirty="0" err="1">
                <a:solidFill>
                  <a:srgbClr val="FF0000"/>
                </a:solidFill>
                <a:effectLst/>
                <a:latin typeface="Herculanum" panose="020B0500000000000000" pitchFamily="34" charset="0"/>
              </a:rPr>
              <a:t>h≻g</a:t>
            </a:r>
            <a:r>
              <a:rPr lang="en-US" sz="1000" b="0" i="0" dirty="0">
                <a:solidFill>
                  <a:srgbClr val="FF0000"/>
                </a:solidFill>
                <a:effectLst/>
                <a:latin typeface="Herculanum" panose="020B0500000000000000" pitchFamily="34" charset="0"/>
              </a:rPr>
              <a:t> </a:t>
            </a:r>
            <a:r>
              <a:rPr lang="en-US" sz="1000" b="0" i="0" dirty="0">
                <a:solidFill>
                  <a:srgbClr val="000000"/>
                </a:solidFill>
                <a:effectLst/>
                <a:latin typeface="Herculanum" panose="020B0500000000000000" pitchFamily="34" charset="0"/>
              </a:rPr>
              <a:t>,</a:t>
            </a:r>
            <a:r>
              <a:rPr lang="en-US" sz="1000" b="0" i="0" dirty="0">
                <a:solidFill>
                  <a:srgbClr val="FF0000"/>
                </a:solidFill>
                <a:effectLst/>
                <a:latin typeface="Herculanum" panose="020B0500000000000000" pitchFamily="34" charset="0"/>
              </a:rPr>
              <a:t> </a:t>
            </a:r>
            <a:r>
              <a:rPr lang="en-US" sz="1000" b="0" i="0" dirty="0" err="1">
                <a:solidFill>
                  <a:srgbClr val="FF0000"/>
                </a:solidFill>
                <a:effectLst/>
                <a:latin typeface="Herculanum" panose="020B0500000000000000" pitchFamily="34" charset="0"/>
              </a:rPr>
              <a:t>c≻b</a:t>
            </a:r>
            <a:r>
              <a:rPr lang="en-US" sz="1000" b="0" i="0" dirty="0">
                <a:solidFill>
                  <a:srgbClr val="FF0000"/>
                </a:solidFill>
                <a:effectLst/>
                <a:latin typeface="Herculanum" panose="020B0500000000000000" pitchFamily="34" charset="0"/>
              </a:rPr>
              <a:t> </a:t>
            </a:r>
            <a:r>
              <a:rPr lang="en-US" sz="1000" b="0" i="0" dirty="0">
                <a:solidFill>
                  <a:srgbClr val="000000"/>
                </a:solidFill>
                <a:effectLst/>
                <a:latin typeface="Herculanum" panose="020B0500000000000000" pitchFamily="34" charset="0"/>
              </a:rPr>
              <a:t>, </a:t>
            </a:r>
            <a:r>
              <a:rPr lang="en-US" sz="1000" b="0" i="0" dirty="0" err="1">
                <a:solidFill>
                  <a:srgbClr val="FF0000"/>
                </a:solidFill>
                <a:effectLst/>
                <a:latin typeface="Herculanum" panose="020B0500000000000000" pitchFamily="34" charset="0"/>
              </a:rPr>
              <a:t>h≻f</a:t>
            </a:r>
            <a:r>
              <a:rPr lang="en-US" sz="1000" b="0" i="0" dirty="0">
                <a:solidFill>
                  <a:srgbClr val="FF0000"/>
                </a:solidFill>
                <a:effectLst/>
                <a:latin typeface="Herculanum" panose="020B0500000000000000" pitchFamily="34" charset="0"/>
              </a:rPr>
              <a:t> </a:t>
            </a:r>
            <a:r>
              <a:rPr lang="en-US" sz="1000" b="0" i="0" dirty="0">
                <a:solidFill>
                  <a:srgbClr val="000000"/>
                </a:solidFill>
                <a:effectLst/>
                <a:latin typeface="Herculanum" panose="020B0500000000000000" pitchFamily="34" charset="0"/>
              </a:rPr>
              <a:t>, and </a:t>
            </a:r>
            <a:r>
              <a:rPr lang="en-US" sz="1000" b="0" i="0" dirty="0" err="1">
                <a:solidFill>
                  <a:srgbClr val="FF0000"/>
                </a:solidFill>
                <a:effectLst/>
                <a:latin typeface="Herculanum" panose="020B0500000000000000" pitchFamily="34" charset="0"/>
              </a:rPr>
              <a:t>c≻h</a:t>
            </a:r>
            <a:r>
              <a:rPr lang="en-US" sz="1000" b="0" i="0" dirty="0">
                <a:solidFill>
                  <a:srgbClr val="FF0000"/>
                </a:solidFill>
                <a:effectLst/>
                <a:latin typeface="Herculanum" panose="020B0500000000000000" pitchFamily="34" charset="0"/>
              </a:rPr>
              <a:t> </a:t>
            </a:r>
            <a:r>
              <a:rPr lang="en-US" sz="1000" b="0" i="0" dirty="0">
                <a:solidFill>
                  <a:srgbClr val="000000"/>
                </a:solidFill>
                <a:effectLst/>
                <a:latin typeface="Herculanum" panose="020B0500000000000000" pitchFamily="34" charset="0"/>
              </a:rPr>
              <a:t>; all other dominance relations are arbitrary. Under this bracket, alternative </a:t>
            </a:r>
            <a:r>
              <a:rPr lang="en-US" sz="1000" b="0" i="0" dirty="0">
                <a:solidFill>
                  <a:srgbClr val="FF0000"/>
                </a:solidFill>
                <a:effectLst/>
                <a:latin typeface="Herculanum" panose="020B0500000000000000" pitchFamily="34" charset="0"/>
              </a:rPr>
              <a:t>c</a:t>
            </a:r>
            <a:r>
              <a:rPr lang="en-US" sz="1000" b="0" i="0" dirty="0">
                <a:solidFill>
                  <a:srgbClr val="000000"/>
                </a:solidFill>
                <a:effectLst/>
                <a:latin typeface="Herculanum" panose="020B0500000000000000" pitchFamily="34" charset="0"/>
              </a:rPr>
              <a:t> is the single-elimination winner</a:t>
            </a:r>
          </a:p>
        </p:txBody>
      </p:sp>
      <p:sp>
        <p:nvSpPr>
          <p:cNvPr id="13" name="object 13">
            <a:extLst>
              <a:ext uri="{FF2B5EF4-FFF2-40B4-BE49-F238E27FC236}">
                <a16:creationId xmlns:a16="http://schemas.microsoft.com/office/drawing/2014/main" id="{28931A4D-E125-C8AA-003A-2F0EC7F8415F}"/>
              </a:ext>
            </a:extLst>
          </p:cNvPr>
          <p:cNvSpPr txBox="1">
            <a:spLocks noGrp="1"/>
          </p:cNvSpPr>
          <p:nvPr>
            <p:ph type="sldNum" sz="quarter" idx="7"/>
          </p:nvPr>
        </p:nvSpPr>
        <p:spPr>
          <a:prstGeom prst="rect">
            <a:avLst/>
          </a:prstGeom>
        </p:spPr>
        <p:txBody>
          <a:bodyPr vert="horz" wrap="square" lIns="0" tIns="0" rIns="0" bIns="0" rtlCol="0">
            <a:spAutoFit/>
          </a:bodyPr>
          <a:lstStyle/>
          <a:p>
            <a:pPr marL="59055">
              <a:lnSpc>
                <a:spcPts val="595"/>
              </a:lnSpc>
            </a:pPr>
            <a:fld id="{81D60167-4931-47E6-BA6A-407CBD079E47}" type="slidenum">
              <a:rPr spc="-25" dirty="0"/>
              <a:t>6</a:t>
            </a:fld>
            <a:r>
              <a:rPr spc="-80" dirty="0"/>
              <a:t> /</a:t>
            </a:r>
            <a:r>
              <a:rPr spc="-75" dirty="0"/>
              <a:t> </a:t>
            </a:r>
            <a:r>
              <a:rPr spc="-114" dirty="0"/>
              <a:t>15</a:t>
            </a:r>
          </a:p>
        </p:txBody>
      </p:sp>
      <p:sp>
        <p:nvSpPr>
          <p:cNvPr id="4" name="TextBox 3">
            <a:extLst>
              <a:ext uri="{FF2B5EF4-FFF2-40B4-BE49-F238E27FC236}">
                <a16:creationId xmlns:a16="http://schemas.microsoft.com/office/drawing/2014/main" id="{97AF2356-FD40-CA3D-3A22-7D882EC11B7A}"/>
              </a:ext>
            </a:extLst>
          </p:cNvPr>
          <p:cNvSpPr txBox="1"/>
          <p:nvPr/>
        </p:nvSpPr>
        <p:spPr>
          <a:xfrm>
            <a:off x="170497" y="648536"/>
            <a:ext cx="4267200" cy="1785104"/>
          </a:xfrm>
          <a:prstGeom prst="rect">
            <a:avLst/>
          </a:prstGeom>
          <a:noFill/>
        </p:spPr>
        <p:txBody>
          <a:bodyPr wrap="square" rtlCol="0">
            <a:spAutoFit/>
          </a:bodyPr>
          <a:lstStyle/>
          <a:p>
            <a:pPr marL="171450" indent="-171450" algn="just">
              <a:buClr>
                <a:schemeClr val="tx1"/>
              </a:buClr>
              <a:buFont typeface="Arial" panose="020B0604020202020204" pitchFamily="34" charset="0"/>
              <a:buChar char="•"/>
            </a:pPr>
            <a:r>
              <a:rPr lang="en-US" sz="1200" dirty="0">
                <a:solidFill>
                  <a:srgbClr val="0070C0"/>
                </a:solidFill>
                <a:latin typeface="Herculanum" panose="020B0500000000000000" pitchFamily="34" charset="0"/>
              </a:rPr>
              <a:t>Single Elimination Tournament</a:t>
            </a:r>
          </a:p>
          <a:p>
            <a:pPr algn="just"/>
            <a:r>
              <a:rPr lang="en-US" sz="900" dirty="0">
                <a:latin typeface="Herculanum" panose="020B0500000000000000" pitchFamily="34" charset="0"/>
              </a:rPr>
              <a:t>	</a:t>
            </a:r>
            <a:endParaRPr lang="en-US" sz="10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800" dirty="0">
              <a:latin typeface="Herculanum" panose="020B0500000000000000" pitchFamily="34" charset="0"/>
            </a:endParaRPr>
          </a:p>
        </p:txBody>
      </p:sp>
      <p:pic>
        <p:nvPicPr>
          <p:cNvPr id="5" name="Picture 4" descr="A diagram of a network&#10;&#10;Description automatically generated">
            <a:extLst>
              <a:ext uri="{FF2B5EF4-FFF2-40B4-BE49-F238E27FC236}">
                <a16:creationId xmlns:a16="http://schemas.microsoft.com/office/drawing/2014/main" id="{C1FD88B7-5377-49B5-1458-4E149053F2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455" y="872271"/>
            <a:ext cx="2853788" cy="1335448"/>
          </a:xfrm>
          <a:prstGeom prst="rect">
            <a:avLst/>
          </a:prstGeom>
        </p:spPr>
      </p:pic>
    </p:spTree>
    <p:extLst>
      <p:ext uri="{BB962C8B-B14F-4D97-AF65-F5344CB8AC3E}">
        <p14:creationId xmlns:p14="http://schemas.microsoft.com/office/powerpoint/2010/main" val="1773324392"/>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C2A60-4020-96F4-5A0A-35D2D2EAF15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08BC2F7-F602-6CC9-F07B-4EAE2B3517ED}"/>
              </a:ext>
            </a:extLst>
          </p:cNvPr>
          <p:cNvSpPr txBox="1">
            <a:spLocks noGrp="1"/>
          </p:cNvSpPr>
          <p:nvPr>
            <p:ph type="title"/>
          </p:nvPr>
        </p:nvSpPr>
        <p:spPr>
          <a:xfrm>
            <a:off x="0" y="158038"/>
            <a:ext cx="4608195" cy="264175"/>
          </a:xfrm>
          <a:prstGeom prst="rect">
            <a:avLst/>
          </a:prstGeom>
          <a:solidFill>
            <a:srgbClr val="F2F2F2"/>
          </a:solidFill>
        </p:spPr>
        <p:txBody>
          <a:bodyPr vert="horz" wrap="square" lIns="0" tIns="48260" rIns="0" bIns="0" rtlCol="0">
            <a:spAutoFit/>
          </a:bodyPr>
          <a:lstStyle/>
          <a:p>
            <a:pPr marL="107950">
              <a:lnSpc>
                <a:spcPct val="100000"/>
              </a:lnSpc>
              <a:spcBef>
                <a:spcPts val="380"/>
              </a:spcBef>
            </a:pPr>
            <a:r>
              <a:rPr lang="en-US" spc="60" dirty="0">
                <a:latin typeface="Herculanum" panose="020B0500000000000000" pitchFamily="34" charset="0"/>
              </a:rPr>
              <a:t>Different formats of tournaments</a:t>
            </a:r>
            <a:endParaRPr spc="60" dirty="0">
              <a:latin typeface="Herculanum" panose="020B0500000000000000" pitchFamily="34" charset="0"/>
            </a:endParaRPr>
          </a:p>
        </p:txBody>
      </p:sp>
      <p:sp>
        <p:nvSpPr>
          <p:cNvPr id="8" name="object 8">
            <a:extLst>
              <a:ext uri="{FF2B5EF4-FFF2-40B4-BE49-F238E27FC236}">
                <a16:creationId xmlns:a16="http://schemas.microsoft.com/office/drawing/2014/main" id="{7FFC9712-B5F1-432D-DE57-E79C13BAD981}"/>
              </a:ext>
            </a:extLst>
          </p:cNvPr>
          <p:cNvSpPr/>
          <p:nvPr/>
        </p:nvSpPr>
        <p:spPr>
          <a:xfrm>
            <a:off x="0" y="3332226"/>
            <a:ext cx="4608195" cy="123825"/>
          </a:xfrm>
          <a:custGeom>
            <a:avLst/>
            <a:gdLst/>
            <a:ahLst/>
            <a:cxnLst/>
            <a:rect l="l" t="t" r="r" b="b"/>
            <a:pathLst>
              <a:path w="4608195" h="123825">
                <a:moveTo>
                  <a:pt x="4607928" y="0"/>
                </a:moveTo>
                <a:lnTo>
                  <a:pt x="3071952" y="0"/>
                </a:lnTo>
                <a:lnTo>
                  <a:pt x="1535976" y="0"/>
                </a:lnTo>
                <a:lnTo>
                  <a:pt x="0" y="0"/>
                </a:lnTo>
                <a:lnTo>
                  <a:pt x="0" y="123774"/>
                </a:lnTo>
                <a:lnTo>
                  <a:pt x="1535976" y="123774"/>
                </a:lnTo>
                <a:lnTo>
                  <a:pt x="3071952" y="123774"/>
                </a:lnTo>
                <a:lnTo>
                  <a:pt x="4607928" y="123774"/>
                </a:lnTo>
                <a:lnTo>
                  <a:pt x="4607928" y="0"/>
                </a:lnTo>
                <a:close/>
              </a:path>
            </a:pathLst>
          </a:custGeom>
          <a:solidFill>
            <a:srgbClr val="9E1A32"/>
          </a:solidFill>
        </p:spPr>
        <p:txBody>
          <a:bodyPr wrap="square" lIns="0" tIns="0" rIns="0" bIns="0" rtlCol="0"/>
          <a:lstStyle/>
          <a:p>
            <a:endParaRPr/>
          </a:p>
        </p:txBody>
      </p:sp>
      <p:sp>
        <p:nvSpPr>
          <p:cNvPr id="10" name="object 10">
            <a:extLst>
              <a:ext uri="{FF2B5EF4-FFF2-40B4-BE49-F238E27FC236}">
                <a16:creationId xmlns:a16="http://schemas.microsoft.com/office/drawing/2014/main" id="{6BCFB74E-D2AB-A255-F956-1FA2E317A82D}"/>
              </a:ext>
            </a:extLst>
          </p:cNvPr>
          <p:cNvSpPr txBox="1">
            <a:spLocks noGrp="1"/>
          </p:cNvSpPr>
          <p:nvPr>
            <p:ph type="dt" sz="half" idx="6"/>
          </p:nvPr>
        </p:nvSpPr>
        <p:spPr>
          <a:xfrm>
            <a:off x="27179" y="3354919"/>
            <a:ext cx="1503045" cy="76944"/>
          </a:xfrm>
          <a:prstGeom prst="rect">
            <a:avLst/>
          </a:prstGeom>
        </p:spPr>
        <p:txBody>
          <a:bodyPr vert="horz" wrap="square" lIns="0" tIns="0" rIns="0" bIns="0" rtlCol="0">
            <a:spAutoFit/>
          </a:bodyPr>
          <a:lstStyle/>
          <a:p>
            <a:pPr marL="12700">
              <a:lnSpc>
                <a:spcPts val="595"/>
              </a:lnSpc>
            </a:pPr>
            <a:r>
              <a:rPr lang="en-US" spc="95" dirty="0">
                <a:latin typeface="Herculanum" panose="020B0500000000000000" pitchFamily="34" charset="0"/>
              </a:rPr>
              <a:t>Group 10</a:t>
            </a:r>
            <a:endParaRPr spc="-15" dirty="0">
              <a:latin typeface="Herculanum" panose="020B0500000000000000" pitchFamily="34" charset="0"/>
            </a:endParaRPr>
          </a:p>
        </p:txBody>
      </p:sp>
      <p:sp>
        <p:nvSpPr>
          <p:cNvPr id="11" name="object 11">
            <a:extLst>
              <a:ext uri="{FF2B5EF4-FFF2-40B4-BE49-F238E27FC236}">
                <a16:creationId xmlns:a16="http://schemas.microsoft.com/office/drawing/2014/main" id="{54641A38-B1D7-C50E-AFC2-AD5CBB2EB4AB}"/>
              </a:ext>
            </a:extLst>
          </p:cNvPr>
          <p:cNvSpPr txBox="1"/>
          <p:nvPr/>
        </p:nvSpPr>
        <p:spPr>
          <a:xfrm>
            <a:off x="1924050" y="3351017"/>
            <a:ext cx="874599" cy="76944"/>
          </a:xfrm>
          <a:prstGeom prst="rect">
            <a:avLst/>
          </a:prstGeom>
        </p:spPr>
        <p:txBody>
          <a:bodyPr vert="horz" wrap="square" lIns="0" tIns="0" rIns="0" bIns="0" rtlCol="0">
            <a:spAutoFit/>
          </a:bodyPr>
          <a:lstStyle/>
          <a:p>
            <a:pPr marL="12700">
              <a:lnSpc>
                <a:spcPts val="595"/>
              </a:lnSpc>
            </a:pPr>
            <a:r>
              <a:rPr lang="en-US" sz="500" u="sng" spc="15" dirty="0">
                <a:solidFill>
                  <a:srgbClr val="FFFFFF"/>
                </a:solidFill>
                <a:latin typeface="Herculanum" panose="020B0500000000000000" pitchFamily="34" charset="0"/>
                <a:cs typeface="Lucida Sans Unicode"/>
              </a:rPr>
              <a:t>Tournament Scheduler</a:t>
            </a:r>
            <a:endParaRPr sz="500" u="sng" dirty="0">
              <a:latin typeface="Herculanum" panose="020B0500000000000000" pitchFamily="34" charset="0"/>
              <a:cs typeface="Lucida Sans Unicode"/>
            </a:endParaRPr>
          </a:p>
        </p:txBody>
      </p:sp>
      <p:sp>
        <p:nvSpPr>
          <p:cNvPr id="13" name="object 13">
            <a:extLst>
              <a:ext uri="{FF2B5EF4-FFF2-40B4-BE49-F238E27FC236}">
                <a16:creationId xmlns:a16="http://schemas.microsoft.com/office/drawing/2014/main" id="{965C75C4-9510-860D-D6CA-318FFCCEAFFC}"/>
              </a:ext>
            </a:extLst>
          </p:cNvPr>
          <p:cNvSpPr txBox="1">
            <a:spLocks noGrp="1"/>
          </p:cNvSpPr>
          <p:nvPr>
            <p:ph type="sldNum" sz="quarter" idx="7"/>
          </p:nvPr>
        </p:nvSpPr>
        <p:spPr>
          <a:prstGeom prst="rect">
            <a:avLst/>
          </a:prstGeom>
        </p:spPr>
        <p:txBody>
          <a:bodyPr vert="horz" wrap="square" lIns="0" tIns="0" rIns="0" bIns="0" rtlCol="0">
            <a:spAutoFit/>
          </a:bodyPr>
          <a:lstStyle/>
          <a:p>
            <a:pPr marL="59055">
              <a:lnSpc>
                <a:spcPts val="595"/>
              </a:lnSpc>
            </a:pPr>
            <a:fld id="{81D60167-4931-47E6-BA6A-407CBD079E47}" type="slidenum">
              <a:rPr spc="-25" dirty="0"/>
              <a:t>7</a:t>
            </a:fld>
            <a:r>
              <a:rPr spc="-80" dirty="0"/>
              <a:t> /</a:t>
            </a:r>
            <a:r>
              <a:rPr spc="-75" dirty="0"/>
              <a:t> </a:t>
            </a:r>
            <a:r>
              <a:rPr spc="-114" dirty="0"/>
              <a:t>15</a:t>
            </a:r>
          </a:p>
        </p:txBody>
      </p:sp>
      <p:sp>
        <p:nvSpPr>
          <p:cNvPr id="7" name="Rectangle: Rounded Corners 6">
            <a:extLst>
              <a:ext uri="{FF2B5EF4-FFF2-40B4-BE49-F238E27FC236}">
                <a16:creationId xmlns:a16="http://schemas.microsoft.com/office/drawing/2014/main" id="{D61D5136-51F9-2475-932E-C7278B1A6510}"/>
              </a:ext>
            </a:extLst>
          </p:cNvPr>
          <p:cNvSpPr/>
          <p:nvPr/>
        </p:nvSpPr>
        <p:spPr>
          <a:xfrm>
            <a:off x="170497" y="1957208"/>
            <a:ext cx="2363153" cy="1174883"/>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 name="TextBox 3">
            <a:extLst>
              <a:ext uri="{FF2B5EF4-FFF2-40B4-BE49-F238E27FC236}">
                <a16:creationId xmlns:a16="http://schemas.microsoft.com/office/drawing/2014/main" id="{397C202C-9E00-A05E-1DB8-33364E8B4C8F}"/>
              </a:ext>
            </a:extLst>
          </p:cNvPr>
          <p:cNvSpPr txBox="1"/>
          <p:nvPr/>
        </p:nvSpPr>
        <p:spPr>
          <a:xfrm>
            <a:off x="170497" y="648536"/>
            <a:ext cx="4267200" cy="3631763"/>
          </a:xfrm>
          <a:prstGeom prst="rect">
            <a:avLst/>
          </a:prstGeom>
          <a:noFill/>
        </p:spPr>
        <p:txBody>
          <a:bodyPr wrap="square" rtlCol="0">
            <a:spAutoFit/>
          </a:bodyPr>
          <a:lstStyle/>
          <a:p>
            <a:pPr marL="171450" indent="-171450" algn="just">
              <a:buClr>
                <a:schemeClr val="tx1"/>
              </a:buClr>
              <a:buFont typeface="Arial" panose="020B0604020202020204" pitchFamily="34" charset="0"/>
              <a:buChar char="•"/>
            </a:pPr>
            <a:r>
              <a:rPr lang="en-US" sz="1200" dirty="0">
                <a:solidFill>
                  <a:srgbClr val="0070C0"/>
                </a:solidFill>
                <a:latin typeface="Herculanum" panose="020B0500000000000000" pitchFamily="34" charset="0"/>
              </a:rPr>
              <a:t>Double Elimination Tournament</a:t>
            </a:r>
          </a:p>
          <a:p>
            <a:pPr algn="just"/>
            <a:r>
              <a:rPr lang="en-US" sz="900" dirty="0">
                <a:latin typeface="Herculanum" panose="020B0500000000000000" pitchFamily="34" charset="0"/>
              </a:rPr>
              <a:t>	</a:t>
            </a:r>
          </a:p>
          <a:p>
            <a:pPr algn="just"/>
            <a:r>
              <a:rPr lang="en-US" sz="900" dirty="0">
                <a:latin typeface="Herculanum" panose="020B0500000000000000" pitchFamily="34" charset="0"/>
              </a:rPr>
              <a:t>	</a:t>
            </a:r>
            <a:r>
              <a:rPr lang="en-US" sz="1100" dirty="0">
                <a:latin typeface="Herculanum" panose="020B0500000000000000" pitchFamily="34" charset="0"/>
              </a:rPr>
              <a:t>Double elimination gives a second chance to the competitors. After one loss they are moved to the loser’s bracket and are eliminated after the second loss. This adds complexity to the tournament and keeps the competition balanced.</a:t>
            </a:r>
          </a:p>
          <a:p>
            <a:pPr algn="just"/>
            <a:endParaRPr lang="en-US" sz="1100" dirty="0">
              <a:latin typeface="Herculanum" panose="020B0500000000000000" pitchFamily="34" charset="0"/>
            </a:endParaRPr>
          </a:p>
          <a:p>
            <a:pPr algn="just"/>
            <a:endParaRPr lang="en-US" sz="900" dirty="0">
              <a:latin typeface="Herculanum" panose="020B0500000000000000" pitchFamily="34" charset="0"/>
            </a:endParaRPr>
          </a:p>
          <a:p>
            <a:pPr algn="just"/>
            <a:r>
              <a:rPr lang="en-US" sz="900" dirty="0">
                <a:latin typeface="Herculanum" panose="020B0500000000000000" pitchFamily="34" charset="0"/>
              </a:rPr>
              <a:t>A classic double-elimination </a:t>
            </a:r>
          </a:p>
          <a:p>
            <a:pPr algn="just"/>
            <a:r>
              <a:rPr lang="en-US" sz="900" dirty="0">
                <a:latin typeface="Herculanum" panose="020B0500000000000000" pitchFamily="34" charset="0"/>
              </a:rPr>
              <a:t>tournament system for</a:t>
            </a:r>
            <a:r>
              <a:rPr lang="en-US" sz="900" dirty="0">
                <a:latin typeface="+mj-lt"/>
              </a:rPr>
              <a:t> </a:t>
            </a:r>
            <a:r>
              <a:rPr lang="en-US" sz="900" dirty="0">
                <a:solidFill>
                  <a:srgbClr val="FF0000"/>
                </a:solidFill>
                <a:latin typeface="+mj-lt"/>
              </a:rPr>
              <a:t>n = 2^i </a:t>
            </a:r>
          </a:p>
          <a:p>
            <a:pPr algn="just"/>
            <a:r>
              <a:rPr lang="en-US" sz="900" dirty="0">
                <a:latin typeface="Herculanum" panose="020B0500000000000000" pitchFamily="34" charset="0"/>
              </a:rPr>
              <a:t>participants (where 1 </a:t>
            </a:r>
            <a:r>
              <a:rPr lang="en-US" sz="900" dirty="0"/>
              <a:t>&lt; </a:t>
            </a:r>
            <a:r>
              <a:rPr lang="en-US" sz="900" dirty="0" err="1"/>
              <a:t>i</a:t>
            </a:r>
            <a:r>
              <a:rPr lang="en-US" sz="900" dirty="0">
                <a:latin typeface="Herculanum" panose="020B0500000000000000" pitchFamily="34" charset="0"/>
              </a:rPr>
              <a:t> ∈ N) will </a:t>
            </a:r>
          </a:p>
          <a:p>
            <a:pPr algn="just"/>
            <a:r>
              <a:rPr lang="en-US" sz="900" dirty="0">
                <a:latin typeface="Herculanum" panose="020B0500000000000000" pitchFamily="34" charset="0"/>
              </a:rPr>
              <a:t>have </a:t>
            </a:r>
            <a:r>
              <a:rPr lang="en-US" sz="900" dirty="0">
                <a:solidFill>
                  <a:srgbClr val="FF0000"/>
                </a:solidFill>
              </a:rPr>
              <a:t>m = 2n - 2</a:t>
            </a:r>
            <a:r>
              <a:rPr lang="en-US" sz="900" dirty="0">
                <a:solidFill>
                  <a:srgbClr val="FF0000"/>
                </a:solidFill>
                <a:latin typeface="Herculanum" panose="020B0500000000000000" pitchFamily="34" charset="0"/>
              </a:rPr>
              <a:t> </a:t>
            </a:r>
            <a:r>
              <a:rPr lang="en-US" sz="900" dirty="0">
                <a:latin typeface="Herculanum" panose="020B0500000000000000" pitchFamily="34" charset="0"/>
              </a:rPr>
              <a:t>matches conducted. </a:t>
            </a:r>
          </a:p>
          <a:p>
            <a:pPr algn="just"/>
            <a:r>
              <a:rPr lang="en-US" sz="900" dirty="0">
                <a:latin typeface="Herculanum" panose="020B0500000000000000" pitchFamily="34" charset="0"/>
              </a:rPr>
              <a:t>Thus, we have 14 matches for 8 </a:t>
            </a:r>
          </a:p>
          <a:p>
            <a:pPr algn="just"/>
            <a:r>
              <a:rPr lang="en-US" sz="900" dirty="0">
                <a:latin typeface="Herculanum" panose="020B0500000000000000" pitchFamily="34" charset="0"/>
              </a:rPr>
              <a:t>Players or teams.</a:t>
            </a: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800" dirty="0">
              <a:latin typeface="Herculanum" panose="020B0500000000000000" pitchFamily="34" charset="0"/>
            </a:endParaRPr>
          </a:p>
        </p:txBody>
      </p:sp>
      <p:pic>
        <p:nvPicPr>
          <p:cNvPr id="6" name="Picture 5" descr="A black and white diagram&#10;&#10;Description automatically generated">
            <a:extLst>
              <a:ext uri="{FF2B5EF4-FFF2-40B4-BE49-F238E27FC236}">
                <a16:creationId xmlns:a16="http://schemas.microsoft.com/office/drawing/2014/main" id="{C359105D-6026-0DEE-A535-903A6694D2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8649" y="1957209"/>
            <a:ext cx="1397260" cy="1174883"/>
          </a:xfrm>
          <a:prstGeom prst="rect">
            <a:avLst/>
          </a:prstGeom>
        </p:spPr>
      </p:pic>
    </p:spTree>
    <p:extLst>
      <p:ext uri="{BB962C8B-B14F-4D97-AF65-F5344CB8AC3E}">
        <p14:creationId xmlns:p14="http://schemas.microsoft.com/office/powerpoint/2010/main" val="2275793019"/>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08F9A-15F7-E5CB-7BAC-4B9C9290D19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6631321-0FA4-739E-A044-4FFD6B3923D1}"/>
              </a:ext>
            </a:extLst>
          </p:cNvPr>
          <p:cNvSpPr txBox="1">
            <a:spLocks noGrp="1"/>
          </p:cNvSpPr>
          <p:nvPr>
            <p:ph type="title"/>
          </p:nvPr>
        </p:nvSpPr>
        <p:spPr>
          <a:xfrm>
            <a:off x="0" y="158038"/>
            <a:ext cx="4608195" cy="264175"/>
          </a:xfrm>
          <a:prstGeom prst="rect">
            <a:avLst/>
          </a:prstGeom>
          <a:solidFill>
            <a:srgbClr val="F2F2F2"/>
          </a:solidFill>
        </p:spPr>
        <p:txBody>
          <a:bodyPr vert="horz" wrap="square" lIns="0" tIns="48260" rIns="0" bIns="0" rtlCol="0">
            <a:spAutoFit/>
          </a:bodyPr>
          <a:lstStyle/>
          <a:p>
            <a:pPr marL="107950">
              <a:lnSpc>
                <a:spcPct val="100000"/>
              </a:lnSpc>
              <a:spcBef>
                <a:spcPts val="380"/>
              </a:spcBef>
            </a:pPr>
            <a:r>
              <a:rPr lang="en-US" spc="60" dirty="0">
                <a:latin typeface="Herculanum" panose="020B0500000000000000" pitchFamily="34" charset="0"/>
              </a:rPr>
              <a:t>Different formats of tournaments</a:t>
            </a:r>
            <a:endParaRPr spc="60" dirty="0">
              <a:latin typeface="Herculanum" panose="020B0500000000000000" pitchFamily="34" charset="0"/>
            </a:endParaRPr>
          </a:p>
        </p:txBody>
      </p:sp>
      <p:sp>
        <p:nvSpPr>
          <p:cNvPr id="8" name="object 8">
            <a:extLst>
              <a:ext uri="{FF2B5EF4-FFF2-40B4-BE49-F238E27FC236}">
                <a16:creationId xmlns:a16="http://schemas.microsoft.com/office/drawing/2014/main" id="{0E43B21A-7BCD-E4EA-5C4F-D22575701B35}"/>
              </a:ext>
            </a:extLst>
          </p:cNvPr>
          <p:cNvSpPr/>
          <p:nvPr/>
        </p:nvSpPr>
        <p:spPr>
          <a:xfrm>
            <a:off x="0" y="3332226"/>
            <a:ext cx="4608195" cy="123825"/>
          </a:xfrm>
          <a:custGeom>
            <a:avLst/>
            <a:gdLst/>
            <a:ahLst/>
            <a:cxnLst/>
            <a:rect l="l" t="t" r="r" b="b"/>
            <a:pathLst>
              <a:path w="4608195" h="123825">
                <a:moveTo>
                  <a:pt x="4607928" y="0"/>
                </a:moveTo>
                <a:lnTo>
                  <a:pt x="3071952" y="0"/>
                </a:lnTo>
                <a:lnTo>
                  <a:pt x="1535976" y="0"/>
                </a:lnTo>
                <a:lnTo>
                  <a:pt x="0" y="0"/>
                </a:lnTo>
                <a:lnTo>
                  <a:pt x="0" y="123774"/>
                </a:lnTo>
                <a:lnTo>
                  <a:pt x="1535976" y="123774"/>
                </a:lnTo>
                <a:lnTo>
                  <a:pt x="3071952" y="123774"/>
                </a:lnTo>
                <a:lnTo>
                  <a:pt x="4607928" y="123774"/>
                </a:lnTo>
                <a:lnTo>
                  <a:pt x="4607928" y="0"/>
                </a:lnTo>
                <a:close/>
              </a:path>
            </a:pathLst>
          </a:custGeom>
          <a:solidFill>
            <a:srgbClr val="9E1A32"/>
          </a:solidFill>
        </p:spPr>
        <p:txBody>
          <a:bodyPr wrap="square" lIns="0" tIns="0" rIns="0" bIns="0" rtlCol="0"/>
          <a:lstStyle/>
          <a:p>
            <a:endParaRPr/>
          </a:p>
        </p:txBody>
      </p:sp>
      <p:sp>
        <p:nvSpPr>
          <p:cNvPr id="10" name="object 10">
            <a:extLst>
              <a:ext uri="{FF2B5EF4-FFF2-40B4-BE49-F238E27FC236}">
                <a16:creationId xmlns:a16="http://schemas.microsoft.com/office/drawing/2014/main" id="{22B4FA1E-FAFB-34B3-C352-0A4131BEE2DA}"/>
              </a:ext>
            </a:extLst>
          </p:cNvPr>
          <p:cNvSpPr txBox="1">
            <a:spLocks noGrp="1"/>
          </p:cNvSpPr>
          <p:nvPr>
            <p:ph type="dt" sz="half" idx="6"/>
          </p:nvPr>
        </p:nvSpPr>
        <p:spPr>
          <a:xfrm>
            <a:off x="27179" y="3354919"/>
            <a:ext cx="1503045" cy="76944"/>
          </a:xfrm>
          <a:prstGeom prst="rect">
            <a:avLst/>
          </a:prstGeom>
        </p:spPr>
        <p:txBody>
          <a:bodyPr vert="horz" wrap="square" lIns="0" tIns="0" rIns="0" bIns="0" rtlCol="0">
            <a:spAutoFit/>
          </a:bodyPr>
          <a:lstStyle/>
          <a:p>
            <a:pPr marL="12700">
              <a:lnSpc>
                <a:spcPts val="595"/>
              </a:lnSpc>
            </a:pPr>
            <a:r>
              <a:rPr lang="en-US" spc="95" dirty="0">
                <a:latin typeface="Herculanum" panose="020B0500000000000000" pitchFamily="34" charset="0"/>
              </a:rPr>
              <a:t>Group 10</a:t>
            </a:r>
            <a:endParaRPr spc="-15" dirty="0">
              <a:latin typeface="Herculanum" panose="020B0500000000000000" pitchFamily="34" charset="0"/>
            </a:endParaRPr>
          </a:p>
        </p:txBody>
      </p:sp>
      <p:sp>
        <p:nvSpPr>
          <p:cNvPr id="11" name="object 11">
            <a:extLst>
              <a:ext uri="{FF2B5EF4-FFF2-40B4-BE49-F238E27FC236}">
                <a16:creationId xmlns:a16="http://schemas.microsoft.com/office/drawing/2014/main" id="{2562A331-FCB8-C419-AC63-5B9B270CB6A5}"/>
              </a:ext>
            </a:extLst>
          </p:cNvPr>
          <p:cNvSpPr txBox="1"/>
          <p:nvPr/>
        </p:nvSpPr>
        <p:spPr>
          <a:xfrm>
            <a:off x="1924050" y="3351017"/>
            <a:ext cx="874599" cy="76944"/>
          </a:xfrm>
          <a:prstGeom prst="rect">
            <a:avLst/>
          </a:prstGeom>
        </p:spPr>
        <p:txBody>
          <a:bodyPr vert="horz" wrap="square" lIns="0" tIns="0" rIns="0" bIns="0" rtlCol="0">
            <a:spAutoFit/>
          </a:bodyPr>
          <a:lstStyle/>
          <a:p>
            <a:pPr marL="12700">
              <a:lnSpc>
                <a:spcPts val="595"/>
              </a:lnSpc>
            </a:pPr>
            <a:r>
              <a:rPr lang="en-US" sz="500" u="sng" spc="15" dirty="0">
                <a:solidFill>
                  <a:srgbClr val="FFFFFF"/>
                </a:solidFill>
                <a:latin typeface="Herculanum" panose="020B0500000000000000" pitchFamily="34" charset="0"/>
                <a:cs typeface="Lucida Sans Unicode"/>
              </a:rPr>
              <a:t>Tournament Scheduler</a:t>
            </a:r>
            <a:endParaRPr sz="500" u="sng" dirty="0">
              <a:latin typeface="Herculanum" panose="020B0500000000000000" pitchFamily="34" charset="0"/>
              <a:cs typeface="Lucida Sans Unicode"/>
            </a:endParaRPr>
          </a:p>
        </p:txBody>
      </p:sp>
      <p:sp>
        <p:nvSpPr>
          <p:cNvPr id="13" name="object 13">
            <a:extLst>
              <a:ext uri="{FF2B5EF4-FFF2-40B4-BE49-F238E27FC236}">
                <a16:creationId xmlns:a16="http://schemas.microsoft.com/office/drawing/2014/main" id="{67E27C79-9DC1-FBDD-835E-414CEC04495A}"/>
              </a:ext>
            </a:extLst>
          </p:cNvPr>
          <p:cNvSpPr txBox="1">
            <a:spLocks noGrp="1"/>
          </p:cNvSpPr>
          <p:nvPr>
            <p:ph type="sldNum" sz="quarter" idx="7"/>
          </p:nvPr>
        </p:nvSpPr>
        <p:spPr>
          <a:prstGeom prst="rect">
            <a:avLst/>
          </a:prstGeom>
        </p:spPr>
        <p:txBody>
          <a:bodyPr vert="horz" wrap="square" lIns="0" tIns="0" rIns="0" bIns="0" rtlCol="0">
            <a:spAutoFit/>
          </a:bodyPr>
          <a:lstStyle/>
          <a:p>
            <a:pPr marL="59055">
              <a:lnSpc>
                <a:spcPts val="595"/>
              </a:lnSpc>
            </a:pPr>
            <a:fld id="{81D60167-4931-47E6-BA6A-407CBD079E47}" type="slidenum">
              <a:rPr spc="-25" dirty="0"/>
              <a:t>8</a:t>
            </a:fld>
            <a:r>
              <a:rPr spc="-80" dirty="0"/>
              <a:t> /</a:t>
            </a:r>
            <a:r>
              <a:rPr spc="-75" dirty="0"/>
              <a:t> </a:t>
            </a:r>
            <a:r>
              <a:rPr spc="-114" dirty="0"/>
              <a:t>15</a:t>
            </a:r>
          </a:p>
        </p:txBody>
      </p:sp>
      <p:sp>
        <p:nvSpPr>
          <p:cNvPr id="4" name="TextBox 3">
            <a:extLst>
              <a:ext uri="{FF2B5EF4-FFF2-40B4-BE49-F238E27FC236}">
                <a16:creationId xmlns:a16="http://schemas.microsoft.com/office/drawing/2014/main" id="{D412716B-623C-3F91-0881-00AABA3501B2}"/>
              </a:ext>
            </a:extLst>
          </p:cNvPr>
          <p:cNvSpPr txBox="1"/>
          <p:nvPr/>
        </p:nvSpPr>
        <p:spPr>
          <a:xfrm>
            <a:off x="170497" y="428539"/>
            <a:ext cx="4267200" cy="846386"/>
          </a:xfrm>
          <a:prstGeom prst="rect">
            <a:avLst/>
          </a:prstGeom>
          <a:noFill/>
        </p:spPr>
        <p:txBody>
          <a:bodyPr wrap="square" rtlCol="0">
            <a:spAutoFit/>
          </a:bodyPr>
          <a:lstStyle/>
          <a:p>
            <a:pPr marL="171450" indent="-171450" algn="just">
              <a:buClr>
                <a:schemeClr val="tx1"/>
              </a:buClr>
              <a:buFont typeface="Arial" panose="020B0604020202020204" pitchFamily="34" charset="0"/>
              <a:buChar char="•"/>
            </a:pPr>
            <a:r>
              <a:rPr lang="en-US" sz="1200" dirty="0">
                <a:solidFill>
                  <a:srgbClr val="0070C0"/>
                </a:solidFill>
                <a:latin typeface="Herculanum" panose="020B0500000000000000" pitchFamily="34" charset="0"/>
              </a:rPr>
              <a:t>Double Elimination Tournament</a:t>
            </a:r>
          </a:p>
          <a:p>
            <a:pPr algn="just"/>
            <a:r>
              <a:rPr lang="en-US" sz="900" dirty="0">
                <a:latin typeface="Herculanum" panose="020B0500000000000000" pitchFamily="34" charset="0"/>
              </a:rPr>
              <a:t>	</a:t>
            </a:r>
          </a:p>
          <a:p>
            <a:pPr algn="just"/>
            <a:r>
              <a:rPr lang="en-US" sz="900" dirty="0">
                <a:latin typeface="Herculanum" panose="020B0500000000000000" pitchFamily="34" charset="0"/>
              </a:rPr>
              <a:t>	</a:t>
            </a:r>
          </a:p>
          <a:p>
            <a:pPr algn="just"/>
            <a:endParaRPr lang="en-US" sz="900" dirty="0">
              <a:latin typeface="Herculanum" panose="020B0500000000000000" pitchFamily="34" charset="0"/>
            </a:endParaRPr>
          </a:p>
          <a:p>
            <a:pPr algn="just"/>
            <a:endParaRPr lang="en-US" sz="800" dirty="0">
              <a:latin typeface="Herculanum" panose="020B0500000000000000" pitchFamily="34" charset="0"/>
            </a:endParaRPr>
          </a:p>
        </p:txBody>
      </p:sp>
      <p:pic>
        <p:nvPicPr>
          <p:cNvPr id="5" name="Picture 4" descr="A diagram of a match&#10;&#10;Description automatically generated with medium confidence">
            <a:extLst>
              <a:ext uri="{FF2B5EF4-FFF2-40B4-BE49-F238E27FC236}">
                <a16:creationId xmlns:a16="http://schemas.microsoft.com/office/drawing/2014/main" id="{FA0D383F-00A7-D196-D938-BAFBCE847E1B}"/>
              </a:ext>
            </a:extLst>
          </p:cNvPr>
          <p:cNvPicPr>
            <a:picLocks noChangeAspect="1"/>
          </p:cNvPicPr>
          <p:nvPr/>
        </p:nvPicPr>
        <p:blipFill>
          <a:blip r:embed="rId2" cstate="print">
            <a:extLst>
              <a:ext uri="{28A0092B-C50C-407E-A947-70E740481C1C}">
                <a14:useLocalDpi xmlns:a14="http://schemas.microsoft.com/office/drawing/2010/main" val="0"/>
              </a:ext>
            </a:extLst>
          </a:blip>
          <a:srcRect r="-3372" b="61642"/>
          <a:stretch/>
        </p:blipFill>
        <p:spPr>
          <a:xfrm>
            <a:off x="1221571" y="663575"/>
            <a:ext cx="3428999" cy="1143000"/>
          </a:xfrm>
          <a:prstGeom prst="rect">
            <a:avLst/>
          </a:prstGeom>
        </p:spPr>
      </p:pic>
      <p:sp>
        <p:nvSpPr>
          <p:cNvPr id="15" name="Rectangle: Rounded Corners 14">
            <a:extLst>
              <a:ext uri="{FF2B5EF4-FFF2-40B4-BE49-F238E27FC236}">
                <a16:creationId xmlns:a16="http://schemas.microsoft.com/office/drawing/2014/main" id="{F1F43C84-B719-ABCF-68E5-AFADB17BA0CF}"/>
              </a:ext>
            </a:extLst>
          </p:cNvPr>
          <p:cNvSpPr/>
          <p:nvPr/>
        </p:nvSpPr>
        <p:spPr>
          <a:xfrm>
            <a:off x="2798649" y="1769099"/>
            <a:ext cx="1784271" cy="1446550"/>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12" name="Picture 11" descr="A diagram of a match&#10;&#10;Description automatically generated with medium confidence">
            <a:extLst>
              <a:ext uri="{FF2B5EF4-FFF2-40B4-BE49-F238E27FC236}">
                <a16:creationId xmlns:a16="http://schemas.microsoft.com/office/drawing/2014/main" id="{A0209129-A466-9C02-68E6-3E9B99B4BD0C}"/>
              </a:ext>
            </a:extLst>
          </p:cNvPr>
          <p:cNvPicPr>
            <a:picLocks noChangeAspect="1"/>
          </p:cNvPicPr>
          <p:nvPr/>
        </p:nvPicPr>
        <p:blipFill>
          <a:blip r:embed="rId2" cstate="print">
            <a:extLst>
              <a:ext uri="{28A0092B-C50C-407E-A947-70E740481C1C}">
                <a14:useLocalDpi xmlns:a14="http://schemas.microsoft.com/office/drawing/2010/main" val="0"/>
              </a:ext>
            </a:extLst>
          </a:blip>
          <a:srcRect l="5942" t="44275" r="3726"/>
          <a:stretch/>
        </p:blipFill>
        <p:spPr>
          <a:xfrm>
            <a:off x="15496" y="1730375"/>
            <a:ext cx="2750078" cy="1523999"/>
          </a:xfrm>
          <a:prstGeom prst="rect">
            <a:avLst/>
          </a:prstGeom>
        </p:spPr>
      </p:pic>
      <p:sp>
        <p:nvSpPr>
          <p:cNvPr id="14" name="TextBox 13">
            <a:extLst>
              <a:ext uri="{FF2B5EF4-FFF2-40B4-BE49-F238E27FC236}">
                <a16:creationId xmlns:a16="http://schemas.microsoft.com/office/drawing/2014/main" id="{48CAE19B-09D1-B0B1-4D50-CC2A31DEA11F}"/>
              </a:ext>
            </a:extLst>
          </p:cNvPr>
          <p:cNvSpPr txBox="1"/>
          <p:nvPr/>
        </p:nvSpPr>
        <p:spPr>
          <a:xfrm>
            <a:off x="2831724" y="1769099"/>
            <a:ext cx="1721412" cy="1446550"/>
          </a:xfrm>
          <a:prstGeom prst="rect">
            <a:avLst/>
          </a:prstGeom>
          <a:noFill/>
        </p:spPr>
        <p:txBody>
          <a:bodyPr wrap="square" rtlCol="0">
            <a:spAutoFit/>
          </a:bodyPr>
          <a:lstStyle/>
          <a:p>
            <a:pPr algn="just"/>
            <a:r>
              <a:rPr lang="en-US" sz="800" dirty="0">
                <a:latin typeface="Herculanum" panose="020B0500000000000000" pitchFamily="34" charset="0"/>
              </a:rPr>
              <a:t>Example of a winners bracket (above) and losers bracket (below) where each left-hand player wins each round in their respective (m and z) maximal sub-tournaments. The champion of the losers bracket plays the champion of the winners bracket in a final match.</a:t>
            </a:r>
            <a:endParaRPr lang="en-PK" sz="800" dirty="0">
              <a:latin typeface="Herculanum" panose="020B0500000000000000" pitchFamily="34" charset="0"/>
            </a:endParaRPr>
          </a:p>
        </p:txBody>
      </p:sp>
    </p:spTree>
    <p:extLst>
      <p:ext uri="{BB962C8B-B14F-4D97-AF65-F5344CB8AC3E}">
        <p14:creationId xmlns:p14="http://schemas.microsoft.com/office/powerpoint/2010/main" val="826973946"/>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AC954-3482-8835-FE48-2333C150E66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05AEA0-B851-6FE9-7FCA-632D2FD7CA78}"/>
              </a:ext>
            </a:extLst>
          </p:cNvPr>
          <p:cNvSpPr txBox="1">
            <a:spLocks noGrp="1"/>
          </p:cNvSpPr>
          <p:nvPr>
            <p:ph type="title"/>
          </p:nvPr>
        </p:nvSpPr>
        <p:spPr>
          <a:xfrm>
            <a:off x="0" y="158038"/>
            <a:ext cx="4608195" cy="264175"/>
          </a:xfrm>
          <a:prstGeom prst="rect">
            <a:avLst/>
          </a:prstGeom>
          <a:solidFill>
            <a:srgbClr val="F2F2F2"/>
          </a:solidFill>
        </p:spPr>
        <p:txBody>
          <a:bodyPr vert="horz" wrap="square" lIns="0" tIns="48260" rIns="0" bIns="0" rtlCol="0">
            <a:spAutoFit/>
          </a:bodyPr>
          <a:lstStyle/>
          <a:p>
            <a:pPr marL="107950">
              <a:lnSpc>
                <a:spcPct val="100000"/>
              </a:lnSpc>
              <a:spcBef>
                <a:spcPts val="380"/>
              </a:spcBef>
            </a:pPr>
            <a:r>
              <a:rPr lang="en-US" spc="60" dirty="0">
                <a:latin typeface="Herculanum" panose="020B0500000000000000" pitchFamily="34" charset="0"/>
              </a:rPr>
              <a:t>Different formats of tournaments</a:t>
            </a:r>
            <a:endParaRPr spc="60" dirty="0">
              <a:latin typeface="Herculanum" panose="020B0500000000000000" pitchFamily="34" charset="0"/>
            </a:endParaRPr>
          </a:p>
        </p:txBody>
      </p:sp>
      <p:sp>
        <p:nvSpPr>
          <p:cNvPr id="8" name="object 8">
            <a:extLst>
              <a:ext uri="{FF2B5EF4-FFF2-40B4-BE49-F238E27FC236}">
                <a16:creationId xmlns:a16="http://schemas.microsoft.com/office/drawing/2014/main" id="{A5C22287-A970-6CAA-3863-1D37A90D51D1}"/>
              </a:ext>
            </a:extLst>
          </p:cNvPr>
          <p:cNvSpPr/>
          <p:nvPr/>
        </p:nvSpPr>
        <p:spPr>
          <a:xfrm>
            <a:off x="0" y="3332226"/>
            <a:ext cx="4608195" cy="123825"/>
          </a:xfrm>
          <a:custGeom>
            <a:avLst/>
            <a:gdLst/>
            <a:ahLst/>
            <a:cxnLst/>
            <a:rect l="l" t="t" r="r" b="b"/>
            <a:pathLst>
              <a:path w="4608195" h="123825">
                <a:moveTo>
                  <a:pt x="4607928" y="0"/>
                </a:moveTo>
                <a:lnTo>
                  <a:pt x="3071952" y="0"/>
                </a:lnTo>
                <a:lnTo>
                  <a:pt x="1535976" y="0"/>
                </a:lnTo>
                <a:lnTo>
                  <a:pt x="0" y="0"/>
                </a:lnTo>
                <a:lnTo>
                  <a:pt x="0" y="123774"/>
                </a:lnTo>
                <a:lnTo>
                  <a:pt x="1535976" y="123774"/>
                </a:lnTo>
                <a:lnTo>
                  <a:pt x="3071952" y="123774"/>
                </a:lnTo>
                <a:lnTo>
                  <a:pt x="4607928" y="123774"/>
                </a:lnTo>
                <a:lnTo>
                  <a:pt x="4607928" y="0"/>
                </a:lnTo>
                <a:close/>
              </a:path>
            </a:pathLst>
          </a:custGeom>
          <a:solidFill>
            <a:srgbClr val="9E1A32"/>
          </a:solidFill>
        </p:spPr>
        <p:txBody>
          <a:bodyPr wrap="square" lIns="0" tIns="0" rIns="0" bIns="0" rtlCol="0"/>
          <a:lstStyle/>
          <a:p>
            <a:endParaRPr/>
          </a:p>
        </p:txBody>
      </p:sp>
      <p:sp>
        <p:nvSpPr>
          <p:cNvPr id="10" name="object 10">
            <a:extLst>
              <a:ext uri="{FF2B5EF4-FFF2-40B4-BE49-F238E27FC236}">
                <a16:creationId xmlns:a16="http://schemas.microsoft.com/office/drawing/2014/main" id="{C0FBFEA3-01C5-32EA-4EF3-2883F0D3C3A2}"/>
              </a:ext>
            </a:extLst>
          </p:cNvPr>
          <p:cNvSpPr txBox="1">
            <a:spLocks noGrp="1"/>
          </p:cNvSpPr>
          <p:nvPr>
            <p:ph type="dt" sz="half" idx="6"/>
          </p:nvPr>
        </p:nvSpPr>
        <p:spPr>
          <a:xfrm>
            <a:off x="27179" y="3354919"/>
            <a:ext cx="1503045" cy="76944"/>
          </a:xfrm>
          <a:prstGeom prst="rect">
            <a:avLst/>
          </a:prstGeom>
        </p:spPr>
        <p:txBody>
          <a:bodyPr vert="horz" wrap="square" lIns="0" tIns="0" rIns="0" bIns="0" rtlCol="0">
            <a:spAutoFit/>
          </a:bodyPr>
          <a:lstStyle/>
          <a:p>
            <a:pPr marL="12700">
              <a:lnSpc>
                <a:spcPts val="595"/>
              </a:lnSpc>
            </a:pPr>
            <a:r>
              <a:rPr lang="en-US" spc="95" dirty="0">
                <a:latin typeface="Herculanum" panose="020B0500000000000000" pitchFamily="34" charset="0"/>
              </a:rPr>
              <a:t>Group 10</a:t>
            </a:r>
            <a:endParaRPr spc="-15" dirty="0">
              <a:latin typeface="Herculanum" panose="020B0500000000000000" pitchFamily="34" charset="0"/>
            </a:endParaRPr>
          </a:p>
        </p:txBody>
      </p:sp>
      <p:sp>
        <p:nvSpPr>
          <p:cNvPr id="11" name="object 11">
            <a:extLst>
              <a:ext uri="{FF2B5EF4-FFF2-40B4-BE49-F238E27FC236}">
                <a16:creationId xmlns:a16="http://schemas.microsoft.com/office/drawing/2014/main" id="{EF3406F2-EEB4-F192-6C9D-5C9472325DFC}"/>
              </a:ext>
            </a:extLst>
          </p:cNvPr>
          <p:cNvSpPr txBox="1"/>
          <p:nvPr/>
        </p:nvSpPr>
        <p:spPr>
          <a:xfrm>
            <a:off x="1924050" y="3351017"/>
            <a:ext cx="874599" cy="76944"/>
          </a:xfrm>
          <a:prstGeom prst="rect">
            <a:avLst/>
          </a:prstGeom>
        </p:spPr>
        <p:txBody>
          <a:bodyPr vert="horz" wrap="square" lIns="0" tIns="0" rIns="0" bIns="0" rtlCol="0">
            <a:spAutoFit/>
          </a:bodyPr>
          <a:lstStyle/>
          <a:p>
            <a:pPr marL="12700">
              <a:lnSpc>
                <a:spcPts val="595"/>
              </a:lnSpc>
            </a:pPr>
            <a:r>
              <a:rPr lang="en-US" sz="500" u="sng" spc="15" dirty="0">
                <a:solidFill>
                  <a:srgbClr val="FFFFFF"/>
                </a:solidFill>
                <a:latin typeface="Herculanum" panose="020B0500000000000000" pitchFamily="34" charset="0"/>
                <a:cs typeface="Lucida Sans Unicode"/>
              </a:rPr>
              <a:t>Tournament Scheduler</a:t>
            </a:r>
            <a:endParaRPr sz="500" u="sng" dirty="0">
              <a:latin typeface="Herculanum" panose="020B0500000000000000" pitchFamily="34" charset="0"/>
              <a:cs typeface="Lucida Sans Unicode"/>
            </a:endParaRPr>
          </a:p>
        </p:txBody>
      </p:sp>
      <p:sp>
        <p:nvSpPr>
          <p:cNvPr id="13" name="object 13">
            <a:extLst>
              <a:ext uri="{FF2B5EF4-FFF2-40B4-BE49-F238E27FC236}">
                <a16:creationId xmlns:a16="http://schemas.microsoft.com/office/drawing/2014/main" id="{26F2493A-74ED-AEC2-1C9B-98735707D2B3}"/>
              </a:ext>
            </a:extLst>
          </p:cNvPr>
          <p:cNvSpPr txBox="1">
            <a:spLocks noGrp="1"/>
          </p:cNvSpPr>
          <p:nvPr>
            <p:ph type="sldNum" sz="quarter" idx="7"/>
          </p:nvPr>
        </p:nvSpPr>
        <p:spPr>
          <a:prstGeom prst="rect">
            <a:avLst/>
          </a:prstGeom>
        </p:spPr>
        <p:txBody>
          <a:bodyPr vert="horz" wrap="square" lIns="0" tIns="0" rIns="0" bIns="0" rtlCol="0">
            <a:spAutoFit/>
          </a:bodyPr>
          <a:lstStyle/>
          <a:p>
            <a:pPr marL="59055">
              <a:lnSpc>
                <a:spcPts val="595"/>
              </a:lnSpc>
            </a:pPr>
            <a:fld id="{81D60167-4931-47E6-BA6A-407CBD079E47}" type="slidenum">
              <a:rPr spc="-25" dirty="0"/>
              <a:t>9</a:t>
            </a:fld>
            <a:r>
              <a:rPr spc="-80" dirty="0"/>
              <a:t> /</a:t>
            </a:r>
            <a:r>
              <a:rPr spc="-75" dirty="0"/>
              <a:t> </a:t>
            </a:r>
            <a:r>
              <a:rPr spc="-114" dirty="0"/>
              <a:t>15</a:t>
            </a:r>
          </a:p>
        </p:txBody>
      </p:sp>
      <p:sp>
        <p:nvSpPr>
          <p:cNvPr id="4" name="TextBox 3">
            <a:extLst>
              <a:ext uri="{FF2B5EF4-FFF2-40B4-BE49-F238E27FC236}">
                <a16:creationId xmlns:a16="http://schemas.microsoft.com/office/drawing/2014/main" id="{B112ABEB-51DD-2C9F-BC4E-78429E4371D2}"/>
              </a:ext>
            </a:extLst>
          </p:cNvPr>
          <p:cNvSpPr txBox="1"/>
          <p:nvPr/>
        </p:nvSpPr>
        <p:spPr>
          <a:xfrm>
            <a:off x="170497" y="648536"/>
            <a:ext cx="4267200" cy="2108269"/>
          </a:xfrm>
          <a:prstGeom prst="rect">
            <a:avLst/>
          </a:prstGeom>
          <a:noFill/>
        </p:spPr>
        <p:txBody>
          <a:bodyPr wrap="square" rtlCol="0">
            <a:spAutoFit/>
          </a:bodyPr>
          <a:lstStyle/>
          <a:p>
            <a:pPr marL="171450" indent="-171450" algn="just">
              <a:buClr>
                <a:schemeClr val="tx1"/>
              </a:buClr>
              <a:buFont typeface="Arial" panose="020B0604020202020204" pitchFamily="34" charset="0"/>
              <a:buChar char="•"/>
            </a:pPr>
            <a:r>
              <a:rPr lang="en-US" sz="1200" dirty="0">
                <a:solidFill>
                  <a:srgbClr val="0070C0"/>
                </a:solidFill>
                <a:latin typeface="Herculanum" panose="020B0500000000000000" pitchFamily="34" charset="0"/>
              </a:rPr>
              <a:t>Round-robin</a:t>
            </a:r>
          </a:p>
          <a:p>
            <a:pPr algn="just"/>
            <a:r>
              <a:rPr lang="en-US" sz="900" dirty="0">
                <a:latin typeface="Herculanum" panose="020B0500000000000000" pitchFamily="34" charset="0"/>
              </a:rPr>
              <a:t>	</a:t>
            </a:r>
            <a:r>
              <a:rPr lang="en-GB" sz="900" dirty="0">
                <a:effectLst/>
                <a:latin typeface="Calibri" panose="020F0502020204030204" pitchFamily="34" charset="0"/>
                <a:ea typeface="Calibri" panose="020F0502020204030204" pitchFamily="34" charset="0"/>
                <a:cs typeface="Times New Roman" panose="02020603050405020304" pitchFamily="18" charset="0"/>
              </a:rPr>
              <a:t> </a:t>
            </a:r>
          </a:p>
          <a:p>
            <a:pPr algn="just"/>
            <a:r>
              <a:rPr lang="en-GB" sz="900" dirty="0">
                <a:latin typeface="Calibri" panose="020F0502020204030204" pitchFamily="34" charset="0"/>
                <a:ea typeface="Calibri" panose="020F0502020204030204" pitchFamily="34" charset="0"/>
                <a:cs typeface="Times New Roman" panose="02020603050405020304" pitchFamily="18" charset="0"/>
              </a:rPr>
              <a:t>	</a:t>
            </a:r>
            <a:r>
              <a:rPr lang="en-GB" sz="1100" dirty="0">
                <a:effectLst/>
                <a:latin typeface="Herculanum" panose="020B0500000000000000" pitchFamily="34" charset="0"/>
                <a:ea typeface="Calibri" panose="020F0502020204030204" pitchFamily="34" charset="0"/>
                <a:cs typeface="Times New Roman" panose="02020603050405020304" pitchFamily="18" charset="0"/>
              </a:rPr>
              <a:t>A round robin tournament is a competition format where every participant competes against all others an equal number of times. It is commonly used in sports, esports, and other competitive events, offering fairness and comprehensive evaluation of participants.</a:t>
            </a:r>
            <a:endParaRPr lang="en-US" sz="11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900" dirty="0">
              <a:latin typeface="Herculanum" panose="020B0500000000000000" pitchFamily="34" charset="0"/>
            </a:endParaRPr>
          </a:p>
          <a:p>
            <a:pPr algn="just"/>
            <a:endParaRPr lang="en-US" sz="800" dirty="0">
              <a:latin typeface="Herculanum" panose="020B0500000000000000" pitchFamily="34" charset="0"/>
            </a:endParaRPr>
          </a:p>
        </p:txBody>
      </p:sp>
      <p:sp>
        <p:nvSpPr>
          <p:cNvPr id="3" name="Rectangle: Rounded Corners 2">
            <a:extLst>
              <a:ext uri="{FF2B5EF4-FFF2-40B4-BE49-F238E27FC236}">
                <a16:creationId xmlns:a16="http://schemas.microsoft.com/office/drawing/2014/main" id="{AD7F52AF-F512-E19E-3988-9709EC4775F9}"/>
              </a:ext>
            </a:extLst>
          </p:cNvPr>
          <p:cNvSpPr/>
          <p:nvPr/>
        </p:nvSpPr>
        <p:spPr>
          <a:xfrm>
            <a:off x="703896" y="2171489"/>
            <a:ext cx="3277553" cy="930485"/>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latin typeface="Herculanum" panose="020B0500000000000000" pitchFamily="34" charset="0"/>
              </a:rPr>
              <a:t>If we have n numbers of competitors(teams),</a:t>
            </a:r>
          </a:p>
          <a:p>
            <a:r>
              <a:rPr lang="en-US" sz="900" dirty="0">
                <a:solidFill>
                  <a:schemeClr val="tx1"/>
                </a:solidFill>
                <a:latin typeface="Herculanum" panose="020B0500000000000000" pitchFamily="34" charset="0"/>
              </a:rPr>
              <a:t>Then the total number of game played by n teams in the context of round robin tournament is given by the formula:</a:t>
            </a:r>
          </a:p>
          <a:p>
            <a:pPr algn="ctr"/>
            <a:r>
              <a:rPr lang="en-US" sz="900" dirty="0">
                <a:solidFill>
                  <a:srgbClr val="0070C0"/>
                </a:solidFill>
                <a:latin typeface="Herculanum" panose="020B0500000000000000" pitchFamily="34" charset="0"/>
              </a:rPr>
              <a:t>Total Games = (n(n−1))/2</a:t>
            </a:r>
          </a:p>
          <a:p>
            <a:pPr algn="ctr"/>
            <a:endParaRPr lang="en-PK" sz="300" dirty="0">
              <a:solidFill>
                <a:schemeClr val="tx1"/>
              </a:solidFill>
              <a:latin typeface="Herculanum" panose="020B0500000000000000" pitchFamily="34" charset="0"/>
            </a:endParaRPr>
          </a:p>
        </p:txBody>
      </p:sp>
    </p:spTree>
    <p:extLst>
      <p:ext uri="{BB962C8B-B14F-4D97-AF65-F5344CB8AC3E}">
        <p14:creationId xmlns:p14="http://schemas.microsoft.com/office/powerpoint/2010/main" val="1706316137"/>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3733</TotalTime>
  <Words>663</Words>
  <Application>Microsoft Office PowerPoint</Application>
  <PresentationFormat>Custom</PresentationFormat>
  <Paragraphs>159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Herculanum</vt:lpstr>
      <vt:lpstr>Lucida Sans Unicode</vt:lpstr>
      <vt:lpstr>Office Theme</vt:lpstr>
      <vt:lpstr>Tournament Scheduler</vt:lpstr>
      <vt:lpstr>What is Tournament Scheduler?</vt:lpstr>
      <vt:lpstr>let’s recall concepts</vt:lpstr>
      <vt:lpstr>let’s recall concepts</vt:lpstr>
      <vt:lpstr>Different formats of tournaments</vt:lpstr>
      <vt:lpstr>Different formats of tournaments</vt:lpstr>
      <vt:lpstr>Different formats of tournaments</vt:lpstr>
      <vt:lpstr>Different formats of tournaments</vt:lpstr>
      <vt:lpstr>Different formats of tournaments</vt:lpstr>
      <vt:lpstr>Different formats of tournaments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Structures - Introduction</dc:title>
  <dc:creator>Dr. Mudassir Shabbir, Dr. Waseem Abbas, Hafsa Batool, Hasnain Haider, Zahra Zulfiqar</dc:creator>
  <cp:lastModifiedBy>Fahad Pasha</cp:lastModifiedBy>
  <cp:revision>5</cp:revision>
  <dcterms:created xsi:type="dcterms:W3CDTF">2024-11-26T22:18:43Z</dcterms:created>
  <dcterms:modified xsi:type="dcterms:W3CDTF">2024-11-30T03:47:41Z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LaTeX with Beamer class</vt:lpwstr>
  </property>
  <property fmtid="{D5CDD505-2E9C-101B-9397-08002B2CF9AE}" pid="4" name="LastSaved">
    <vt:filetime>2024-11-26T00:00:00Z</vt:filetime>
  </property>
</Properties>
</file>