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0" r:id="rId4"/>
    <p:sldId id="261" r:id="rId5"/>
    <p:sldId id="262" r:id="rId6"/>
  </p:sldIdLst>
  <p:sldSz cx="4610100" cy="3460750"/>
  <p:notesSz cx="4610100" cy="346075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990" autoAdjust="0"/>
    <p:restoredTop sz="94660"/>
  </p:normalViewPr>
  <p:slideViewPr>
    <p:cSldViewPr>
      <p:cViewPr varScale="1">
        <p:scale>
          <a:sx n="151" d="100"/>
          <a:sy n="151" d="100"/>
        </p:scale>
        <p:origin x="1589" y="8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4352769" y="2845687"/>
            <a:ext cx="181343" cy="332914"/>
          </a:xfrm>
          <a:prstGeom prst="rect">
            <a:avLst/>
          </a:prstGeom>
        </p:spPr>
      </p:pic>
      <p:sp>
        <p:nvSpPr>
          <p:cNvPr id="17" name="bg object 17"/>
          <p:cNvSpPr/>
          <p:nvPr/>
        </p:nvSpPr>
        <p:spPr>
          <a:xfrm>
            <a:off x="3088361" y="3247452"/>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8" name="bg object 18"/>
          <p:cNvSpPr/>
          <p:nvPr/>
        </p:nvSpPr>
        <p:spPr>
          <a:xfrm>
            <a:off x="3008744" y="3243490"/>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a:p>
        </p:txBody>
      </p:sp>
      <p:sp>
        <p:nvSpPr>
          <p:cNvPr id="19" name="bg object 19"/>
          <p:cNvSpPr/>
          <p:nvPr/>
        </p:nvSpPr>
        <p:spPr>
          <a:xfrm>
            <a:off x="3186546" y="3243490"/>
            <a:ext cx="25400" cy="38100"/>
          </a:xfrm>
          <a:custGeom>
            <a:avLst/>
            <a:gdLst/>
            <a:ahLst/>
            <a:cxnLst/>
            <a:rect l="l" t="t" r="r" b="b"/>
            <a:pathLst>
              <a:path w="25400" h="38100">
                <a:moveTo>
                  <a:pt x="0" y="0"/>
                </a:moveTo>
                <a:lnTo>
                  <a:pt x="0" y="38100"/>
                </a:lnTo>
                <a:lnTo>
                  <a:pt x="25400" y="19050"/>
                </a:lnTo>
                <a:lnTo>
                  <a:pt x="0" y="0"/>
                </a:lnTo>
                <a:close/>
              </a:path>
            </a:pathLst>
          </a:custGeom>
          <a:solidFill>
            <a:srgbClr val="D6D6EF"/>
          </a:solidFill>
        </p:spPr>
        <p:txBody>
          <a:bodyPr wrap="square" lIns="0" tIns="0" rIns="0" bIns="0" rtlCol="0"/>
          <a:lstStyle/>
          <a:p>
            <a:endParaRPr/>
          </a:p>
        </p:txBody>
      </p:sp>
      <p:sp>
        <p:nvSpPr>
          <p:cNvPr id="20" name="bg object 20"/>
          <p:cNvSpPr/>
          <p:nvPr/>
        </p:nvSpPr>
        <p:spPr>
          <a:xfrm>
            <a:off x="3339032" y="3237140"/>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ADADE0"/>
            </a:solidFill>
          </a:ln>
        </p:spPr>
        <p:txBody>
          <a:bodyPr wrap="square" lIns="0" tIns="0" rIns="0" bIns="0" rtlCol="0"/>
          <a:lstStyle/>
          <a:p>
            <a:endParaRPr/>
          </a:p>
        </p:txBody>
      </p:sp>
      <p:sp>
        <p:nvSpPr>
          <p:cNvPr id="21" name="bg object 21"/>
          <p:cNvSpPr/>
          <p:nvPr/>
        </p:nvSpPr>
        <p:spPr>
          <a:xfrm>
            <a:off x="3275863" y="3243490"/>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2" name="bg object 22"/>
          <p:cNvSpPr/>
          <p:nvPr/>
        </p:nvSpPr>
        <p:spPr>
          <a:xfrm>
            <a:off x="3631883" y="3249840"/>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23" name="bg object 23"/>
          <p:cNvSpPr/>
          <p:nvPr/>
        </p:nvSpPr>
        <p:spPr>
          <a:xfrm>
            <a:off x="3542982" y="3243490"/>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4" name="bg object 24"/>
          <p:cNvSpPr/>
          <p:nvPr/>
        </p:nvSpPr>
        <p:spPr>
          <a:xfrm>
            <a:off x="3619183" y="3237140"/>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D6D6EF"/>
            </a:solidFill>
          </a:ln>
        </p:spPr>
        <p:txBody>
          <a:bodyPr wrap="square" lIns="0" tIns="0" rIns="0" bIns="0" rtlCol="0"/>
          <a:lstStyle/>
          <a:p>
            <a:endParaRPr/>
          </a:p>
        </p:txBody>
      </p:sp>
      <p:sp>
        <p:nvSpPr>
          <p:cNvPr id="25" name="bg object 25"/>
          <p:cNvSpPr/>
          <p:nvPr/>
        </p:nvSpPr>
        <p:spPr>
          <a:xfrm>
            <a:off x="3886302" y="3237140"/>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ADADE0"/>
            </a:solidFill>
          </a:ln>
        </p:spPr>
        <p:txBody>
          <a:bodyPr wrap="square" lIns="0" tIns="0" rIns="0" bIns="0" rtlCol="0"/>
          <a:lstStyle/>
          <a:p>
            <a:endParaRPr/>
          </a:p>
        </p:txBody>
      </p:sp>
      <p:sp>
        <p:nvSpPr>
          <p:cNvPr id="26" name="bg object 26"/>
          <p:cNvSpPr/>
          <p:nvPr/>
        </p:nvSpPr>
        <p:spPr>
          <a:xfrm>
            <a:off x="3810101" y="3243490"/>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7" name="bg object 27"/>
          <p:cNvSpPr/>
          <p:nvPr/>
        </p:nvSpPr>
        <p:spPr>
          <a:xfrm>
            <a:off x="3886302" y="3275241"/>
            <a:ext cx="50800" cy="12700"/>
          </a:xfrm>
          <a:custGeom>
            <a:avLst/>
            <a:gdLst/>
            <a:ahLst/>
            <a:cxnLst/>
            <a:rect l="l" t="t" r="r" b="b"/>
            <a:pathLst>
              <a:path w="50800" h="12700">
                <a:moveTo>
                  <a:pt x="0" y="0"/>
                </a:moveTo>
                <a:lnTo>
                  <a:pt x="38100" y="0"/>
                </a:lnTo>
              </a:path>
              <a:path w="50800" h="12700">
                <a:moveTo>
                  <a:pt x="12700" y="12700"/>
                </a:moveTo>
                <a:lnTo>
                  <a:pt x="50800" y="12700"/>
                </a:lnTo>
              </a:path>
            </a:pathLst>
          </a:custGeom>
          <a:ln w="7591">
            <a:solidFill>
              <a:srgbClr val="D6D6EF"/>
            </a:solidFill>
          </a:ln>
        </p:spPr>
        <p:txBody>
          <a:bodyPr wrap="square" lIns="0" tIns="0" rIns="0" bIns="0" rtlCol="0"/>
          <a:lstStyle/>
          <a:p>
            <a:endParaRPr/>
          </a:p>
        </p:txBody>
      </p:sp>
      <p:sp>
        <p:nvSpPr>
          <p:cNvPr id="28" name="bg object 28"/>
          <p:cNvSpPr/>
          <p:nvPr/>
        </p:nvSpPr>
        <p:spPr>
          <a:xfrm>
            <a:off x="4153434" y="3237140"/>
            <a:ext cx="50800" cy="50800"/>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ADADE0"/>
            </a:solidFill>
          </a:ln>
        </p:spPr>
        <p:txBody>
          <a:bodyPr wrap="square" lIns="0" tIns="0" rIns="0" bIns="0" rtlCol="0"/>
          <a:lstStyle/>
          <a:p>
            <a:endParaRPr/>
          </a:p>
        </p:txBody>
      </p:sp>
      <p:sp>
        <p:nvSpPr>
          <p:cNvPr id="29" name="bg object 29"/>
          <p:cNvSpPr/>
          <p:nvPr/>
        </p:nvSpPr>
        <p:spPr>
          <a:xfrm>
            <a:off x="4451033" y="3267620"/>
            <a:ext cx="20320" cy="20320"/>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lstStyle/>
          <a:p>
            <a:endParaRPr/>
          </a:p>
        </p:txBody>
      </p:sp>
      <p:sp>
        <p:nvSpPr>
          <p:cNvPr id="30" name="bg object 30"/>
          <p:cNvSpPr/>
          <p:nvPr/>
        </p:nvSpPr>
        <p:spPr>
          <a:xfrm>
            <a:off x="4423969" y="3241126"/>
            <a:ext cx="30480" cy="30480"/>
          </a:xfrm>
          <a:custGeom>
            <a:avLst/>
            <a:gdLst/>
            <a:ahLst/>
            <a:cxnLst/>
            <a:rect l="l" t="t" r="r" b="b"/>
            <a:pathLst>
              <a:path w="30479" h="30479">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lstStyle/>
          <a:p>
            <a:endParaRPr/>
          </a:p>
        </p:txBody>
      </p:sp>
      <p:sp>
        <p:nvSpPr>
          <p:cNvPr id="31" name="bg object 31"/>
          <p:cNvSpPr/>
          <p:nvPr/>
        </p:nvSpPr>
        <p:spPr>
          <a:xfrm>
            <a:off x="4329112" y="3237140"/>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p>
        </p:txBody>
      </p:sp>
      <p:sp>
        <p:nvSpPr>
          <p:cNvPr id="32" name="bg object 32"/>
          <p:cNvSpPr/>
          <p:nvPr/>
        </p:nvSpPr>
        <p:spPr>
          <a:xfrm>
            <a:off x="0" y="0"/>
            <a:ext cx="4608195" cy="158115"/>
          </a:xfrm>
          <a:custGeom>
            <a:avLst/>
            <a:gdLst/>
            <a:ahLst/>
            <a:cxnLst/>
            <a:rect l="l" t="t" r="r" b="b"/>
            <a:pathLst>
              <a:path w="4608195" h="158115">
                <a:moveTo>
                  <a:pt x="4607992" y="0"/>
                </a:moveTo>
                <a:lnTo>
                  <a:pt x="2303996" y="0"/>
                </a:lnTo>
                <a:lnTo>
                  <a:pt x="0" y="0"/>
                </a:lnTo>
                <a:lnTo>
                  <a:pt x="0" y="158064"/>
                </a:lnTo>
                <a:lnTo>
                  <a:pt x="2303996" y="158064"/>
                </a:lnTo>
                <a:lnTo>
                  <a:pt x="4607992" y="158064"/>
                </a:lnTo>
                <a:lnTo>
                  <a:pt x="4607992" y="0"/>
                </a:lnTo>
                <a:close/>
              </a:path>
            </a:pathLst>
          </a:custGeom>
          <a:solidFill>
            <a:srgbClr val="9E1A32"/>
          </a:solidFill>
        </p:spPr>
        <p:txBody>
          <a:bodyPr wrap="square" lIns="0" tIns="0" rIns="0" bIns="0" rtlCol="0"/>
          <a:lstStyle/>
          <a:p>
            <a:endParaRPr/>
          </a:p>
        </p:txBody>
      </p:sp>
      <p:sp>
        <p:nvSpPr>
          <p:cNvPr id="33" name="bg object 33"/>
          <p:cNvSpPr/>
          <p:nvPr/>
        </p:nvSpPr>
        <p:spPr>
          <a:xfrm>
            <a:off x="75729" y="839139"/>
            <a:ext cx="4457065" cy="82550"/>
          </a:xfrm>
          <a:custGeom>
            <a:avLst/>
            <a:gdLst/>
            <a:ahLst/>
            <a:cxnLst/>
            <a:rect l="l" t="t" r="r" b="b"/>
            <a:pathLst>
              <a:path w="4457065" h="82550">
                <a:moveTo>
                  <a:pt x="4405806" y="0"/>
                </a:moveTo>
                <a:lnTo>
                  <a:pt x="50800" y="0"/>
                </a:lnTo>
                <a:lnTo>
                  <a:pt x="31075" y="4008"/>
                </a:lnTo>
                <a:lnTo>
                  <a:pt x="14922" y="14922"/>
                </a:lnTo>
                <a:lnTo>
                  <a:pt x="4008" y="31075"/>
                </a:lnTo>
                <a:lnTo>
                  <a:pt x="0" y="50800"/>
                </a:lnTo>
                <a:lnTo>
                  <a:pt x="0" y="82384"/>
                </a:lnTo>
                <a:lnTo>
                  <a:pt x="4456607" y="82384"/>
                </a:lnTo>
                <a:lnTo>
                  <a:pt x="4456607" y="50800"/>
                </a:lnTo>
                <a:lnTo>
                  <a:pt x="4452598" y="31075"/>
                </a:lnTo>
                <a:lnTo>
                  <a:pt x="4441684" y="14922"/>
                </a:lnTo>
                <a:lnTo>
                  <a:pt x="4425531" y="4008"/>
                </a:lnTo>
                <a:lnTo>
                  <a:pt x="4405806" y="0"/>
                </a:lnTo>
                <a:close/>
              </a:path>
            </a:pathLst>
          </a:custGeom>
          <a:solidFill>
            <a:srgbClr val="9E1A32"/>
          </a:solidFill>
        </p:spPr>
        <p:txBody>
          <a:bodyPr wrap="square" lIns="0" tIns="0" rIns="0" bIns="0" rtlCol="0"/>
          <a:lstStyle/>
          <a:p>
            <a:endParaRPr/>
          </a:p>
        </p:txBody>
      </p:sp>
      <p:sp>
        <p:nvSpPr>
          <p:cNvPr id="34" name="bg object 34"/>
          <p:cNvSpPr/>
          <p:nvPr/>
        </p:nvSpPr>
        <p:spPr>
          <a:xfrm>
            <a:off x="126530" y="902389"/>
            <a:ext cx="4457065" cy="580390"/>
          </a:xfrm>
          <a:custGeom>
            <a:avLst/>
            <a:gdLst/>
            <a:ahLst/>
            <a:cxnLst/>
            <a:rect l="l" t="t" r="r" b="b"/>
            <a:pathLst>
              <a:path w="4457065" h="580390">
                <a:moveTo>
                  <a:pt x="4456607" y="0"/>
                </a:moveTo>
                <a:lnTo>
                  <a:pt x="0" y="0"/>
                </a:lnTo>
                <a:lnTo>
                  <a:pt x="0" y="580082"/>
                </a:lnTo>
                <a:lnTo>
                  <a:pt x="4456607" y="580082"/>
                </a:lnTo>
                <a:lnTo>
                  <a:pt x="4456607" y="0"/>
                </a:lnTo>
                <a:close/>
              </a:path>
            </a:pathLst>
          </a:custGeom>
          <a:solidFill>
            <a:srgbClr val="000000"/>
          </a:solidFill>
        </p:spPr>
        <p:txBody>
          <a:bodyPr wrap="square" lIns="0" tIns="0" rIns="0" bIns="0" rtlCol="0"/>
          <a:lstStyle/>
          <a:p>
            <a:endParaRPr/>
          </a:p>
        </p:txBody>
      </p:sp>
      <p:sp>
        <p:nvSpPr>
          <p:cNvPr id="35" name="bg object 35"/>
          <p:cNvSpPr/>
          <p:nvPr/>
        </p:nvSpPr>
        <p:spPr>
          <a:xfrm>
            <a:off x="75729" y="883553"/>
            <a:ext cx="4457065" cy="548640"/>
          </a:xfrm>
          <a:custGeom>
            <a:avLst/>
            <a:gdLst/>
            <a:ahLst/>
            <a:cxnLst/>
            <a:rect l="l" t="t" r="r" b="b"/>
            <a:pathLst>
              <a:path w="4457065" h="548640">
                <a:moveTo>
                  <a:pt x="4456607" y="0"/>
                </a:moveTo>
                <a:lnTo>
                  <a:pt x="0" y="0"/>
                </a:lnTo>
                <a:lnTo>
                  <a:pt x="0" y="497318"/>
                </a:lnTo>
                <a:lnTo>
                  <a:pt x="4008" y="517042"/>
                </a:lnTo>
                <a:lnTo>
                  <a:pt x="14922" y="533195"/>
                </a:lnTo>
                <a:lnTo>
                  <a:pt x="31075" y="544109"/>
                </a:lnTo>
                <a:lnTo>
                  <a:pt x="50800" y="548118"/>
                </a:lnTo>
                <a:lnTo>
                  <a:pt x="4405806" y="548118"/>
                </a:lnTo>
                <a:lnTo>
                  <a:pt x="4425531" y="544109"/>
                </a:lnTo>
                <a:lnTo>
                  <a:pt x="4441684" y="533195"/>
                </a:lnTo>
                <a:lnTo>
                  <a:pt x="4452598" y="517042"/>
                </a:lnTo>
                <a:lnTo>
                  <a:pt x="4456607" y="497318"/>
                </a:lnTo>
                <a:lnTo>
                  <a:pt x="4456607" y="0"/>
                </a:lnTo>
                <a:close/>
              </a:path>
            </a:pathLst>
          </a:custGeom>
          <a:solidFill>
            <a:srgbClr val="9E1A32"/>
          </a:solidFill>
        </p:spPr>
        <p:txBody>
          <a:bodyPr wrap="square" lIns="0" tIns="0" rIns="0" bIns="0" rtlCol="0"/>
          <a:lstStyle/>
          <a:p>
            <a:endParaRPr/>
          </a:p>
        </p:txBody>
      </p:sp>
      <p:sp>
        <p:nvSpPr>
          <p:cNvPr id="2" name="Holder 2"/>
          <p:cNvSpPr>
            <a:spLocks noGrp="1"/>
          </p:cNvSpPr>
          <p:nvPr>
            <p:ph type="ctrTitle"/>
          </p:nvPr>
        </p:nvSpPr>
        <p:spPr>
          <a:xfrm>
            <a:off x="1505496" y="896760"/>
            <a:ext cx="1599107" cy="421005"/>
          </a:xfrm>
          <a:prstGeom prst="rect">
            <a:avLst/>
          </a:prstGeom>
        </p:spPr>
        <p:txBody>
          <a:bodyPr wrap="square" lIns="0" tIns="0" rIns="0" bIns="0">
            <a:spAutoFit/>
          </a:bodyPr>
          <a:lstStyle>
            <a:lvl1pPr>
              <a:defRPr sz="1200" b="0" i="0">
                <a:solidFill>
                  <a:schemeClr val="bg1"/>
                </a:solidFill>
                <a:latin typeface="Lucida Sans Unicode"/>
                <a:cs typeface="Lucida Sans Unicode"/>
              </a:defRPr>
            </a:lvl1pPr>
          </a:lstStyle>
          <a:p>
            <a:endParaRPr/>
          </a:p>
        </p:txBody>
      </p:sp>
      <p:sp>
        <p:nvSpPr>
          <p:cNvPr id="3" name="Holder 3"/>
          <p:cNvSpPr>
            <a:spLocks noGrp="1"/>
          </p:cNvSpPr>
          <p:nvPr>
            <p:ph type="subTitle" idx="4"/>
          </p:nvPr>
        </p:nvSpPr>
        <p:spPr>
          <a:xfrm>
            <a:off x="691515" y="1938020"/>
            <a:ext cx="3227070" cy="86518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500" b="0" i="0">
                <a:solidFill>
                  <a:schemeClr val="tx1"/>
                </a:solidFill>
                <a:latin typeface="Lucida Sans Unicode"/>
                <a:cs typeface="Lucida Sans Unicode"/>
              </a:defRPr>
            </a:lvl1pPr>
          </a:lstStyle>
          <a:p>
            <a:pPr marL="12700">
              <a:lnSpc>
                <a:spcPts val="595"/>
              </a:lnSpc>
            </a:pPr>
            <a:r>
              <a:rPr spc="10" dirty="0"/>
              <a:t>August</a:t>
            </a:r>
            <a:r>
              <a:rPr spc="-25" dirty="0"/>
              <a:t> </a:t>
            </a:r>
            <a:r>
              <a:rPr spc="-40" dirty="0"/>
              <a:t>29,</a:t>
            </a:r>
            <a:r>
              <a:rPr spc="-20" dirty="0"/>
              <a:t> </a:t>
            </a:r>
            <a:r>
              <a:rPr spc="-40" dirty="0"/>
              <a:t>2024</a:t>
            </a:r>
          </a:p>
        </p:txBody>
      </p:sp>
      <p:sp>
        <p:nvSpPr>
          <p:cNvPr id="5" name="Holder 5"/>
          <p:cNvSpPr>
            <a:spLocks noGrp="1"/>
          </p:cNvSpPr>
          <p:nvPr>
            <p:ph type="dt" sz="half" idx="6"/>
          </p:nvPr>
        </p:nvSpPr>
        <p:spPr/>
        <p:txBody>
          <a:bodyPr lIns="0" tIns="0" rIns="0" bIns="0"/>
          <a:lstStyle>
            <a:lvl1pPr>
              <a:defRPr sz="500" b="0" i="0">
                <a:solidFill>
                  <a:schemeClr val="bg1"/>
                </a:solidFill>
                <a:latin typeface="Lucida Sans Unicode"/>
                <a:cs typeface="Lucida Sans Unicode"/>
              </a:defRPr>
            </a:lvl1pPr>
          </a:lstStyle>
          <a:p>
            <a:pPr marL="12700">
              <a:lnSpc>
                <a:spcPts val="595"/>
              </a:lnSpc>
            </a:pPr>
            <a:r>
              <a:rPr spc="95" dirty="0"/>
              <a:t>Mu</a:t>
            </a:r>
            <a:r>
              <a:rPr cap="small" spc="20" dirty="0"/>
              <a:t>d</a:t>
            </a:r>
            <a:r>
              <a:rPr spc="20" dirty="0"/>
              <a:t>assir/Waseem/Hafsa/Hasnain/Zahra</a:t>
            </a:r>
            <a:r>
              <a:rPr spc="25" dirty="0"/>
              <a:t> </a:t>
            </a:r>
            <a:r>
              <a:rPr spc="-15" dirty="0"/>
              <a:t>(IT</a:t>
            </a:r>
          </a:p>
        </p:txBody>
      </p:sp>
      <p:sp>
        <p:nvSpPr>
          <p:cNvPr id="6" name="Holder 6"/>
          <p:cNvSpPr>
            <a:spLocks noGrp="1"/>
          </p:cNvSpPr>
          <p:nvPr>
            <p:ph type="sldNum" sz="quarter" idx="7"/>
          </p:nvPr>
        </p:nvSpPr>
        <p:spPr/>
        <p:txBody>
          <a:bodyPr lIns="0" tIns="0" rIns="0" bIns="0"/>
          <a:lstStyle>
            <a:lvl1pPr>
              <a:defRPr sz="500" b="0" i="0">
                <a:solidFill>
                  <a:schemeClr val="tx1"/>
                </a:solidFill>
                <a:latin typeface="Lucida Sans Unicode"/>
                <a:cs typeface="Lucida Sans Unicode"/>
              </a:defRPr>
            </a:lvl1pPr>
          </a:lstStyle>
          <a:p>
            <a:pPr marL="59055">
              <a:lnSpc>
                <a:spcPts val="595"/>
              </a:lnSpc>
            </a:pPr>
            <a:fld id="{81D60167-4931-47E6-BA6A-407CBD079E47}" type="slidenum">
              <a:rPr spc="-25" dirty="0"/>
              <a:t>‹#›</a:t>
            </a:fld>
            <a:r>
              <a:rPr spc="-80" dirty="0"/>
              <a:t> /</a:t>
            </a:r>
            <a:r>
              <a:rPr spc="-75" dirty="0"/>
              <a:t> </a:t>
            </a:r>
            <a:r>
              <a:rPr spc="-114" dirty="0"/>
              <a:t>15</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rgbClr val="9E1A32"/>
                </a:solidFill>
                <a:latin typeface="Lucida Sans Unicode"/>
                <a:cs typeface="Lucida Sans Unicode"/>
              </a:defRPr>
            </a:lvl1pPr>
          </a:lstStyle>
          <a:p>
            <a:endParaRPr/>
          </a:p>
        </p:txBody>
      </p:sp>
      <p:sp>
        <p:nvSpPr>
          <p:cNvPr id="3" name="Holder 3"/>
          <p:cNvSpPr>
            <a:spLocks noGrp="1"/>
          </p:cNvSpPr>
          <p:nvPr>
            <p:ph type="body" idx="1"/>
          </p:nvPr>
        </p:nvSpPr>
        <p:spPr/>
        <p:txBody>
          <a:bodyPr lIns="0" tIns="0" rIns="0" bIns="0"/>
          <a:lstStyle>
            <a:lvl1pPr>
              <a:defRPr sz="1000" b="0" i="0">
                <a:solidFill>
                  <a:schemeClr val="tx1"/>
                </a:solidFill>
                <a:latin typeface="Lucida Sans Unicode"/>
                <a:cs typeface="Lucida Sans Unicode"/>
              </a:defRPr>
            </a:lvl1pPr>
          </a:lstStyle>
          <a:p>
            <a:endParaRPr/>
          </a:p>
        </p:txBody>
      </p:sp>
      <p:sp>
        <p:nvSpPr>
          <p:cNvPr id="4" name="Holder 4"/>
          <p:cNvSpPr>
            <a:spLocks noGrp="1"/>
          </p:cNvSpPr>
          <p:nvPr>
            <p:ph type="ftr" sz="quarter" idx="5"/>
          </p:nvPr>
        </p:nvSpPr>
        <p:spPr/>
        <p:txBody>
          <a:bodyPr lIns="0" tIns="0" rIns="0" bIns="0"/>
          <a:lstStyle>
            <a:lvl1pPr>
              <a:defRPr sz="500" b="0" i="0">
                <a:solidFill>
                  <a:schemeClr val="tx1"/>
                </a:solidFill>
                <a:latin typeface="Lucida Sans Unicode"/>
                <a:cs typeface="Lucida Sans Unicode"/>
              </a:defRPr>
            </a:lvl1pPr>
          </a:lstStyle>
          <a:p>
            <a:pPr marL="12700">
              <a:lnSpc>
                <a:spcPts val="595"/>
              </a:lnSpc>
            </a:pPr>
            <a:r>
              <a:rPr spc="10" dirty="0"/>
              <a:t>August</a:t>
            </a:r>
            <a:r>
              <a:rPr spc="-25" dirty="0"/>
              <a:t> </a:t>
            </a:r>
            <a:r>
              <a:rPr spc="-40" dirty="0"/>
              <a:t>29,</a:t>
            </a:r>
            <a:r>
              <a:rPr spc="-20" dirty="0"/>
              <a:t> </a:t>
            </a:r>
            <a:r>
              <a:rPr spc="-40" dirty="0"/>
              <a:t>2024</a:t>
            </a:r>
          </a:p>
        </p:txBody>
      </p:sp>
      <p:sp>
        <p:nvSpPr>
          <p:cNvPr id="5" name="Holder 5"/>
          <p:cNvSpPr>
            <a:spLocks noGrp="1"/>
          </p:cNvSpPr>
          <p:nvPr>
            <p:ph type="dt" sz="half" idx="6"/>
          </p:nvPr>
        </p:nvSpPr>
        <p:spPr/>
        <p:txBody>
          <a:bodyPr lIns="0" tIns="0" rIns="0" bIns="0"/>
          <a:lstStyle>
            <a:lvl1pPr>
              <a:defRPr sz="500" b="0" i="0">
                <a:solidFill>
                  <a:schemeClr val="bg1"/>
                </a:solidFill>
                <a:latin typeface="Lucida Sans Unicode"/>
                <a:cs typeface="Lucida Sans Unicode"/>
              </a:defRPr>
            </a:lvl1pPr>
          </a:lstStyle>
          <a:p>
            <a:pPr marL="12700">
              <a:lnSpc>
                <a:spcPts val="595"/>
              </a:lnSpc>
            </a:pPr>
            <a:r>
              <a:rPr spc="95" dirty="0"/>
              <a:t>Mu</a:t>
            </a:r>
            <a:r>
              <a:rPr cap="small" spc="20" dirty="0"/>
              <a:t>d</a:t>
            </a:r>
            <a:r>
              <a:rPr spc="20" dirty="0"/>
              <a:t>assir/Waseem/Hafsa/Hasnain/Zahra</a:t>
            </a:r>
            <a:r>
              <a:rPr spc="25" dirty="0"/>
              <a:t> </a:t>
            </a:r>
            <a:r>
              <a:rPr spc="-15" dirty="0"/>
              <a:t>(IT</a:t>
            </a:r>
          </a:p>
        </p:txBody>
      </p:sp>
      <p:sp>
        <p:nvSpPr>
          <p:cNvPr id="6" name="Holder 6"/>
          <p:cNvSpPr>
            <a:spLocks noGrp="1"/>
          </p:cNvSpPr>
          <p:nvPr>
            <p:ph type="sldNum" sz="quarter" idx="7"/>
          </p:nvPr>
        </p:nvSpPr>
        <p:spPr/>
        <p:txBody>
          <a:bodyPr lIns="0" tIns="0" rIns="0" bIns="0"/>
          <a:lstStyle>
            <a:lvl1pPr>
              <a:defRPr sz="500" b="0" i="0">
                <a:solidFill>
                  <a:schemeClr val="tx1"/>
                </a:solidFill>
                <a:latin typeface="Lucida Sans Unicode"/>
                <a:cs typeface="Lucida Sans Unicode"/>
              </a:defRPr>
            </a:lvl1pPr>
          </a:lstStyle>
          <a:p>
            <a:pPr marL="59055">
              <a:lnSpc>
                <a:spcPts val="595"/>
              </a:lnSpc>
            </a:pPr>
            <a:fld id="{81D60167-4931-47E6-BA6A-407CBD079E47}" type="slidenum">
              <a:rPr spc="-25" dirty="0"/>
              <a:t>‹#›</a:t>
            </a:fld>
            <a:r>
              <a:rPr spc="-80" dirty="0"/>
              <a:t> /</a:t>
            </a:r>
            <a:r>
              <a:rPr spc="-75" dirty="0"/>
              <a:t> </a:t>
            </a:r>
            <a:r>
              <a:rPr spc="-114" dirty="0"/>
              <a:t>15</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rgbClr val="9E1A32"/>
                </a:solidFill>
                <a:latin typeface="Lucida Sans Unicode"/>
                <a:cs typeface="Lucida Sans Unicode"/>
              </a:defRPr>
            </a:lvl1pPr>
          </a:lstStyle>
          <a:p>
            <a:endParaRPr/>
          </a:p>
        </p:txBody>
      </p:sp>
      <p:sp>
        <p:nvSpPr>
          <p:cNvPr id="3" name="Holder 3"/>
          <p:cNvSpPr>
            <a:spLocks noGrp="1"/>
          </p:cNvSpPr>
          <p:nvPr>
            <p:ph sz="half" idx="2"/>
          </p:nvPr>
        </p:nvSpPr>
        <p:spPr>
          <a:xfrm>
            <a:off x="230505" y="795972"/>
            <a:ext cx="2005393" cy="228409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374201" y="795972"/>
            <a:ext cx="2005393" cy="228409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500" b="0" i="0">
                <a:solidFill>
                  <a:schemeClr val="tx1"/>
                </a:solidFill>
                <a:latin typeface="Lucida Sans Unicode"/>
                <a:cs typeface="Lucida Sans Unicode"/>
              </a:defRPr>
            </a:lvl1pPr>
          </a:lstStyle>
          <a:p>
            <a:pPr marL="12700">
              <a:lnSpc>
                <a:spcPts val="595"/>
              </a:lnSpc>
            </a:pPr>
            <a:r>
              <a:rPr spc="10" dirty="0"/>
              <a:t>August</a:t>
            </a:r>
            <a:r>
              <a:rPr spc="-25" dirty="0"/>
              <a:t> </a:t>
            </a:r>
            <a:r>
              <a:rPr spc="-40" dirty="0"/>
              <a:t>29,</a:t>
            </a:r>
            <a:r>
              <a:rPr spc="-20" dirty="0"/>
              <a:t> </a:t>
            </a:r>
            <a:r>
              <a:rPr spc="-40" dirty="0"/>
              <a:t>2024</a:t>
            </a:r>
          </a:p>
        </p:txBody>
      </p:sp>
      <p:sp>
        <p:nvSpPr>
          <p:cNvPr id="6" name="Holder 6"/>
          <p:cNvSpPr>
            <a:spLocks noGrp="1"/>
          </p:cNvSpPr>
          <p:nvPr>
            <p:ph type="dt" sz="half" idx="6"/>
          </p:nvPr>
        </p:nvSpPr>
        <p:spPr/>
        <p:txBody>
          <a:bodyPr lIns="0" tIns="0" rIns="0" bIns="0"/>
          <a:lstStyle>
            <a:lvl1pPr>
              <a:defRPr sz="500" b="0" i="0">
                <a:solidFill>
                  <a:schemeClr val="bg1"/>
                </a:solidFill>
                <a:latin typeface="Lucida Sans Unicode"/>
                <a:cs typeface="Lucida Sans Unicode"/>
              </a:defRPr>
            </a:lvl1pPr>
          </a:lstStyle>
          <a:p>
            <a:pPr marL="12700">
              <a:lnSpc>
                <a:spcPts val="595"/>
              </a:lnSpc>
            </a:pPr>
            <a:r>
              <a:rPr spc="95" dirty="0"/>
              <a:t>Mu</a:t>
            </a:r>
            <a:r>
              <a:rPr cap="small" spc="20" dirty="0"/>
              <a:t>d</a:t>
            </a:r>
            <a:r>
              <a:rPr spc="20" dirty="0"/>
              <a:t>assir/Waseem/Hafsa/Hasnain/Zahra</a:t>
            </a:r>
            <a:r>
              <a:rPr spc="25" dirty="0"/>
              <a:t> </a:t>
            </a:r>
            <a:r>
              <a:rPr spc="-15" dirty="0"/>
              <a:t>(IT</a:t>
            </a:r>
          </a:p>
        </p:txBody>
      </p:sp>
      <p:sp>
        <p:nvSpPr>
          <p:cNvPr id="7" name="Holder 7"/>
          <p:cNvSpPr>
            <a:spLocks noGrp="1"/>
          </p:cNvSpPr>
          <p:nvPr>
            <p:ph type="sldNum" sz="quarter" idx="7"/>
          </p:nvPr>
        </p:nvSpPr>
        <p:spPr/>
        <p:txBody>
          <a:bodyPr lIns="0" tIns="0" rIns="0" bIns="0"/>
          <a:lstStyle>
            <a:lvl1pPr>
              <a:defRPr sz="500" b="0" i="0">
                <a:solidFill>
                  <a:schemeClr val="tx1"/>
                </a:solidFill>
                <a:latin typeface="Lucida Sans Unicode"/>
                <a:cs typeface="Lucida Sans Unicode"/>
              </a:defRPr>
            </a:lvl1pPr>
          </a:lstStyle>
          <a:p>
            <a:pPr marL="59055">
              <a:lnSpc>
                <a:spcPts val="595"/>
              </a:lnSpc>
            </a:pPr>
            <a:fld id="{81D60167-4931-47E6-BA6A-407CBD079E47}" type="slidenum">
              <a:rPr spc="-25" dirty="0"/>
              <a:t>‹#›</a:t>
            </a:fld>
            <a:r>
              <a:rPr spc="-80" dirty="0"/>
              <a:t> /</a:t>
            </a:r>
            <a:r>
              <a:rPr spc="-75" dirty="0"/>
              <a:t> </a:t>
            </a:r>
            <a:r>
              <a:rPr spc="-114" dirty="0"/>
              <a:t>15</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rgbClr val="9E1A32"/>
                </a:solidFill>
                <a:latin typeface="Lucida Sans Unicode"/>
                <a:cs typeface="Lucida Sans Unicode"/>
              </a:defRPr>
            </a:lvl1pPr>
          </a:lstStyle>
          <a:p>
            <a:endParaRPr/>
          </a:p>
        </p:txBody>
      </p:sp>
      <p:sp>
        <p:nvSpPr>
          <p:cNvPr id="3" name="Holder 3"/>
          <p:cNvSpPr>
            <a:spLocks noGrp="1"/>
          </p:cNvSpPr>
          <p:nvPr>
            <p:ph type="ftr" sz="quarter" idx="5"/>
          </p:nvPr>
        </p:nvSpPr>
        <p:spPr/>
        <p:txBody>
          <a:bodyPr lIns="0" tIns="0" rIns="0" bIns="0"/>
          <a:lstStyle>
            <a:lvl1pPr>
              <a:defRPr sz="500" b="0" i="0">
                <a:solidFill>
                  <a:schemeClr val="tx1"/>
                </a:solidFill>
                <a:latin typeface="Lucida Sans Unicode"/>
                <a:cs typeface="Lucida Sans Unicode"/>
              </a:defRPr>
            </a:lvl1pPr>
          </a:lstStyle>
          <a:p>
            <a:pPr marL="12700">
              <a:lnSpc>
                <a:spcPts val="595"/>
              </a:lnSpc>
            </a:pPr>
            <a:r>
              <a:rPr spc="10" dirty="0"/>
              <a:t>August</a:t>
            </a:r>
            <a:r>
              <a:rPr spc="-25" dirty="0"/>
              <a:t> </a:t>
            </a:r>
            <a:r>
              <a:rPr spc="-40" dirty="0"/>
              <a:t>29,</a:t>
            </a:r>
            <a:r>
              <a:rPr spc="-20" dirty="0"/>
              <a:t> </a:t>
            </a:r>
            <a:r>
              <a:rPr spc="-40" dirty="0"/>
              <a:t>2024</a:t>
            </a:r>
          </a:p>
        </p:txBody>
      </p:sp>
      <p:sp>
        <p:nvSpPr>
          <p:cNvPr id="4" name="Holder 4"/>
          <p:cNvSpPr>
            <a:spLocks noGrp="1"/>
          </p:cNvSpPr>
          <p:nvPr>
            <p:ph type="dt" sz="half" idx="6"/>
          </p:nvPr>
        </p:nvSpPr>
        <p:spPr/>
        <p:txBody>
          <a:bodyPr lIns="0" tIns="0" rIns="0" bIns="0"/>
          <a:lstStyle>
            <a:lvl1pPr>
              <a:defRPr sz="500" b="0" i="0">
                <a:solidFill>
                  <a:schemeClr val="bg1"/>
                </a:solidFill>
                <a:latin typeface="Lucida Sans Unicode"/>
                <a:cs typeface="Lucida Sans Unicode"/>
              </a:defRPr>
            </a:lvl1pPr>
          </a:lstStyle>
          <a:p>
            <a:pPr marL="12700">
              <a:lnSpc>
                <a:spcPts val="595"/>
              </a:lnSpc>
            </a:pPr>
            <a:r>
              <a:rPr spc="95" dirty="0"/>
              <a:t>Mu</a:t>
            </a:r>
            <a:r>
              <a:rPr cap="small" spc="20" dirty="0"/>
              <a:t>d</a:t>
            </a:r>
            <a:r>
              <a:rPr spc="20" dirty="0"/>
              <a:t>assir/Waseem/Hafsa/Hasnain/Zahra</a:t>
            </a:r>
            <a:r>
              <a:rPr spc="25" dirty="0"/>
              <a:t> </a:t>
            </a:r>
            <a:r>
              <a:rPr spc="-15" dirty="0"/>
              <a:t>(IT</a:t>
            </a:r>
          </a:p>
        </p:txBody>
      </p:sp>
      <p:sp>
        <p:nvSpPr>
          <p:cNvPr id="5" name="Holder 5"/>
          <p:cNvSpPr>
            <a:spLocks noGrp="1"/>
          </p:cNvSpPr>
          <p:nvPr>
            <p:ph type="sldNum" sz="quarter" idx="7"/>
          </p:nvPr>
        </p:nvSpPr>
        <p:spPr/>
        <p:txBody>
          <a:bodyPr lIns="0" tIns="0" rIns="0" bIns="0"/>
          <a:lstStyle>
            <a:lvl1pPr>
              <a:defRPr sz="500" b="0" i="0">
                <a:solidFill>
                  <a:schemeClr val="tx1"/>
                </a:solidFill>
                <a:latin typeface="Lucida Sans Unicode"/>
                <a:cs typeface="Lucida Sans Unicode"/>
              </a:defRPr>
            </a:lvl1pPr>
          </a:lstStyle>
          <a:p>
            <a:pPr marL="59055">
              <a:lnSpc>
                <a:spcPts val="595"/>
              </a:lnSpc>
            </a:pPr>
            <a:fld id="{81D60167-4931-47E6-BA6A-407CBD079E47}" type="slidenum">
              <a:rPr spc="-25" dirty="0"/>
              <a:t>‹#›</a:t>
            </a:fld>
            <a:r>
              <a:rPr spc="-80" dirty="0"/>
              <a:t> /</a:t>
            </a:r>
            <a:r>
              <a:rPr spc="-75" dirty="0"/>
              <a:t> </a:t>
            </a:r>
            <a:r>
              <a:rPr spc="-114" dirty="0"/>
              <a:t>15</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500" b="0" i="0">
                <a:solidFill>
                  <a:schemeClr val="tx1"/>
                </a:solidFill>
                <a:latin typeface="Lucida Sans Unicode"/>
                <a:cs typeface="Lucida Sans Unicode"/>
              </a:defRPr>
            </a:lvl1pPr>
          </a:lstStyle>
          <a:p>
            <a:pPr marL="12700">
              <a:lnSpc>
                <a:spcPts val="595"/>
              </a:lnSpc>
            </a:pPr>
            <a:r>
              <a:rPr spc="10" dirty="0"/>
              <a:t>August</a:t>
            </a:r>
            <a:r>
              <a:rPr spc="-25" dirty="0"/>
              <a:t> </a:t>
            </a:r>
            <a:r>
              <a:rPr spc="-40" dirty="0"/>
              <a:t>29,</a:t>
            </a:r>
            <a:r>
              <a:rPr spc="-20" dirty="0"/>
              <a:t> </a:t>
            </a:r>
            <a:r>
              <a:rPr spc="-40" dirty="0"/>
              <a:t>2024</a:t>
            </a:r>
          </a:p>
        </p:txBody>
      </p:sp>
      <p:sp>
        <p:nvSpPr>
          <p:cNvPr id="3" name="Holder 3"/>
          <p:cNvSpPr>
            <a:spLocks noGrp="1"/>
          </p:cNvSpPr>
          <p:nvPr>
            <p:ph type="dt" sz="half" idx="6"/>
          </p:nvPr>
        </p:nvSpPr>
        <p:spPr/>
        <p:txBody>
          <a:bodyPr lIns="0" tIns="0" rIns="0" bIns="0"/>
          <a:lstStyle>
            <a:lvl1pPr>
              <a:defRPr sz="500" b="0" i="0">
                <a:solidFill>
                  <a:schemeClr val="bg1"/>
                </a:solidFill>
                <a:latin typeface="Lucida Sans Unicode"/>
                <a:cs typeface="Lucida Sans Unicode"/>
              </a:defRPr>
            </a:lvl1pPr>
          </a:lstStyle>
          <a:p>
            <a:pPr marL="12700">
              <a:lnSpc>
                <a:spcPts val="595"/>
              </a:lnSpc>
            </a:pPr>
            <a:r>
              <a:rPr spc="95" dirty="0"/>
              <a:t>Mu</a:t>
            </a:r>
            <a:r>
              <a:rPr cap="small" spc="20" dirty="0"/>
              <a:t>d</a:t>
            </a:r>
            <a:r>
              <a:rPr spc="20" dirty="0"/>
              <a:t>assir/Waseem/Hafsa/Hasnain/Zahra</a:t>
            </a:r>
            <a:r>
              <a:rPr spc="25" dirty="0"/>
              <a:t> </a:t>
            </a:r>
            <a:r>
              <a:rPr spc="-15" dirty="0"/>
              <a:t>(IT</a:t>
            </a:r>
          </a:p>
        </p:txBody>
      </p:sp>
      <p:sp>
        <p:nvSpPr>
          <p:cNvPr id="4" name="Holder 4"/>
          <p:cNvSpPr>
            <a:spLocks noGrp="1"/>
          </p:cNvSpPr>
          <p:nvPr>
            <p:ph type="sldNum" sz="quarter" idx="7"/>
          </p:nvPr>
        </p:nvSpPr>
        <p:spPr/>
        <p:txBody>
          <a:bodyPr lIns="0" tIns="0" rIns="0" bIns="0"/>
          <a:lstStyle>
            <a:lvl1pPr>
              <a:defRPr sz="500" b="0" i="0">
                <a:solidFill>
                  <a:schemeClr val="tx1"/>
                </a:solidFill>
                <a:latin typeface="Lucida Sans Unicode"/>
                <a:cs typeface="Lucida Sans Unicode"/>
              </a:defRPr>
            </a:lvl1pPr>
          </a:lstStyle>
          <a:p>
            <a:pPr marL="59055">
              <a:lnSpc>
                <a:spcPts val="595"/>
              </a:lnSpc>
            </a:pPr>
            <a:fld id="{81D60167-4931-47E6-BA6A-407CBD079E47}" type="slidenum">
              <a:rPr spc="-25" dirty="0"/>
              <a:t>‹#›</a:t>
            </a:fld>
            <a:r>
              <a:rPr spc="-80" dirty="0"/>
              <a:t> /</a:t>
            </a:r>
            <a:r>
              <a:rPr spc="-75" dirty="0"/>
              <a:t> </a:t>
            </a:r>
            <a:r>
              <a:rPr spc="-114" dirty="0"/>
              <a:t>15</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4352769" y="2845687"/>
            <a:ext cx="181343" cy="332914"/>
          </a:xfrm>
          <a:prstGeom prst="rect">
            <a:avLst/>
          </a:prstGeom>
        </p:spPr>
      </p:pic>
      <p:sp>
        <p:nvSpPr>
          <p:cNvPr id="17" name="bg object 17"/>
          <p:cNvSpPr/>
          <p:nvPr/>
        </p:nvSpPr>
        <p:spPr>
          <a:xfrm>
            <a:off x="3088361" y="3247452"/>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8" name="bg object 18"/>
          <p:cNvSpPr/>
          <p:nvPr/>
        </p:nvSpPr>
        <p:spPr>
          <a:xfrm>
            <a:off x="3008744" y="3243490"/>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a:p>
        </p:txBody>
      </p:sp>
      <p:sp>
        <p:nvSpPr>
          <p:cNvPr id="19" name="bg object 19"/>
          <p:cNvSpPr/>
          <p:nvPr/>
        </p:nvSpPr>
        <p:spPr>
          <a:xfrm>
            <a:off x="3186546" y="3243490"/>
            <a:ext cx="25400" cy="38100"/>
          </a:xfrm>
          <a:custGeom>
            <a:avLst/>
            <a:gdLst/>
            <a:ahLst/>
            <a:cxnLst/>
            <a:rect l="l" t="t" r="r" b="b"/>
            <a:pathLst>
              <a:path w="25400" h="38100">
                <a:moveTo>
                  <a:pt x="0" y="0"/>
                </a:moveTo>
                <a:lnTo>
                  <a:pt x="0" y="38100"/>
                </a:lnTo>
                <a:lnTo>
                  <a:pt x="25400" y="19050"/>
                </a:lnTo>
                <a:lnTo>
                  <a:pt x="0" y="0"/>
                </a:lnTo>
                <a:close/>
              </a:path>
            </a:pathLst>
          </a:custGeom>
          <a:solidFill>
            <a:srgbClr val="D6D6EF"/>
          </a:solidFill>
        </p:spPr>
        <p:txBody>
          <a:bodyPr wrap="square" lIns="0" tIns="0" rIns="0" bIns="0" rtlCol="0"/>
          <a:lstStyle/>
          <a:p>
            <a:endParaRPr/>
          </a:p>
        </p:txBody>
      </p:sp>
      <p:sp>
        <p:nvSpPr>
          <p:cNvPr id="20" name="bg object 20"/>
          <p:cNvSpPr/>
          <p:nvPr/>
        </p:nvSpPr>
        <p:spPr>
          <a:xfrm>
            <a:off x="3339032" y="3237140"/>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ADADE0"/>
            </a:solidFill>
          </a:ln>
        </p:spPr>
        <p:txBody>
          <a:bodyPr wrap="square" lIns="0" tIns="0" rIns="0" bIns="0" rtlCol="0"/>
          <a:lstStyle/>
          <a:p>
            <a:endParaRPr/>
          </a:p>
        </p:txBody>
      </p:sp>
      <p:sp>
        <p:nvSpPr>
          <p:cNvPr id="21" name="bg object 21"/>
          <p:cNvSpPr/>
          <p:nvPr/>
        </p:nvSpPr>
        <p:spPr>
          <a:xfrm>
            <a:off x="3275863" y="3243490"/>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2" name="bg object 22"/>
          <p:cNvSpPr/>
          <p:nvPr/>
        </p:nvSpPr>
        <p:spPr>
          <a:xfrm>
            <a:off x="3631883" y="3249840"/>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23" name="bg object 23"/>
          <p:cNvSpPr/>
          <p:nvPr/>
        </p:nvSpPr>
        <p:spPr>
          <a:xfrm>
            <a:off x="3542982" y="3243490"/>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4" name="bg object 24"/>
          <p:cNvSpPr/>
          <p:nvPr/>
        </p:nvSpPr>
        <p:spPr>
          <a:xfrm>
            <a:off x="3619183" y="3237140"/>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D6D6EF"/>
            </a:solidFill>
          </a:ln>
        </p:spPr>
        <p:txBody>
          <a:bodyPr wrap="square" lIns="0" tIns="0" rIns="0" bIns="0" rtlCol="0"/>
          <a:lstStyle/>
          <a:p>
            <a:endParaRPr/>
          </a:p>
        </p:txBody>
      </p:sp>
      <p:sp>
        <p:nvSpPr>
          <p:cNvPr id="25" name="bg object 25"/>
          <p:cNvSpPr/>
          <p:nvPr/>
        </p:nvSpPr>
        <p:spPr>
          <a:xfrm>
            <a:off x="3886302" y="3237140"/>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ADADE0"/>
            </a:solidFill>
          </a:ln>
        </p:spPr>
        <p:txBody>
          <a:bodyPr wrap="square" lIns="0" tIns="0" rIns="0" bIns="0" rtlCol="0"/>
          <a:lstStyle/>
          <a:p>
            <a:endParaRPr/>
          </a:p>
        </p:txBody>
      </p:sp>
      <p:sp>
        <p:nvSpPr>
          <p:cNvPr id="26" name="bg object 26"/>
          <p:cNvSpPr/>
          <p:nvPr/>
        </p:nvSpPr>
        <p:spPr>
          <a:xfrm>
            <a:off x="3810101" y="3243490"/>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7" name="bg object 27"/>
          <p:cNvSpPr/>
          <p:nvPr/>
        </p:nvSpPr>
        <p:spPr>
          <a:xfrm>
            <a:off x="3886302" y="3275241"/>
            <a:ext cx="50800" cy="12700"/>
          </a:xfrm>
          <a:custGeom>
            <a:avLst/>
            <a:gdLst/>
            <a:ahLst/>
            <a:cxnLst/>
            <a:rect l="l" t="t" r="r" b="b"/>
            <a:pathLst>
              <a:path w="50800" h="12700">
                <a:moveTo>
                  <a:pt x="0" y="0"/>
                </a:moveTo>
                <a:lnTo>
                  <a:pt x="38100" y="0"/>
                </a:lnTo>
              </a:path>
              <a:path w="50800" h="12700">
                <a:moveTo>
                  <a:pt x="12700" y="12700"/>
                </a:moveTo>
                <a:lnTo>
                  <a:pt x="50800" y="12700"/>
                </a:lnTo>
              </a:path>
            </a:pathLst>
          </a:custGeom>
          <a:ln w="7591">
            <a:solidFill>
              <a:srgbClr val="D6D6EF"/>
            </a:solidFill>
          </a:ln>
        </p:spPr>
        <p:txBody>
          <a:bodyPr wrap="square" lIns="0" tIns="0" rIns="0" bIns="0" rtlCol="0"/>
          <a:lstStyle/>
          <a:p>
            <a:endParaRPr/>
          </a:p>
        </p:txBody>
      </p:sp>
      <p:sp>
        <p:nvSpPr>
          <p:cNvPr id="28" name="bg object 28"/>
          <p:cNvSpPr/>
          <p:nvPr/>
        </p:nvSpPr>
        <p:spPr>
          <a:xfrm>
            <a:off x="4153434" y="3237140"/>
            <a:ext cx="50800" cy="50800"/>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ADADE0"/>
            </a:solidFill>
          </a:ln>
        </p:spPr>
        <p:txBody>
          <a:bodyPr wrap="square" lIns="0" tIns="0" rIns="0" bIns="0" rtlCol="0"/>
          <a:lstStyle/>
          <a:p>
            <a:endParaRPr/>
          </a:p>
        </p:txBody>
      </p:sp>
      <p:sp>
        <p:nvSpPr>
          <p:cNvPr id="29" name="bg object 29"/>
          <p:cNvSpPr/>
          <p:nvPr/>
        </p:nvSpPr>
        <p:spPr>
          <a:xfrm>
            <a:off x="4451033" y="3267620"/>
            <a:ext cx="20320" cy="20320"/>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lstStyle/>
          <a:p>
            <a:endParaRPr/>
          </a:p>
        </p:txBody>
      </p:sp>
      <p:sp>
        <p:nvSpPr>
          <p:cNvPr id="30" name="bg object 30"/>
          <p:cNvSpPr/>
          <p:nvPr/>
        </p:nvSpPr>
        <p:spPr>
          <a:xfrm>
            <a:off x="4423969" y="3241126"/>
            <a:ext cx="30480" cy="30480"/>
          </a:xfrm>
          <a:custGeom>
            <a:avLst/>
            <a:gdLst/>
            <a:ahLst/>
            <a:cxnLst/>
            <a:rect l="l" t="t" r="r" b="b"/>
            <a:pathLst>
              <a:path w="30479" h="30479">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lstStyle/>
          <a:p>
            <a:endParaRPr/>
          </a:p>
        </p:txBody>
      </p:sp>
      <p:sp>
        <p:nvSpPr>
          <p:cNvPr id="31" name="bg object 31"/>
          <p:cNvSpPr/>
          <p:nvPr/>
        </p:nvSpPr>
        <p:spPr>
          <a:xfrm>
            <a:off x="4329112" y="3237140"/>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p>
        </p:txBody>
      </p:sp>
      <p:sp>
        <p:nvSpPr>
          <p:cNvPr id="32" name="bg object 32"/>
          <p:cNvSpPr/>
          <p:nvPr/>
        </p:nvSpPr>
        <p:spPr>
          <a:xfrm>
            <a:off x="0" y="0"/>
            <a:ext cx="4608195" cy="158115"/>
          </a:xfrm>
          <a:custGeom>
            <a:avLst/>
            <a:gdLst/>
            <a:ahLst/>
            <a:cxnLst/>
            <a:rect l="l" t="t" r="r" b="b"/>
            <a:pathLst>
              <a:path w="4608195" h="158115">
                <a:moveTo>
                  <a:pt x="4607992" y="0"/>
                </a:moveTo>
                <a:lnTo>
                  <a:pt x="2303996" y="0"/>
                </a:lnTo>
                <a:lnTo>
                  <a:pt x="0" y="0"/>
                </a:lnTo>
                <a:lnTo>
                  <a:pt x="0" y="158064"/>
                </a:lnTo>
                <a:lnTo>
                  <a:pt x="2303996" y="158064"/>
                </a:lnTo>
                <a:lnTo>
                  <a:pt x="4607992" y="158064"/>
                </a:lnTo>
                <a:lnTo>
                  <a:pt x="4607992" y="0"/>
                </a:lnTo>
                <a:close/>
              </a:path>
            </a:pathLst>
          </a:custGeom>
          <a:solidFill>
            <a:srgbClr val="9E1A32"/>
          </a:solidFill>
        </p:spPr>
        <p:txBody>
          <a:bodyPr wrap="square" lIns="0" tIns="0" rIns="0" bIns="0" rtlCol="0"/>
          <a:lstStyle/>
          <a:p>
            <a:endParaRPr/>
          </a:p>
        </p:txBody>
      </p:sp>
      <p:sp>
        <p:nvSpPr>
          <p:cNvPr id="2" name="Holder 2"/>
          <p:cNvSpPr>
            <a:spLocks noGrp="1"/>
          </p:cNvSpPr>
          <p:nvPr>
            <p:ph type="title"/>
          </p:nvPr>
        </p:nvSpPr>
        <p:spPr>
          <a:xfrm>
            <a:off x="0" y="158038"/>
            <a:ext cx="4610099" cy="292734"/>
          </a:xfrm>
          <a:prstGeom prst="rect">
            <a:avLst/>
          </a:prstGeom>
        </p:spPr>
        <p:txBody>
          <a:bodyPr wrap="square" lIns="0" tIns="0" rIns="0" bIns="0">
            <a:spAutoFit/>
          </a:bodyPr>
          <a:lstStyle>
            <a:lvl1pPr>
              <a:defRPr sz="1400" b="0" i="0">
                <a:solidFill>
                  <a:srgbClr val="9E1A32"/>
                </a:solidFill>
                <a:latin typeface="Lucida Sans Unicode"/>
                <a:cs typeface="Lucida Sans Unicode"/>
              </a:defRPr>
            </a:lvl1pPr>
          </a:lstStyle>
          <a:p>
            <a:endParaRPr/>
          </a:p>
        </p:txBody>
      </p:sp>
      <p:sp>
        <p:nvSpPr>
          <p:cNvPr id="3" name="Holder 3"/>
          <p:cNvSpPr>
            <a:spLocks noGrp="1"/>
          </p:cNvSpPr>
          <p:nvPr>
            <p:ph type="body" idx="1"/>
          </p:nvPr>
        </p:nvSpPr>
        <p:spPr>
          <a:xfrm>
            <a:off x="113830" y="802644"/>
            <a:ext cx="3910965" cy="1165860"/>
          </a:xfrm>
          <a:prstGeom prst="rect">
            <a:avLst/>
          </a:prstGeom>
        </p:spPr>
        <p:txBody>
          <a:bodyPr wrap="square" lIns="0" tIns="0" rIns="0" bIns="0">
            <a:spAutoFit/>
          </a:bodyPr>
          <a:lstStyle>
            <a:lvl1pPr>
              <a:defRPr sz="1000" b="0" i="0">
                <a:solidFill>
                  <a:schemeClr val="tx1"/>
                </a:solidFill>
                <a:latin typeface="Lucida Sans Unicode"/>
                <a:cs typeface="Lucida Sans Unicode"/>
              </a:defRPr>
            </a:lvl1pPr>
          </a:lstStyle>
          <a:p>
            <a:endParaRPr/>
          </a:p>
        </p:txBody>
      </p:sp>
      <p:sp>
        <p:nvSpPr>
          <p:cNvPr id="4" name="Holder 4"/>
          <p:cNvSpPr>
            <a:spLocks noGrp="1"/>
          </p:cNvSpPr>
          <p:nvPr>
            <p:ph type="ftr" sz="quarter" idx="5"/>
          </p:nvPr>
        </p:nvSpPr>
        <p:spPr>
          <a:xfrm>
            <a:off x="3509086" y="3354919"/>
            <a:ext cx="514350" cy="88900"/>
          </a:xfrm>
          <a:prstGeom prst="rect">
            <a:avLst/>
          </a:prstGeom>
        </p:spPr>
        <p:txBody>
          <a:bodyPr wrap="square" lIns="0" tIns="0" rIns="0" bIns="0">
            <a:spAutoFit/>
          </a:bodyPr>
          <a:lstStyle>
            <a:lvl1pPr>
              <a:defRPr sz="500" b="0" i="0">
                <a:solidFill>
                  <a:schemeClr val="tx1"/>
                </a:solidFill>
                <a:latin typeface="Lucida Sans Unicode"/>
                <a:cs typeface="Lucida Sans Unicode"/>
              </a:defRPr>
            </a:lvl1pPr>
          </a:lstStyle>
          <a:p>
            <a:pPr marL="12700">
              <a:lnSpc>
                <a:spcPts val="595"/>
              </a:lnSpc>
            </a:pPr>
            <a:r>
              <a:rPr spc="10" dirty="0"/>
              <a:t>August</a:t>
            </a:r>
            <a:r>
              <a:rPr spc="-25" dirty="0"/>
              <a:t> </a:t>
            </a:r>
            <a:r>
              <a:rPr spc="-40" dirty="0"/>
              <a:t>29,</a:t>
            </a:r>
            <a:r>
              <a:rPr spc="-20" dirty="0"/>
              <a:t> </a:t>
            </a:r>
            <a:r>
              <a:rPr spc="-40" dirty="0"/>
              <a:t>2024</a:t>
            </a:r>
          </a:p>
        </p:txBody>
      </p:sp>
      <p:sp>
        <p:nvSpPr>
          <p:cNvPr id="5" name="Holder 5"/>
          <p:cNvSpPr>
            <a:spLocks noGrp="1"/>
          </p:cNvSpPr>
          <p:nvPr>
            <p:ph type="dt" sz="half" idx="6"/>
          </p:nvPr>
        </p:nvSpPr>
        <p:spPr>
          <a:xfrm>
            <a:off x="-12700" y="3354919"/>
            <a:ext cx="1503045" cy="88900"/>
          </a:xfrm>
          <a:prstGeom prst="rect">
            <a:avLst/>
          </a:prstGeom>
        </p:spPr>
        <p:txBody>
          <a:bodyPr wrap="square" lIns="0" tIns="0" rIns="0" bIns="0">
            <a:spAutoFit/>
          </a:bodyPr>
          <a:lstStyle>
            <a:lvl1pPr>
              <a:defRPr sz="500" b="0" i="0">
                <a:solidFill>
                  <a:schemeClr val="bg1"/>
                </a:solidFill>
                <a:latin typeface="Lucida Sans Unicode"/>
                <a:cs typeface="Lucida Sans Unicode"/>
              </a:defRPr>
            </a:lvl1pPr>
          </a:lstStyle>
          <a:p>
            <a:pPr marL="12700">
              <a:lnSpc>
                <a:spcPts val="595"/>
              </a:lnSpc>
            </a:pPr>
            <a:r>
              <a:rPr spc="95" dirty="0"/>
              <a:t>Mu</a:t>
            </a:r>
            <a:r>
              <a:rPr cap="small" spc="20" dirty="0"/>
              <a:t>d</a:t>
            </a:r>
            <a:r>
              <a:rPr spc="20" dirty="0"/>
              <a:t>assir/Waseem/Hafsa/Hasnain/Zahra</a:t>
            </a:r>
            <a:r>
              <a:rPr spc="25" dirty="0"/>
              <a:t> </a:t>
            </a:r>
            <a:r>
              <a:rPr spc="-15" dirty="0"/>
              <a:t>(IT</a:t>
            </a:r>
          </a:p>
        </p:txBody>
      </p:sp>
      <p:sp>
        <p:nvSpPr>
          <p:cNvPr id="6" name="Holder 6"/>
          <p:cNvSpPr>
            <a:spLocks noGrp="1"/>
          </p:cNvSpPr>
          <p:nvPr>
            <p:ph type="sldNum" sz="quarter" idx="7"/>
          </p:nvPr>
        </p:nvSpPr>
        <p:spPr>
          <a:xfrm>
            <a:off x="4339082" y="3354919"/>
            <a:ext cx="243839" cy="88900"/>
          </a:xfrm>
          <a:prstGeom prst="rect">
            <a:avLst/>
          </a:prstGeom>
        </p:spPr>
        <p:txBody>
          <a:bodyPr wrap="square" lIns="0" tIns="0" rIns="0" bIns="0">
            <a:spAutoFit/>
          </a:bodyPr>
          <a:lstStyle>
            <a:lvl1pPr>
              <a:defRPr sz="500" b="0" i="0">
                <a:solidFill>
                  <a:schemeClr val="tx1"/>
                </a:solidFill>
                <a:latin typeface="Lucida Sans Unicode"/>
                <a:cs typeface="Lucida Sans Unicode"/>
              </a:defRPr>
            </a:lvl1pPr>
          </a:lstStyle>
          <a:p>
            <a:pPr marL="59055">
              <a:lnSpc>
                <a:spcPts val="595"/>
              </a:lnSpc>
            </a:pPr>
            <a:fld id="{81D60167-4931-47E6-BA6A-407CBD079E47}" type="slidenum">
              <a:rPr spc="-25" dirty="0"/>
              <a:t>‹#›</a:t>
            </a:fld>
            <a:r>
              <a:rPr spc="-80" dirty="0"/>
              <a:t> /</a:t>
            </a:r>
            <a:r>
              <a:rPr spc="-75" dirty="0"/>
              <a:t> </a:t>
            </a:r>
            <a:r>
              <a:rPr spc="-114" dirty="0"/>
              <a:t>15</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688828" y="968560"/>
            <a:ext cx="3230384" cy="333425"/>
          </a:xfrm>
          <a:prstGeom prst="rect">
            <a:avLst/>
          </a:prstGeom>
        </p:spPr>
        <p:txBody>
          <a:bodyPr vert="horz" wrap="square" lIns="0" tIns="55880" rIns="0" bIns="0" rtlCol="0">
            <a:spAutoFit/>
          </a:bodyPr>
          <a:lstStyle/>
          <a:p>
            <a:pPr algn="ctr">
              <a:lnSpc>
                <a:spcPct val="100000"/>
              </a:lnSpc>
              <a:spcBef>
                <a:spcPts val="440"/>
              </a:spcBef>
            </a:pPr>
            <a:r>
              <a:rPr lang="en-US" sz="1800" spc="35" dirty="0">
                <a:latin typeface="Herculanum" panose="020B0500000000000000" pitchFamily="34" charset="0"/>
              </a:rPr>
              <a:t>Tournament Scheduler</a:t>
            </a:r>
            <a:endParaRPr sz="1800" spc="105" dirty="0">
              <a:latin typeface="Herculanum" panose="020B0500000000000000" pitchFamily="34" charset="0"/>
            </a:endParaRPr>
          </a:p>
        </p:txBody>
      </p:sp>
      <p:sp>
        <p:nvSpPr>
          <p:cNvPr id="3" name="object 3"/>
          <p:cNvSpPr txBox="1"/>
          <p:nvPr/>
        </p:nvSpPr>
        <p:spPr>
          <a:xfrm>
            <a:off x="365683" y="1629481"/>
            <a:ext cx="3876675" cy="1041824"/>
          </a:xfrm>
          <a:prstGeom prst="rect">
            <a:avLst/>
          </a:prstGeom>
        </p:spPr>
        <p:txBody>
          <a:bodyPr vert="horz" wrap="square" lIns="0" tIns="10160" rIns="0" bIns="0" rtlCol="0">
            <a:spAutoFit/>
          </a:bodyPr>
          <a:lstStyle/>
          <a:p>
            <a:pPr marL="12700" marR="5080" algn="ctr">
              <a:lnSpc>
                <a:spcPct val="101499"/>
              </a:lnSpc>
              <a:spcBef>
                <a:spcPts val="80"/>
              </a:spcBef>
            </a:pPr>
            <a:r>
              <a:rPr lang="en-US" sz="900" spc="70" dirty="0">
                <a:latin typeface="Herculanum" panose="020B0500000000000000" pitchFamily="34" charset="0"/>
                <a:cs typeface="Lucida Sans Unicode"/>
              </a:rPr>
              <a:t>Muhammad Fahad Pasha, Riyan Ahmad, Ahmed Riaz, Muhammad Ali</a:t>
            </a:r>
          </a:p>
          <a:p>
            <a:pPr marL="12700" marR="5080" algn="ctr">
              <a:lnSpc>
                <a:spcPct val="101499"/>
              </a:lnSpc>
              <a:spcBef>
                <a:spcPts val="80"/>
              </a:spcBef>
            </a:pPr>
            <a:endParaRPr sz="900" dirty="0">
              <a:latin typeface="Herculanum" panose="020B0500000000000000" pitchFamily="34" charset="0"/>
              <a:cs typeface="Lucida Sans Unicode"/>
            </a:endParaRPr>
          </a:p>
          <a:p>
            <a:pPr marL="969010" marR="961390" algn="ctr">
              <a:lnSpc>
                <a:spcPct val="235300"/>
              </a:lnSpc>
              <a:spcBef>
                <a:spcPts val="45"/>
              </a:spcBef>
            </a:pPr>
            <a:r>
              <a:rPr lang="en-US" sz="800" spc="85" dirty="0">
                <a:latin typeface="Herculanum" panose="020B0500000000000000" pitchFamily="34" charset="0"/>
                <a:cs typeface="Lucida Sans Unicode"/>
              </a:rPr>
              <a:t>Showntell Group 10 </a:t>
            </a:r>
            <a:endParaRPr lang="en-US" sz="800" spc="-240" dirty="0">
              <a:latin typeface="Herculanum" panose="020B0500000000000000" pitchFamily="34" charset="0"/>
              <a:cs typeface="Lucida Sans Unicode"/>
            </a:endParaRPr>
          </a:p>
          <a:p>
            <a:pPr marL="969010" marR="961390" algn="ctr">
              <a:lnSpc>
                <a:spcPct val="235300"/>
              </a:lnSpc>
              <a:spcBef>
                <a:spcPts val="45"/>
              </a:spcBef>
            </a:pPr>
            <a:endParaRPr sz="1000" dirty="0">
              <a:latin typeface="Lucida Sans Unicode"/>
              <a:cs typeface="Lucida Sans Unicode"/>
            </a:endParaRPr>
          </a:p>
        </p:txBody>
      </p:sp>
      <p:sp>
        <p:nvSpPr>
          <p:cNvPr id="4" name="object 4"/>
          <p:cNvSpPr/>
          <p:nvPr/>
        </p:nvSpPr>
        <p:spPr>
          <a:xfrm>
            <a:off x="0" y="3332226"/>
            <a:ext cx="4608195" cy="123825"/>
          </a:xfrm>
          <a:custGeom>
            <a:avLst/>
            <a:gdLst/>
            <a:ahLst/>
            <a:cxnLst/>
            <a:rect l="l" t="t" r="r" b="b"/>
            <a:pathLst>
              <a:path w="4608195" h="123825">
                <a:moveTo>
                  <a:pt x="4607928" y="0"/>
                </a:moveTo>
                <a:lnTo>
                  <a:pt x="3071952" y="0"/>
                </a:lnTo>
                <a:lnTo>
                  <a:pt x="1535976" y="0"/>
                </a:lnTo>
                <a:lnTo>
                  <a:pt x="0" y="0"/>
                </a:lnTo>
                <a:lnTo>
                  <a:pt x="0" y="123774"/>
                </a:lnTo>
                <a:lnTo>
                  <a:pt x="1535976" y="123774"/>
                </a:lnTo>
                <a:lnTo>
                  <a:pt x="3071952" y="123774"/>
                </a:lnTo>
                <a:lnTo>
                  <a:pt x="4607928" y="123774"/>
                </a:lnTo>
                <a:lnTo>
                  <a:pt x="4607928" y="0"/>
                </a:lnTo>
                <a:close/>
              </a:path>
            </a:pathLst>
          </a:custGeom>
          <a:solidFill>
            <a:srgbClr val="9E1A32"/>
          </a:solidFill>
        </p:spPr>
        <p:txBody>
          <a:bodyPr wrap="square" lIns="0" tIns="0" rIns="0" bIns="0" rtlCol="0"/>
          <a:lstStyle/>
          <a:p>
            <a:endParaRPr/>
          </a:p>
        </p:txBody>
      </p:sp>
      <p:sp>
        <p:nvSpPr>
          <p:cNvPr id="6" name="object 6"/>
          <p:cNvSpPr txBox="1">
            <a:spLocks noGrp="1"/>
          </p:cNvSpPr>
          <p:nvPr>
            <p:ph type="dt" sz="half" idx="6"/>
          </p:nvPr>
        </p:nvSpPr>
        <p:spPr>
          <a:xfrm>
            <a:off x="28548" y="3354919"/>
            <a:ext cx="1503045" cy="76944"/>
          </a:xfrm>
          <a:prstGeom prst="rect">
            <a:avLst/>
          </a:prstGeom>
        </p:spPr>
        <p:txBody>
          <a:bodyPr vert="horz" wrap="square" lIns="0" tIns="0" rIns="0" bIns="0" rtlCol="0">
            <a:spAutoFit/>
          </a:bodyPr>
          <a:lstStyle/>
          <a:p>
            <a:pPr marL="12700">
              <a:lnSpc>
                <a:spcPts val="595"/>
              </a:lnSpc>
            </a:pPr>
            <a:r>
              <a:rPr lang="en-US" spc="95" dirty="0">
                <a:latin typeface="Herculanum" panose="020B0500000000000000" pitchFamily="34" charset="0"/>
              </a:rPr>
              <a:t>Group 10</a:t>
            </a:r>
            <a:endParaRPr spc="-15" dirty="0">
              <a:latin typeface="Herculanum" panose="020B0500000000000000" pitchFamily="34" charset="0"/>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59055">
              <a:lnSpc>
                <a:spcPts val="595"/>
              </a:lnSpc>
            </a:pPr>
            <a:fld id="{81D60167-4931-47E6-BA6A-407CBD079E47}" type="slidenum">
              <a:rPr spc="-25" dirty="0"/>
              <a:t>1</a:t>
            </a:fld>
            <a:r>
              <a:rPr spc="-80" dirty="0"/>
              <a:t> /</a:t>
            </a:r>
            <a:r>
              <a:rPr spc="-75" dirty="0"/>
              <a:t> </a:t>
            </a:r>
            <a:r>
              <a:rPr spc="-114" dirty="0"/>
              <a:t>15</a:t>
            </a:r>
          </a:p>
        </p:txBody>
      </p:sp>
    </p:spTree>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158038"/>
            <a:ext cx="4608195" cy="264175"/>
          </a:xfrm>
          <a:prstGeom prst="rect">
            <a:avLst/>
          </a:prstGeom>
          <a:solidFill>
            <a:srgbClr val="F2F2F2"/>
          </a:solidFill>
        </p:spPr>
        <p:txBody>
          <a:bodyPr vert="horz" wrap="square" lIns="0" tIns="48260" rIns="0" bIns="0" rtlCol="0">
            <a:spAutoFit/>
          </a:bodyPr>
          <a:lstStyle/>
          <a:p>
            <a:pPr marL="107950">
              <a:lnSpc>
                <a:spcPct val="100000"/>
              </a:lnSpc>
              <a:spcBef>
                <a:spcPts val="380"/>
              </a:spcBef>
            </a:pPr>
            <a:r>
              <a:rPr lang="en-US" spc="65" dirty="0">
                <a:latin typeface="Herculanum" panose="020B0500000000000000" pitchFamily="34" charset="0"/>
              </a:rPr>
              <a:t>What is Tournament Scheduler?</a:t>
            </a:r>
            <a:endParaRPr spc="60" dirty="0">
              <a:latin typeface="Herculanum" panose="020B0500000000000000" pitchFamily="34" charset="0"/>
            </a:endParaRPr>
          </a:p>
        </p:txBody>
      </p:sp>
      <p:sp>
        <p:nvSpPr>
          <p:cNvPr id="8" name="object 8"/>
          <p:cNvSpPr/>
          <p:nvPr/>
        </p:nvSpPr>
        <p:spPr>
          <a:xfrm>
            <a:off x="0" y="3332226"/>
            <a:ext cx="4608195" cy="123825"/>
          </a:xfrm>
          <a:custGeom>
            <a:avLst/>
            <a:gdLst/>
            <a:ahLst/>
            <a:cxnLst/>
            <a:rect l="l" t="t" r="r" b="b"/>
            <a:pathLst>
              <a:path w="4608195" h="123825">
                <a:moveTo>
                  <a:pt x="4607928" y="0"/>
                </a:moveTo>
                <a:lnTo>
                  <a:pt x="3071952" y="0"/>
                </a:lnTo>
                <a:lnTo>
                  <a:pt x="1535976" y="0"/>
                </a:lnTo>
                <a:lnTo>
                  <a:pt x="0" y="0"/>
                </a:lnTo>
                <a:lnTo>
                  <a:pt x="0" y="123774"/>
                </a:lnTo>
                <a:lnTo>
                  <a:pt x="1535976" y="123774"/>
                </a:lnTo>
                <a:lnTo>
                  <a:pt x="3071952" y="123774"/>
                </a:lnTo>
                <a:lnTo>
                  <a:pt x="4607928" y="123774"/>
                </a:lnTo>
                <a:lnTo>
                  <a:pt x="4607928" y="0"/>
                </a:lnTo>
                <a:close/>
              </a:path>
            </a:pathLst>
          </a:custGeom>
          <a:solidFill>
            <a:srgbClr val="9E1A32"/>
          </a:solidFill>
        </p:spPr>
        <p:txBody>
          <a:bodyPr wrap="square" lIns="0" tIns="0" rIns="0" bIns="0" rtlCol="0"/>
          <a:lstStyle/>
          <a:p>
            <a:endParaRPr/>
          </a:p>
        </p:txBody>
      </p:sp>
      <p:sp>
        <p:nvSpPr>
          <p:cNvPr id="10" name="object 10"/>
          <p:cNvSpPr txBox="1">
            <a:spLocks noGrp="1"/>
          </p:cNvSpPr>
          <p:nvPr>
            <p:ph type="dt" sz="half" idx="6"/>
          </p:nvPr>
        </p:nvSpPr>
        <p:spPr>
          <a:xfrm>
            <a:off x="27179" y="3354919"/>
            <a:ext cx="1503045" cy="76944"/>
          </a:xfrm>
          <a:prstGeom prst="rect">
            <a:avLst/>
          </a:prstGeom>
        </p:spPr>
        <p:txBody>
          <a:bodyPr vert="horz" wrap="square" lIns="0" tIns="0" rIns="0" bIns="0" rtlCol="0">
            <a:spAutoFit/>
          </a:bodyPr>
          <a:lstStyle/>
          <a:p>
            <a:pPr marL="12700">
              <a:lnSpc>
                <a:spcPts val="595"/>
              </a:lnSpc>
            </a:pPr>
            <a:r>
              <a:rPr lang="en-US" spc="95" dirty="0">
                <a:latin typeface="Herculanum" panose="020B0500000000000000" pitchFamily="34" charset="0"/>
              </a:rPr>
              <a:t>Group 10</a:t>
            </a:r>
            <a:endParaRPr spc="-15" dirty="0">
              <a:latin typeface="Herculanum" panose="020B0500000000000000" pitchFamily="34" charset="0"/>
            </a:endParaRPr>
          </a:p>
        </p:txBody>
      </p:sp>
      <p:sp>
        <p:nvSpPr>
          <p:cNvPr id="11" name="object 11"/>
          <p:cNvSpPr txBox="1"/>
          <p:nvPr/>
        </p:nvSpPr>
        <p:spPr>
          <a:xfrm>
            <a:off x="1924050" y="3351017"/>
            <a:ext cx="874599" cy="76944"/>
          </a:xfrm>
          <a:prstGeom prst="rect">
            <a:avLst/>
          </a:prstGeom>
        </p:spPr>
        <p:txBody>
          <a:bodyPr vert="horz" wrap="square" lIns="0" tIns="0" rIns="0" bIns="0" rtlCol="0">
            <a:spAutoFit/>
          </a:bodyPr>
          <a:lstStyle/>
          <a:p>
            <a:pPr marL="12700">
              <a:lnSpc>
                <a:spcPts val="595"/>
              </a:lnSpc>
            </a:pPr>
            <a:r>
              <a:rPr lang="en-US" sz="500" u="sng" spc="15" dirty="0">
                <a:solidFill>
                  <a:srgbClr val="FFFFFF"/>
                </a:solidFill>
                <a:latin typeface="Herculanum" panose="020B0500000000000000" pitchFamily="34" charset="0"/>
                <a:cs typeface="Lucida Sans Unicode"/>
              </a:rPr>
              <a:t>Tournament Scheduler</a:t>
            </a:r>
            <a:endParaRPr sz="500" u="sng" dirty="0">
              <a:latin typeface="Herculanum" panose="020B0500000000000000" pitchFamily="34" charset="0"/>
              <a:cs typeface="Lucida Sans Unicode"/>
            </a:endParaRPr>
          </a:p>
        </p:txBody>
      </p:sp>
      <p:sp>
        <p:nvSpPr>
          <p:cNvPr id="7" name="Rectangle: Rounded Corners 6">
            <a:extLst>
              <a:ext uri="{FF2B5EF4-FFF2-40B4-BE49-F238E27FC236}">
                <a16:creationId xmlns:a16="http://schemas.microsoft.com/office/drawing/2014/main" id="{853F20DF-F7DB-F475-8695-EE1BB4374F7C}"/>
              </a:ext>
            </a:extLst>
          </p:cNvPr>
          <p:cNvSpPr/>
          <p:nvPr/>
        </p:nvSpPr>
        <p:spPr>
          <a:xfrm>
            <a:off x="170497" y="648536"/>
            <a:ext cx="4267200" cy="853239"/>
          </a:xfrm>
          <a:prstGeom prst="roundRect">
            <a:avLst/>
          </a:prstGeom>
          <a:solidFill>
            <a:schemeClr val="bg1">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59055">
              <a:lnSpc>
                <a:spcPts val="595"/>
              </a:lnSpc>
            </a:pPr>
            <a:fld id="{81D60167-4931-47E6-BA6A-407CBD079E47}" type="slidenum">
              <a:rPr spc="-25" dirty="0"/>
              <a:t>2</a:t>
            </a:fld>
            <a:r>
              <a:rPr spc="-80" dirty="0"/>
              <a:t> /</a:t>
            </a:r>
            <a:r>
              <a:rPr spc="-75" dirty="0"/>
              <a:t> </a:t>
            </a:r>
            <a:r>
              <a:rPr spc="-114" dirty="0"/>
              <a:t>15</a:t>
            </a:r>
          </a:p>
        </p:txBody>
      </p:sp>
      <p:sp>
        <p:nvSpPr>
          <p:cNvPr id="4" name="TextBox 3">
            <a:extLst>
              <a:ext uri="{FF2B5EF4-FFF2-40B4-BE49-F238E27FC236}">
                <a16:creationId xmlns:a16="http://schemas.microsoft.com/office/drawing/2014/main" id="{758D817B-E34E-0177-1C55-D7F111B40524}"/>
              </a:ext>
            </a:extLst>
          </p:cNvPr>
          <p:cNvSpPr txBox="1"/>
          <p:nvPr/>
        </p:nvSpPr>
        <p:spPr>
          <a:xfrm>
            <a:off x="170497" y="648536"/>
            <a:ext cx="4267200" cy="2123658"/>
          </a:xfrm>
          <a:prstGeom prst="rect">
            <a:avLst/>
          </a:prstGeom>
          <a:noFill/>
        </p:spPr>
        <p:txBody>
          <a:bodyPr wrap="square" rtlCol="0">
            <a:spAutoFit/>
          </a:bodyPr>
          <a:lstStyle/>
          <a:p>
            <a:pPr algn="just"/>
            <a:r>
              <a:rPr lang="en-US" sz="1200" b="0" i="0" dirty="0">
                <a:solidFill>
                  <a:srgbClr val="000000"/>
                </a:solidFill>
                <a:effectLst/>
                <a:latin typeface="Herculanum" panose="020B0500000000000000" pitchFamily="34" charset="0"/>
              </a:rPr>
              <a:t>Tournament scheduling is the process of systematically organizing matches or games among participants to ensure a smooth, balanced, and efficient competition. </a:t>
            </a:r>
          </a:p>
          <a:p>
            <a:pPr algn="just"/>
            <a:endParaRPr lang="en-US" sz="1200" dirty="0">
              <a:solidFill>
                <a:srgbClr val="000000"/>
              </a:solidFill>
              <a:highlight>
                <a:srgbClr val="C0C0C0"/>
              </a:highlight>
              <a:latin typeface="Herculanum" panose="020B0500000000000000" pitchFamily="34" charset="0"/>
            </a:endParaRPr>
          </a:p>
          <a:p>
            <a:pPr algn="just"/>
            <a:r>
              <a:rPr lang="en-US" sz="1200" u="sng" dirty="0">
                <a:solidFill>
                  <a:srgbClr val="000000"/>
                </a:solidFill>
                <a:latin typeface="Herculanum" panose="020B0500000000000000" pitchFamily="34" charset="0"/>
              </a:rPr>
              <a:t>IT Ensures:</a:t>
            </a:r>
          </a:p>
          <a:p>
            <a:pPr algn="just"/>
            <a:endParaRPr lang="en-US" sz="1200" dirty="0">
              <a:solidFill>
                <a:srgbClr val="000000"/>
              </a:solidFill>
              <a:latin typeface="Herculanum" panose="020B0500000000000000" pitchFamily="34" charset="0"/>
            </a:endParaRPr>
          </a:p>
          <a:p>
            <a:pPr marL="171450" indent="-171450" algn="just">
              <a:buFont typeface="Arial" panose="020B0604020202020204" pitchFamily="34" charset="0"/>
              <a:buChar char="•"/>
            </a:pPr>
            <a:r>
              <a:rPr lang="en-US" sz="1200" dirty="0">
                <a:solidFill>
                  <a:srgbClr val="000000"/>
                </a:solidFill>
                <a:latin typeface="Herculanum" panose="020B0500000000000000" pitchFamily="34" charset="0"/>
              </a:rPr>
              <a:t>Fair competition</a:t>
            </a:r>
          </a:p>
          <a:p>
            <a:pPr marL="171450" indent="-171450" algn="just">
              <a:buFont typeface="Arial" panose="020B0604020202020204" pitchFamily="34" charset="0"/>
              <a:buChar char="•"/>
            </a:pPr>
            <a:r>
              <a:rPr lang="en-US" sz="1200" dirty="0">
                <a:solidFill>
                  <a:srgbClr val="000000"/>
                </a:solidFill>
                <a:latin typeface="Herculanum" panose="020B0500000000000000" pitchFamily="34" charset="0"/>
              </a:rPr>
              <a:t>Conflict-</a:t>
            </a:r>
            <a:r>
              <a:rPr lang="en-US" sz="1200" dirty="0" err="1">
                <a:solidFill>
                  <a:srgbClr val="000000"/>
                </a:solidFill>
                <a:latin typeface="Herculanum" panose="020B0500000000000000" pitchFamily="34" charset="0"/>
              </a:rPr>
              <a:t>fRee</a:t>
            </a:r>
            <a:r>
              <a:rPr lang="en-US" sz="1200" dirty="0">
                <a:solidFill>
                  <a:srgbClr val="000000"/>
                </a:solidFill>
                <a:latin typeface="Herculanum" panose="020B0500000000000000" pitchFamily="34" charset="0"/>
              </a:rPr>
              <a:t> Match-Making</a:t>
            </a:r>
          </a:p>
          <a:p>
            <a:pPr marL="171450" indent="-171450" algn="just">
              <a:buFont typeface="Arial" panose="020B0604020202020204" pitchFamily="34" charset="0"/>
              <a:buChar char="•"/>
            </a:pPr>
            <a:r>
              <a:rPr lang="en-US" sz="1200" dirty="0">
                <a:latin typeface="Herculanum" panose="020B0500000000000000" pitchFamily="34" charset="0"/>
              </a:rPr>
              <a:t>Resource Optimization</a:t>
            </a:r>
          </a:p>
          <a:p>
            <a:pPr marL="171450" indent="-171450" algn="just">
              <a:buFont typeface="Arial" panose="020B0604020202020204" pitchFamily="34" charset="0"/>
              <a:buChar char="•"/>
            </a:pPr>
            <a:r>
              <a:rPr lang="en-US" sz="1200" dirty="0">
                <a:latin typeface="Herculanum" panose="020B0500000000000000" pitchFamily="34" charset="0"/>
              </a:rPr>
              <a:t>Enhanced experience for all</a:t>
            </a:r>
            <a:endParaRPr lang="en-PK" sz="1200" dirty="0">
              <a:latin typeface="Herculanum" panose="020B0500000000000000" pitchFamily="34" charset="0"/>
            </a:endParaRPr>
          </a:p>
        </p:txBody>
      </p:sp>
    </p:spTree>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786A00-BC9B-5F88-53D6-6EB8B70FAF70}"/>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34111103-028D-04F1-08FA-567EFE63893D}"/>
              </a:ext>
            </a:extLst>
          </p:cNvPr>
          <p:cNvSpPr txBox="1">
            <a:spLocks noGrp="1"/>
          </p:cNvSpPr>
          <p:nvPr>
            <p:ph type="title"/>
          </p:nvPr>
        </p:nvSpPr>
        <p:spPr>
          <a:xfrm>
            <a:off x="0" y="158038"/>
            <a:ext cx="4608195" cy="264175"/>
          </a:xfrm>
          <a:prstGeom prst="rect">
            <a:avLst/>
          </a:prstGeom>
          <a:solidFill>
            <a:srgbClr val="F2F2F2"/>
          </a:solidFill>
        </p:spPr>
        <p:txBody>
          <a:bodyPr vert="horz" wrap="square" lIns="0" tIns="48260" rIns="0" bIns="0" rtlCol="0">
            <a:spAutoFit/>
          </a:bodyPr>
          <a:lstStyle/>
          <a:p>
            <a:pPr marL="107950">
              <a:lnSpc>
                <a:spcPct val="100000"/>
              </a:lnSpc>
              <a:spcBef>
                <a:spcPts val="380"/>
              </a:spcBef>
            </a:pPr>
            <a:r>
              <a:rPr lang="en-US" spc="60" dirty="0">
                <a:latin typeface="Herculanum" panose="020B0500000000000000" pitchFamily="34" charset="0"/>
              </a:rPr>
              <a:t>Different formats of tournaments</a:t>
            </a:r>
            <a:endParaRPr spc="60" dirty="0">
              <a:latin typeface="Herculanum" panose="020B0500000000000000" pitchFamily="34" charset="0"/>
            </a:endParaRPr>
          </a:p>
        </p:txBody>
      </p:sp>
      <p:sp>
        <p:nvSpPr>
          <p:cNvPr id="8" name="object 8">
            <a:extLst>
              <a:ext uri="{FF2B5EF4-FFF2-40B4-BE49-F238E27FC236}">
                <a16:creationId xmlns:a16="http://schemas.microsoft.com/office/drawing/2014/main" id="{B215E3CE-12A9-1204-5606-D19C0767569D}"/>
              </a:ext>
            </a:extLst>
          </p:cNvPr>
          <p:cNvSpPr/>
          <p:nvPr/>
        </p:nvSpPr>
        <p:spPr>
          <a:xfrm>
            <a:off x="0" y="3332226"/>
            <a:ext cx="4608195" cy="123825"/>
          </a:xfrm>
          <a:custGeom>
            <a:avLst/>
            <a:gdLst/>
            <a:ahLst/>
            <a:cxnLst/>
            <a:rect l="l" t="t" r="r" b="b"/>
            <a:pathLst>
              <a:path w="4608195" h="123825">
                <a:moveTo>
                  <a:pt x="4607928" y="0"/>
                </a:moveTo>
                <a:lnTo>
                  <a:pt x="3071952" y="0"/>
                </a:lnTo>
                <a:lnTo>
                  <a:pt x="1535976" y="0"/>
                </a:lnTo>
                <a:lnTo>
                  <a:pt x="0" y="0"/>
                </a:lnTo>
                <a:lnTo>
                  <a:pt x="0" y="123774"/>
                </a:lnTo>
                <a:lnTo>
                  <a:pt x="1535976" y="123774"/>
                </a:lnTo>
                <a:lnTo>
                  <a:pt x="3071952" y="123774"/>
                </a:lnTo>
                <a:lnTo>
                  <a:pt x="4607928" y="123774"/>
                </a:lnTo>
                <a:lnTo>
                  <a:pt x="4607928" y="0"/>
                </a:lnTo>
                <a:close/>
              </a:path>
            </a:pathLst>
          </a:custGeom>
          <a:solidFill>
            <a:srgbClr val="9E1A32"/>
          </a:solidFill>
        </p:spPr>
        <p:txBody>
          <a:bodyPr wrap="square" lIns="0" tIns="0" rIns="0" bIns="0" rtlCol="0"/>
          <a:lstStyle/>
          <a:p>
            <a:endParaRPr/>
          </a:p>
        </p:txBody>
      </p:sp>
      <p:sp>
        <p:nvSpPr>
          <p:cNvPr id="10" name="object 10">
            <a:extLst>
              <a:ext uri="{FF2B5EF4-FFF2-40B4-BE49-F238E27FC236}">
                <a16:creationId xmlns:a16="http://schemas.microsoft.com/office/drawing/2014/main" id="{D48F015D-F436-0A3D-95B2-7AE1FC2D9AC8}"/>
              </a:ext>
            </a:extLst>
          </p:cNvPr>
          <p:cNvSpPr txBox="1">
            <a:spLocks noGrp="1"/>
          </p:cNvSpPr>
          <p:nvPr>
            <p:ph type="dt" sz="half" idx="6"/>
          </p:nvPr>
        </p:nvSpPr>
        <p:spPr>
          <a:xfrm>
            <a:off x="27179" y="3354919"/>
            <a:ext cx="1503045" cy="76944"/>
          </a:xfrm>
          <a:prstGeom prst="rect">
            <a:avLst/>
          </a:prstGeom>
        </p:spPr>
        <p:txBody>
          <a:bodyPr vert="horz" wrap="square" lIns="0" tIns="0" rIns="0" bIns="0" rtlCol="0">
            <a:spAutoFit/>
          </a:bodyPr>
          <a:lstStyle/>
          <a:p>
            <a:pPr marL="12700">
              <a:lnSpc>
                <a:spcPts val="595"/>
              </a:lnSpc>
            </a:pPr>
            <a:r>
              <a:rPr lang="en-US" spc="95" dirty="0">
                <a:latin typeface="Herculanum" panose="020B0500000000000000" pitchFamily="34" charset="0"/>
              </a:rPr>
              <a:t>Group 10</a:t>
            </a:r>
            <a:endParaRPr spc="-15" dirty="0">
              <a:latin typeface="Herculanum" panose="020B0500000000000000" pitchFamily="34" charset="0"/>
            </a:endParaRPr>
          </a:p>
        </p:txBody>
      </p:sp>
      <p:sp>
        <p:nvSpPr>
          <p:cNvPr id="11" name="object 11">
            <a:extLst>
              <a:ext uri="{FF2B5EF4-FFF2-40B4-BE49-F238E27FC236}">
                <a16:creationId xmlns:a16="http://schemas.microsoft.com/office/drawing/2014/main" id="{6FD630F9-1391-0569-AE80-66183418B4C9}"/>
              </a:ext>
            </a:extLst>
          </p:cNvPr>
          <p:cNvSpPr txBox="1"/>
          <p:nvPr/>
        </p:nvSpPr>
        <p:spPr>
          <a:xfrm>
            <a:off x="1924050" y="3351017"/>
            <a:ext cx="874599" cy="76944"/>
          </a:xfrm>
          <a:prstGeom prst="rect">
            <a:avLst/>
          </a:prstGeom>
        </p:spPr>
        <p:txBody>
          <a:bodyPr vert="horz" wrap="square" lIns="0" tIns="0" rIns="0" bIns="0" rtlCol="0">
            <a:spAutoFit/>
          </a:bodyPr>
          <a:lstStyle/>
          <a:p>
            <a:pPr marL="12700">
              <a:lnSpc>
                <a:spcPts val="595"/>
              </a:lnSpc>
            </a:pPr>
            <a:r>
              <a:rPr lang="en-US" sz="500" u="sng" spc="15" dirty="0">
                <a:solidFill>
                  <a:srgbClr val="FFFFFF"/>
                </a:solidFill>
                <a:latin typeface="Herculanum" panose="020B0500000000000000" pitchFamily="34" charset="0"/>
                <a:cs typeface="Lucida Sans Unicode"/>
              </a:rPr>
              <a:t>Tournament Scheduler</a:t>
            </a:r>
            <a:endParaRPr sz="500" u="sng" dirty="0">
              <a:latin typeface="Herculanum" panose="020B0500000000000000" pitchFamily="34" charset="0"/>
              <a:cs typeface="Lucida Sans Unicode"/>
            </a:endParaRPr>
          </a:p>
        </p:txBody>
      </p:sp>
      <p:sp>
        <p:nvSpPr>
          <p:cNvPr id="13" name="object 13">
            <a:extLst>
              <a:ext uri="{FF2B5EF4-FFF2-40B4-BE49-F238E27FC236}">
                <a16:creationId xmlns:a16="http://schemas.microsoft.com/office/drawing/2014/main" id="{5DA3E4F3-9C7B-10F7-7EC3-F6F2009E12B9}"/>
              </a:ext>
            </a:extLst>
          </p:cNvPr>
          <p:cNvSpPr txBox="1">
            <a:spLocks noGrp="1"/>
          </p:cNvSpPr>
          <p:nvPr>
            <p:ph type="sldNum" sz="quarter" idx="7"/>
          </p:nvPr>
        </p:nvSpPr>
        <p:spPr>
          <a:prstGeom prst="rect">
            <a:avLst/>
          </a:prstGeom>
        </p:spPr>
        <p:txBody>
          <a:bodyPr vert="horz" wrap="square" lIns="0" tIns="0" rIns="0" bIns="0" rtlCol="0">
            <a:spAutoFit/>
          </a:bodyPr>
          <a:lstStyle/>
          <a:p>
            <a:pPr marL="59055">
              <a:lnSpc>
                <a:spcPts val="595"/>
              </a:lnSpc>
            </a:pPr>
            <a:fld id="{81D60167-4931-47E6-BA6A-407CBD079E47}" type="slidenum">
              <a:rPr spc="-25" dirty="0"/>
              <a:t>3</a:t>
            </a:fld>
            <a:r>
              <a:rPr spc="-80" dirty="0"/>
              <a:t> /</a:t>
            </a:r>
            <a:r>
              <a:rPr spc="-75" dirty="0"/>
              <a:t> </a:t>
            </a:r>
            <a:r>
              <a:rPr spc="-114" dirty="0"/>
              <a:t>15</a:t>
            </a:r>
          </a:p>
        </p:txBody>
      </p:sp>
      <p:sp>
        <p:nvSpPr>
          <p:cNvPr id="9" name="Rectangle: Rounded Corners 8">
            <a:extLst>
              <a:ext uri="{FF2B5EF4-FFF2-40B4-BE49-F238E27FC236}">
                <a16:creationId xmlns:a16="http://schemas.microsoft.com/office/drawing/2014/main" id="{60AA3A40-088A-6F7F-616F-FA03BC2B3CEC}"/>
              </a:ext>
            </a:extLst>
          </p:cNvPr>
          <p:cNvSpPr/>
          <p:nvPr/>
        </p:nvSpPr>
        <p:spPr>
          <a:xfrm>
            <a:off x="193865" y="1730375"/>
            <a:ext cx="2034985" cy="1085824"/>
          </a:xfrm>
          <a:prstGeom prst="roundRect">
            <a:avLst/>
          </a:prstGeom>
          <a:solidFill>
            <a:schemeClr val="bg1">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4" name="TextBox 3">
            <a:extLst>
              <a:ext uri="{FF2B5EF4-FFF2-40B4-BE49-F238E27FC236}">
                <a16:creationId xmlns:a16="http://schemas.microsoft.com/office/drawing/2014/main" id="{963BAD08-EE9D-54CA-A68E-03158F2BA795}"/>
              </a:ext>
            </a:extLst>
          </p:cNvPr>
          <p:cNvSpPr txBox="1"/>
          <p:nvPr/>
        </p:nvSpPr>
        <p:spPr>
          <a:xfrm>
            <a:off x="170497" y="644551"/>
            <a:ext cx="4267200" cy="3123932"/>
          </a:xfrm>
          <a:prstGeom prst="rect">
            <a:avLst/>
          </a:prstGeom>
          <a:noFill/>
        </p:spPr>
        <p:txBody>
          <a:bodyPr wrap="square" rtlCol="0">
            <a:spAutoFit/>
          </a:bodyPr>
          <a:lstStyle/>
          <a:p>
            <a:pPr marL="171450" indent="-171450" algn="just">
              <a:buClr>
                <a:schemeClr val="tx1"/>
              </a:buClr>
              <a:buFont typeface="Arial" panose="020B0604020202020204" pitchFamily="34" charset="0"/>
              <a:buChar char="•"/>
            </a:pPr>
            <a:r>
              <a:rPr lang="en-US" sz="1200" dirty="0">
                <a:solidFill>
                  <a:srgbClr val="0070C0"/>
                </a:solidFill>
                <a:latin typeface="Herculanum" panose="020B0500000000000000" pitchFamily="34" charset="0"/>
              </a:rPr>
              <a:t>Single Elimination Tournament</a:t>
            </a:r>
          </a:p>
          <a:p>
            <a:pPr algn="just"/>
            <a:r>
              <a:rPr lang="en-US" sz="900" dirty="0">
                <a:latin typeface="Herculanum" panose="020B0500000000000000" pitchFamily="34" charset="0"/>
              </a:rPr>
              <a:t>	</a:t>
            </a:r>
          </a:p>
          <a:p>
            <a:pPr algn="just"/>
            <a:r>
              <a:rPr lang="en-US" sz="900" dirty="0">
                <a:latin typeface="Herculanum" panose="020B0500000000000000" pitchFamily="34" charset="0"/>
              </a:rPr>
              <a:t>	</a:t>
            </a:r>
            <a:r>
              <a:rPr lang="en-US" sz="1100" dirty="0">
                <a:latin typeface="Herculanum" panose="020B0500000000000000" pitchFamily="34" charset="0"/>
              </a:rPr>
              <a:t>The single elimination format is the easiest to organize. The name says it all, if a team loses one time they are out of the tournament.</a:t>
            </a:r>
          </a:p>
          <a:p>
            <a:pPr algn="just"/>
            <a:endParaRPr lang="en-US" sz="900" dirty="0">
              <a:latin typeface="Herculanum" panose="020B0500000000000000" pitchFamily="34" charset="0"/>
            </a:endParaRPr>
          </a:p>
          <a:p>
            <a:pPr algn="just"/>
            <a:endParaRPr lang="en-US" sz="900" dirty="0">
              <a:latin typeface="Herculanum" panose="020B0500000000000000" pitchFamily="34" charset="0"/>
            </a:endParaRPr>
          </a:p>
          <a:p>
            <a:pPr algn="just"/>
            <a:r>
              <a:rPr lang="en-US" sz="900" dirty="0">
                <a:latin typeface="Herculanum" panose="020B0500000000000000" pitchFamily="34" charset="0"/>
              </a:rPr>
              <a:t>A standard single elimination </a:t>
            </a:r>
          </a:p>
          <a:p>
            <a:pPr algn="just"/>
            <a:r>
              <a:rPr lang="en-US" sz="900" dirty="0">
                <a:latin typeface="Herculanum" panose="020B0500000000000000" pitchFamily="34" charset="0"/>
              </a:rPr>
              <a:t>system with </a:t>
            </a:r>
            <a:r>
              <a:rPr lang="en-US" sz="900" dirty="0" err="1">
                <a:latin typeface="+mj-lt"/>
              </a:rPr>
              <a:t>i</a:t>
            </a:r>
            <a:r>
              <a:rPr lang="en-US" sz="900" dirty="0">
                <a:latin typeface="Herculanum" panose="020B0500000000000000" pitchFamily="34" charset="0"/>
              </a:rPr>
              <a:t> rounds Has </a:t>
            </a:r>
            <a:r>
              <a:rPr lang="en-US" sz="900" dirty="0">
                <a:solidFill>
                  <a:srgbClr val="FF0000"/>
                </a:solidFill>
                <a:latin typeface="+mj-lt"/>
              </a:rPr>
              <a:t>n = 2^i</a:t>
            </a:r>
            <a:r>
              <a:rPr lang="en-US" sz="900" dirty="0">
                <a:solidFill>
                  <a:srgbClr val="FF0000"/>
                </a:solidFill>
                <a:latin typeface="Herculanum" panose="020B0500000000000000" pitchFamily="34" charset="0"/>
              </a:rPr>
              <a:t> </a:t>
            </a:r>
          </a:p>
          <a:p>
            <a:pPr algn="just"/>
            <a:r>
              <a:rPr lang="en-US" sz="900" dirty="0">
                <a:latin typeface="Herculanum" panose="020B0500000000000000" pitchFamily="34" charset="0"/>
              </a:rPr>
              <a:t>participants, and there will be </a:t>
            </a:r>
          </a:p>
          <a:p>
            <a:pPr algn="just"/>
            <a:r>
              <a:rPr lang="en-US" sz="900" dirty="0">
                <a:solidFill>
                  <a:srgbClr val="FF0000"/>
                </a:solidFill>
              </a:rPr>
              <a:t>m = n - </a:t>
            </a:r>
            <a:r>
              <a:rPr lang="en-US" sz="900" dirty="0" err="1">
                <a:solidFill>
                  <a:srgbClr val="FF0000"/>
                </a:solidFill>
              </a:rPr>
              <a:t>i</a:t>
            </a:r>
            <a:r>
              <a:rPr lang="en-US" sz="900" dirty="0">
                <a:solidFill>
                  <a:srgbClr val="FF0000"/>
                </a:solidFill>
                <a:latin typeface="Herculanum" panose="020B0500000000000000" pitchFamily="34" charset="0"/>
              </a:rPr>
              <a:t> </a:t>
            </a:r>
            <a:r>
              <a:rPr lang="en-US" sz="900" dirty="0">
                <a:latin typeface="Herculanum" panose="020B0500000000000000" pitchFamily="34" charset="0"/>
              </a:rPr>
              <a:t>matches conducted. For </a:t>
            </a:r>
          </a:p>
          <a:p>
            <a:pPr algn="just"/>
            <a:r>
              <a:rPr lang="en-US" sz="900" dirty="0">
                <a:latin typeface="Herculanum" panose="020B0500000000000000" pitchFamily="34" charset="0"/>
              </a:rPr>
              <a:t>8 players single elimination, </a:t>
            </a:r>
          </a:p>
          <a:p>
            <a:pPr algn="just"/>
            <a:r>
              <a:rPr lang="en-US" sz="900" dirty="0">
                <a:latin typeface="Herculanum" panose="020B0500000000000000" pitchFamily="34" charset="0"/>
              </a:rPr>
              <a:t>there would be 7 matches with </a:t>
            </a:r>
          </a:p>
          <a:p>
            <a:pPr algn="just"/>
            <a:r>
              <a:rPr lang="en-US" sz="900" dirty="0">
                <a:latin typeface="Herculanum" panose="020B0500000000000000" pitchFamily="34" charset="0"/>
              </a:rPr>
              <a:t>3 rounds.</a:t>
            </a:r>
          </a:p>
          <a:p>
            <a:pPr algn="just"/>
            <a:endParaRPr lang="en-US" sz="900" dirty="0">
              <a:latin typeface="Herculanum" panose="020B0500000000000000" pitchFamily="34" charset="0"/>
            </a:endParaRPr>
          </a:p>
          <a:p>
            <a:pPr algn="just"/>
            <a:endParaRPr lang="en-US" sz="900" dirty="0">
              <a:latin typeface="Herculanum" panose="020B0500000000000000" pitchFamily="34" charset="0"/>
            </a:endParaRPr>
          </a:p>
          <a:p>
            <a:pPr algn="just"/>
            <a:endParaRPr lang="en-US" sz="900" dirty="0">
              <a:latin typeface="Herculanum" panose="020B0500000000000000" pitchFamily="34" charset="0"/>
            </a:endParaRPr>
          </a:p>
          <a:p>
            <a:pPr algn="just"/>
            <a:endParaRPr lang="en-US" sz="900" dirty="0">
              <a:latin typeface="Herculanum" panose="020B0500000000000000" pitchFamily="34" charset="0"/>
            </a:endParaRPr>
          </a:p>
          <a:p>
            <a:pPr algn="just"/>
            <a:endParaRPr lang="en-US" sz="900" dirty="0">
              <a:latin typeface="Herculanum" panose="020B0500000000000000" pitchFamily="34" charset="0"/>
            </a:endParaRPr>
          </a:p>
          <a:p>
            <a:pPr algn="just"/>
            <a:endParaRPr lang="en-US" sz="900" dirty="0">
              <a:latin typeface="Herculanum" panose="020B0500000000000000" pitchFamily="34" charset="0"/>
            </a:endParaRPr>
          </a:p>
          <a:p>
            <a:pPr algn="just"/>
            <a:endParaRPr lang="en-US" sz="800" dirty="0">
              <a:latin typeface="Herculanum" panose="020B0500000000000000" pitchFamily="34" charset="0"/>
            </a:endParaRPr>
          </a:p>
        </p:txBody>
      </p:sp>
      <p:pic>
        <p:nvPicPr>
          <p:cNvPr id="5" name="Picture 4" descr="A diagram of a network&#10;&#10;Description automatically generated">
            <a:extLst>
              <a:ext uri="{FF2B5EF4-FFF2-40B4-BE49-F238E27FC236}">
                <a16:creationId xmlns:a16="http://schemas.microsoft.com/office/drawing/2014/main" id="{F91E9897-29FC-20AB-7DD4-26124CEF8AF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04097" y="1792631"/>
            <a:ext cx="2034985" cy="952284"/>
          </a:xfrm>
          <a:prstGeom prst="rect">
            <a:avLst/>
          </a:prstGeom>
        </p:spPr>
      </p:pic>
    </p:spTree>
    <p:extLst>
      <p:ext uri="{BB962C8B-B14F-4D97-AF65-F5344CB8AC3E}">
        <p14:creationId xmlns:p14="http://schemas.microsoft.com/office/powerpoint/2010/main" val="4232145233"/>
      </p:ext>
    </p:extLst>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3412C6-97F4-FB11-27A6-5BB25960FD9A}"/>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C0311E4-5D63-E9D5-475D-3129C5DDDDA5}"/>
              </a:ext>
            </a:extLst>
          </p:cNvPr>
          <p:cNvSpPr txBox="1">
            <a:spLocks noGrp="1"/>
          </p:cNvSpPr>
          <p:nvPr>
            <p:ph type="title"/>
          </p:nvPr>
        </p:nvSpPr>
        <p:spPr>
          <a:xfrm>
            <a:off x="0" y="158038"/>
            <a:ext cx="4608195" cy="264175"/>
          </a:xfrm>
          <a:prstGeom prst="rect">
            <a:avLst/>
          </a:prstGeom>
          <a:solidFill>
            <a:srgbClr val="F2F2F2"/>
          </a:solidFill>
        </p:spPr>
        <p:txBody>
          <a:bodyPr vert="horz" wrap="square" lIns="0" tIns="48260" rIns="0" bIns="0" rtlCol="0">
            <a:spAutoFit/>
          </a:bodyPr>
          <a:lstStyle/>
          <a:p>
            <a:pPr marL="107950">
              <a:lnSpc>
                <a:spcPct val="100000"/>
              </a:lnSpc>
              <a:spcBef>
                <a:spcPts val="380"/>
              </a:spcBef>
            </a:pPr>
            <a:r>
              <a:rPr lang="en-US" spc="60" dirty="0">
                <a:latin typeface="Herculanum" panose="020B0500000000000000" pitchFamily="34" charset="0"/>
              </a:rPr>
              <a:t>Different formats of tournaments</a:t>
            </a:r>
            <a:endParaRPr spc="60" dirty="0">
              <a:latin typeface="Herculanum" panose="020B0500000000000000" pitchFamily="34" charset="0"/>
            </a:endParaRPr>
          </a:p>
        </p:txBody>
      </p:sp>
      <p:sp>
        <p:nvSpPr>
          <p:cNvPr id="8" name="object 8">
            <a:extLst>
              <a:ext uri="{FF2B5EF4-FFF2-40B4-BE49-F238E27FC236}">
                <a16:creationId xmlns:a16="http://schemas.microsoft.com/office/drawing/2014/main" id="{8A457EBE-DBAB-B949-A068-3E9D6F717096}"/>
              </a:ext>
            </a:extLst>
          </p:cNvPr>
          <p:cNvSpPr/>
          <p:nvPr/>
        </p:nvSpPr>
        <p:spPr>
          <a:xfrm>
            <a:off x="0" y="3332226"/>
            <a:ext cx="4608195" cy="123825"/>
          </a:xfrm>
          <a:custGeom>
            <a:avLst/>
            <a:gdLst/>
            <a:ahLst/>
            <a:cxnLst/>
            <a:rect l="l" t="t" r="r" b="b"/>
            <a:pathLst>
              <a:path w="4608195" h="123825">
                <a:moveTo>
                  <a:pt x="4607928" y="0"/>
                </a:moveTo>
                <a:lnTo>
                  <a:pt x="3071952" y="0"/>
                </a:lnTo>
                <a:lnTo>
                  <a:pt x="1535976" y="0"/>
                </a:lnTo>
                <a:lnTo>
                  <a:pt x="0" y="0"/>
                </a:lnTo>
                <a:lnTo>
                  <a:pt x="0" y="123774"/>
                </a:lnTo>
                <a:lnTo>
                  <a:pt x="1535976" y="123774"/>
                </a:lnTo>
                <a:lnTo>
                  <a:pt x="3071952" y="123774"/>
                </a:lnTo>
                <a:lnTo>
                  <a:pt x="4607928" y="123774"/>
                </a:lnTo>
                <a:lnTo>
                  <a:pt x="4607928" y="0"/>
                </a:lnTo>
                <a:close/>
              </a:path>
            </a:pathLst>
          </a:custGeom>
          <a:solidFill>
            <a:srgbClr val="9E1A32"/>
          </a:solidFill>
        </p:spPr>
        <p:txBody>
          <a:bodyPr wrap="square" lIns="0" tIns="0" rIns="0" bIns="0" rtlCol="0"/>
          <a:lstStyle/>
          <a:p>
            <a:endParaRPr/>
          </a:p>
        </p:txBody>
      </p:sp>
      <p:sp>
        <p:nvSpPr>
          <p:cNvPr id="10" name="object 10">
            <a:extLst>
              <a:ext uri="{FF2B5EF4-FFF2-40B4-BE49-F238E27FC236}">
                <a16:creationId xmlns:a16="http://schemas.microsoft.com/office/drawing/2014/main" id="{4EED5734-D03E-79BD-7CBF-87D332808BFD}"/>
              </a:ext>
            </a:extLst>
          </p:cNvPr>
          <p:cNvSpPr txBox="1">
            <a:spLocks noGrp="1"/>
          </p:cNvSpPr>
          <p:nvPr>
            <p:ph type="dt" sz="half" idx="6"/>
          </p:nvPr>
        </p:nvSpPr>
        <p:spPr>
          <a:xfrm>
            <a:off x="27179" y="3354919"/>
            <a:ext cx="1503045" cy="76944"/>
          </a:xfrm>
          <a:prstGeom prst="rect">
            <a:avLst/>
          </a:prstGeom>
        </p:spPr>
        <p:txBody>
          <a:bodyPr vert="horz" wrap="square" lIns="0" tIns="0" rIns="0" bIns="0" rtlCol="0">
            <a:spAutoFit/>
          </a:bodyPr>
          <a:lstStyle/>
          <a:p>
            <a:pPr marL="12700">
              <a:lnSpc>
                <a:spcPts val="595"/>
              </a:lnSpc>
            </a:pPr>
            <a:r>
              <a:rPr lang="en-US" spc="95" dirty="0">
                <a:latin typeface="Herculanum" panose="020B0500000000000000" pitchFamily="34" charset="0"/>
              </a:rPr>
              <a:t>Group 10</a:t>
            </a:r>
            <a:endParaRPr spc="-15" dirty="0">
              <a:latin typeface="Herculanum" panose="020B0500000000000000" pitchFamily="34" charset="0"/>
            </a:endParaRPr>
          </a:p>
        </p:txBody>
      </p:sp>
      <p:sp>
        <p:nvSpPr>
          <p:cNvPr id="11" name="object 11">
            <a:extLst>
              <a:ext uri="{FF2B5EF4-FFF2-40B4-BE49-F238E27FC236}">
                <a16:creationId xmlns:a16="http://schemas.microsoft.com/office/drawing/2014/main" id="{1E2155CF-C317-2160-E2A3-1F393BFACF12}"/>
              </a:ext>
            </a:extLst>
          </p:cNvPr>
          <p:cNvSpPr txBox="1"/>
          <p:nvPr/>
        </p:nvSpPr>
        <p:spPr>
          <a:xfrm>
            <a:off x="1924050" y="3351017"/>
            <a:ext cx="874599" cy="76944"/>
          </a:xfrm>
          <a:prstGeom prst="rect">
            <a:avLst/>
          </a:prstGeom>
        </p:spPr>
        <p:txBody>
          <a:bodyPr vert="horz" wrap="square" lIns="0" tIns="0" rIns="0" bIns="0" rtlCol="0">
            <a:spAutoFit/>
          </a:bodyPr>
          <a:lstStyle/>
          <a:p>
            <a:pPr marL="12700">
              <a:lnSpc>
                <a:spcPts val="595"/>
              </a:lnSpc>
            </a:pPr>
            <a:r>
              <a:rPr lang="en-US" sz="500" u="sng" spc="15" dirty="0">
                <a:solidFill>
                  <a:srgbClr val="FFFFFF"/>
                </a:solidFill>
                <a:latin typeface="Herculanum" panose="020B0500000000000000" pitchFamily="34" charset="0"/>
                <a:cs typeface="Lucida Sans Unicode"/>
              </a:rPr>
              <a:t>Tournament Scheduler</a:t>
            </a:r>
            <a:endParaRPr sz="500" u="sng" dirty="0">
              <a:latin typeface="Herculanum" panose="020B0500000000000000" pitchFamily="34" charset="0"/>
              <a:cs typeface="Lucida Sans Unicode"/>
            </a:endParaRPr>
          </a:p>
        </p:txBody>
      </p:sp>
      <p:sp>
        <p:nvSpPr>
          <p:cNvPr id="3" name="TextBox 2">
            <a:extLst>
              <a:ext uri="{FF2B5EF4-FFF2-40B4-BE49-F238E27FC236}">
                <a16:creationId xmlns:a16="http://schemas.microsoft.com/office/drawing/2014/main" id="{81D4AC70-9DA0-6153-0F34-1CD60CE31660}"/>
              </a:ext>
            </a:extLst>
          </p:cNvPr>
          <p:cNvSpPr txBox="1"/>
          <p:nvPr/>
        </p:nvSpPr>
        <p:spPr>
          <a:xfrm>
            <a:off x="360997" y="2263775"/>
            <a:ext cx="3886200" cy="953453"/>
          </a:xfrm>
          <a:prstGeom prst="roundRect">
            <a:avLst/>
          </a:prstGeom>
          <a:solidFill>
            <a:schemeClr val="bg1">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pPr algn="just"/>
            <a:r>
              <a:rPr lang="en-US" sz="1000" b="0" i="0" dirty="0">
                <a:solidFill>
                  <a:srgbClr val="000000"/>
                </a:solidFill>
                <a:effectLst/>
                <a:highlight>
                  <a:srgbClr val="C0C0C0"/>
                </a:highlight>
                <a:latin typeface="Herculanum" panose="020B0500000000000000" pitchFamily="34" charset="0"/>
              </a:rPr>
              <a:t> </a:t>
            </a:r>
            <a:r>
              <a:rPr lang="en-US" sz="1000" b="0" i="0" dirty="0">
                <a:solidFill>
                  <a:srgbClr val="000000"/>
                </a:solidFill>
                <a:effectLst/>
                <a:latin typeface="Herculanum" panose="020B0500000000000000" pitchFamily="34" charset="0"/>
              </a:rPr>
              <a:t>A single-elimination tournament with eight alternatives, where we assume that</a:t>
            </a:r>
            <a:r>
              <a:rPr lang="en-US" sz="1000" b="0" i="0" dirty="0">
                <a:solidFill>
                  <a:srgbClr val="FF0000"/>
                </a:solidFill>
                <a:effectLst/>
                <a:latin typeface="Herculanum" panose="020B0500000000000000" pitchFamily="34" charset="0"/>
              </a:rPr>
              <a:t> </a:t>
            </a:r>
            <a:r>
              <a:rPr lang="en-US" sz="1000" b="0" i="0" dirty="0" err="1">
                <a:solidFill>
                  <a:srgbClr val="FF0000"/>
                </a:solidFill>
                <a:effectLst/>
                <a:latin typeface="Herculanum" panose="020B0500000000000000" pitchFamily="34" charset="0"/>
              </a:rPr>
              <a:t>b≻a</a:t>
            </a:r>
            <a:r>
              <a:rPr lang="en-US" sz="1000" b="0" i="0" dirty="0">
                <a:solidFill>
                  <a:srgbClr val="FF0000"/>
                </a:solidFill>
                <a:effectLst/>
                <a:latin typeface="Herculanum" panose="020B0500000000000000" pitchFamily="34" charset="0"/>
              </a:rPr>
              <a:t> </a:t>
            </a:r>
            <a:r>
              <a:rPr lang="en-US" sz="1000" b="0" i="0" dirty="0">
                <a:solidFill>
                  <a:srgbClr val="000000"/>
                </a:solidFill>
                <a:effectLst/>
                <a:latin typeface="Herculanum" panose="020B0500000000000000" pitchFamily="34" charset="0"/>
              </a:rPr>
              <a:t>, </a:t>
            </a:r>
            <a:r>
              <a:rPr lang="en-US" sz="1000" b="0" i="0" dirty="0" err="1">
                <a:solidFill>
                  <a:srgbClr val="FF0000"/>
                </a:solidFill>
                <a:effectLst/>
                <a:latin typeface="Herculanum" panose="020B0500000000000000" pitchFamily="34" charset="0"/>
              </a:rPr>
              <a:t>c≻d</a:t>
            </a:r>
            <a:r>
              <a:rPr lang="en-US" sz="1000" b="0" i="0" dirty="0">
                <a:solidFill>
                  <a:srgbClr val="FF0000"/>
                </a:solidFill>
                <a:effectLst/>
                <a:latin typeface="Herculanum" panose="020B0500000000000000" pitchFamily="34" charset="0"/>
              </a:rPr>
              <a:t> </a:t>
            </a:r>
            <a:r>
              <a:rPr lang="en-US" sz="1000" b="0" i="0" dirty="0">
                <a:solidFill>
                  <a:srgbClr val="000000"/>
                </a:solidFill>
                <a:effectLst/>
                <a:latin typeface="Herculanum" panose="020B0500000000000000" pitchFamily="34" charset="0"/>
              </a:rPr>
              <a:t>, </a:t>
            </a:r>
            <a:r>
              <a:rPr lang="en-US" sz="1000" b="0" i="0" dirty="0" err="1">
                <a:solidFill>
                  <a:srgbClr val="FF0000"/>
                </a:solidFill>
                <a:effectLst/>
                <a:latin typeface="Herculanum" panose="020B0500000000000000" pitchFamily="34" charset="0"/>
              </a:rPr>
              <a:t>f≻e</a:t>
            </a:r>
            <a:r>
              <a:rPr lang="en-US" sz="1000" b="0" i="0" dirty="0">
                <a:solidFill>
                  <a:srgbClr val="FF0000"/>
                </a:solidFill>
                <a:effectLst/>
                <a:latin typeface="Herculanum" panose="020B0500000000000000" pitchFamily="34" charset="0"/>
              </a:rPr>
              <a:t> </a:t>
            </a:r>
            <a:r>
              <a:rPr lang="en-US" sz="1000" b="0" i="0" dirty="0">
                <a:solidFill>
                  <a:srgbClr val="000000"/>
                </a:solidFill>
                <a:effectLst/>
                <a:latin typeface="Herculanum" panose="020B0500000000000000" pitchFamily="34" charset="0"/>
              </a:rPr>
              <a:t>, </a:t>
            </a:r>
            <a:r>
              <a:rPr lang="en-US" sz="1000" b="0" i="0" dirty="0" err="1">
                <a:solidFill>
                  <a:srgbClr val="FF0000"/>
                </a:solidFill>
                <a:effectLst/>
                <a:latin typeface="Herculanum" panose="020B0500000000000000" pitchFamily="34" charset="0"/>
              </a:rPr>
              <a:t>h≻g</a:t>
            </a:r>
            <a:r>
              <a:rPr lang="en-US" sz="1000" b="0" i="0" dirty="0">
                <a:solidFill>
                  <a:srgbClr val="FF0000"/>
                </a:solidFill>
                <a:effectLst/>
                <a:latin typeface="Herculanum" panose="020B0500000000000000" pitchFamily="34" charset="0"/>
              </a:rPr>
              <a:t> </a:t>
            </a:r>
            <a:r>
              <a:rPr lang="en-US" sz="1000" b="0" i="0" dirty="0">
                <a:solidFill>
                  <a:srgbClr val="000000"/>
                </a:solidFill>
                <a:effectLst/>
                <a:latin typeface="Herculanum" panose="020B0500000000000000" pitchFamily="34" charset="0"/>
              </a:rPr>
              <a:t>,</a:t>
            </a:r>
            <a:r>
              <a:rPr lang="en-US" sz="1000" b="0" i="0" dirty="0">
                <a:solidFill>
                  <a:srgbClr val="FF0000"/>
                </a:solidFill>
                <a:effectLst/>
                <a:latin typeface="Herculanum" panose="020B0500000000000000" pitchFamily="34" charset="0"/>
              </a:rPr>
              <a:t> </a:t>
            </a:r>
            <a:r>
              <a:rPr lang="en-US" sz="1000" b="0" i="0" dirty="0" err="1">
                <a:solidFill>
                  <a:srgbClr val="FF0000"/>
                </a:solidFill>
                <a:effectLst/>
                <a:latin typeface="Herculanum" panose="020B0500000000000000" pitchFamily="34" charset="0"/>
              </a:rPr>
              <a:t>c≻b</a:t>
            </a:r>
            <a:r>
              <a:rPr lang="en-US" sz="1000" b="0" i="0" dirty="0">
                <a:solidFill>
                  <a:srgbClr val="FF0000"/>
                </a:solidFill>
                <a:effectLst/>
                <a:latin typeface="Herculanum" panose="020B0500000000000000" pitchFamily="34" charset="0"/>
              </a:rPr>
              <a:t> </a:t>
            </a:r>
            <a:r>
              <a:rPr lang="en-US" sz="1000" b="0" i="0" dirty="0">
                <a:solidFill>
                  <a:srgbClr val="000000"/>
                </a:solidFill>
                <a:effectLst/>
                <a:latin typeface="Herculanum" panose="020B0500000000000000" pitchFamily="34" charset="0"/>
              </a:rPr>
              <a:t>, </a:t>
            </a:r>
            <a:r>
              <a:rPr lang="en-US" sz="1000" b="0" i="0" dirty="0" err="1">
                <a:solidFill>
                  <a:srgbClr val="FF0000"/>
                </a:solidFill>
                <a:effectLst/>
                <a:latin typeface="Herculanum" panose="020B0500000000000000" pitchFamily="34" charset="0"/>
              </a:rPr>
              <a:t>h≻f</a:t>
            </a:r>
            <a:r>
              <a:rPr lang="en-US" sz="1000" b="0" i="0" dirty="0">
                <a:solidFill>
                  <a:srgbClr val="FF0000"/>
                </a:solidFill>
                <a:effectLst/>
                <a:latin typeface="Herculanum" panose="020B0500000000000000" pitchFamily="34" charset="0"/>
              </a:rPr>
              <a:t> </a:t>
            </a:r>
            <a:r>
              <a:rPr lang="en-US" sz="1000" b="0" i="0" dirty="0">
                <a:solidFill>
                  <a:srgbClr val="000000"/>
                </a:solidFill>
                <a:effectLst/>
                <a:latin typeface="Herculanum" panose="020B0500000000000000" pitchFamily="34" charset="0"/>
              </a:rPr>
              <a:t>, and </a:t>
            </a:r>
            <a:r>
              <a:rPr lang="en-US" sz="1000" b="0" i="0" dirty="0" err="1">
                <a:solidFill>
                  <a:srgbClr val="FF0000"/>
                </a:solidFill>
                <a:effectLst/>
                <a:latin typeface="Herculanum" panose="020B0500000000000000" pitchFamily="34" charset="0"/>
              </a:rPr>
              <a:t>c≻h</a:t>
            </a:r>
            <a:r>
              <a:rPr lang="en-US" sz="1000" b="0" i="0" dirty="0">
                <a:solidFill>
                  <a:srgbClr val="FF0000"/>
                </a:solidFill>
                <a:effectLst/>
                <a:latin typeface="Herculanum" panose="020B0500000000000000" pitchFamily="34" charset="0"/>
              </a:rPr>
              <a:t> </a:t>
            </a:r>
            <a:r>
              <a:rPr lang="en-US" sz="1000" b="0" i="0" dirty="0">
                <a:solidFill>
                  <a:srgbClr val="000000"/>
                </a:solidFill>
                <a:effectLst/>
                <a:latin typeface="Herculanum" panose="020B0500000000000000" pitchFamily="34" charset="0"/>
              </a:rPr>
              <a:t>; all other dominance relations are arbitrary. Under this bracket, alternative </a:t>
            </a:r>
            <a:r>
              <a:rPr lang="en-US" sz="1000" b="0" i="0" dirty="0">
                <a:solidFill>
                  <a:srgbClr val="FF0000"/>
                </a:solidFill>
                <a:effectLst/>
                <a:latin typeface="Herculanum" panose="020B0500000000000000" pitchFamily="34" charset="0"/>
              </a:rPr>
              <a:t>c</a:t>
            </a:r>
            <a:r>
              <a:rPr lang="en-US" sz="1000" b="0" i="0" dirty="0">
                <a:solidFill>
                  <a:srgbClr val="000000"/>
                </a:solidFill>
                <a:effectLst/>
                <a:latin typeface="Herculanum" panose="020B0500000000000000" pitchFamily="34" charset="0"/>
              </a:rPr>
              <a:t> is the single-elimination winner</a:t>
            </a:r>
          </a:p>
        </p:txBody>
      </p:sp>
      <p:sp>
        <p:nvSpPr>
          <p:cNvPr id="13" name="object 13">
            <a:extLst>
              <a:ext uri="{FF2B5EF4-FFF2-40B4-BE49-F238E27FC236}">
                <a16:creationId xmlns:a16="http://schemas.microsoft.com/office/drawing/2014/main" id="{28931A4D-E125-C8AA-003A-2F0EC7F8415F}"/>
              </a:ext>
            </a:extLst>
          </p:cNvPr>
          <p:cNvSpPr txBox="1">
            <a:spLocks noGrp="1"/>
          </p:cNvSpPr>
          <p:nvPr>
            <p:ph type="sldNum" sz="quarter" idx="7"/>
          </p:nvPr>
        </p:nvSpPr>
        <p:spPr>
          <a:prstGeom prst="rect">
            <a:avLst/>
          </a:prstGeom>
        </p:spPr>
        <p:txBody>
          <a:bodyPr vert="horz" wrap="square" lIns="0" tIns="0" rIns="0" bIns="0" rtlCol="0">
            <a:spAutoFit/>
          </a:bodyPr>
          <a:lstStyle/>
          <a:p>
            <a:pPr marL="59055">
              <a:lnSpc>
                <a:spcPts val="595"/>
              </a:lnSpc>
            </a:pPr>
            <a:fld id="{81D60167-4931-47E6-BA6A-407CBD079E47}" type="slidenum">
              <a:rPr spc="-25" dirty="0"/>
              <a:t>4</a:t>
            </a:fld>
            <a:r>
              <a:rPr spc="-80" dirty="0"/>
              <a:t> /</a:t>
            </a:r>
            <a:r>
              <a:rPr spc="-75" dirty="0"/>
              <a:t> </a:t>
            </a:r>
            <a:r>
              <a:rPr spc="-114" dirty="0"/>
              <a:t>15</a:t>
            </a:r>
          </a:p>
        </p:txBody>
      </p:sp>
      <p:sp>
        <p:nvSpPr>
          <p:cNvPr id="4" name="TextBox 3">
            <a:extLst>
              <a:ext uri="{FF2B5EF4-FFF2-40B4-BE49-F238E27FC236}">
                <a16:creationId xmlns:a16="http://schemas.microsoft.com/office/drawing/2014/main" id="{97AF2356-FD40-CA3D-3A22-7D882EC11B7A}"/>
              </a:ext>
            </a:extLst>
          </p:cNvPr>
          <p:cNvSpPr txBox="1"/>
          <p:nvPr/>
        </p:nvSpPr>
        <p:spPr>
          <a:xfrm>
            <a:off x="170497" y="648536"/>
            <a:ext cx="4267200" cy="1785104"/>
          </a:xfrm>
          <a:prstGeom prst="rect">
            <a:avLst/>
          </a:prstGeom>
          <a:noFill/>
        </p:spPr>
        <p:txBody>
          <a:bodyPr wrap="square" rtlCol="0">
            <a:spAutoFit/>
          </a:bodyPr>
          <a:lstStyle/>
          <a:p>
            <a:pPr marL="171450" indent="-171450" algn="just">
              <a:buClr>
                <a:schemeClr val="tx1"/>
              </a:buClr>
              <a:buFont typeface="Arial" panose="020B0604020202020204" pitchFamily="34" charset="0"/>
              <a:buChar char="•"/>
            </a:pPr>
            <a:r>
              <a:rPr lang="en-US" sz="1200" dirty="0">
                <a:solidFill>
                  <a:srgbClr val="0070C0"/>
                </a:solidFill>
                <a:latin typeface="Herculanum" panose="020B0500000000000000" pitchFamily="34" charset="0"/>
              </a:rPr>
              <a:t>Single Elimination Tournament</a:t>
            </a:r>
          </a:p>
          <a:p>
            <a:pPr algn="just"/>
            <a:r>
              <a:rPr lang="en-US" sz="900" dirty="0">
                <a:latin typeface="Herculanum" panose="020B0500000000000000" pitchFamily="34" charset="0"/>
              </a:rPr>
              <a:t>	</a:t>
            </a:r>
            <a:endParaRPr lang="en-US" sz="1000" dirty="0">
              <a:latin typeface="Herculanum" panose="020B0500000000000000" pitchFamily="34" charset="0"/>
            </a:endParaRPr>
          </a:p>
          <a:p>
            <a:pPr algn="just"/>
            <a:endParaRPr lang="en-US" sz="900" dirty="0">
              <a:latin typeface="Herculanum" panose="020B0500000000000000" pitchFamily="34" charset="0"/>
            </a:endParaRPr>
          </a:p>
          <a:p>
            <a:pPr algn="just"/>
            <a:endParaRPr lang="en-US" sz="900" dirty="0">
              <a:latin typeface="Herculanum" panose="020B0500000000000000" pitchFamily="34" charset="0"/>
            </a:endParaRPr>
          </a:p>
          <a:p>
            <a:pPr algn="just"/>
            <a:endParaRPr lang="en-US" sz="900" dirty="0">
              <a:latin typeface="Herculanum" panose="020B0500000000000000" pitchFamily="34" charset="0"/>
            </a:endParaRPr>
          </a:p>
          <a:p>
            <a:pPr algn="just"/>
            <a:endParaRPr lang="en-US" sz="900" dirty="0">
              <a:latin typeface="Herculanum" panose="020B0500000000000000" pitchFamily="34" charset="0"/>
            </a:endParaRPr>
          </a:p>
          <a:p>
            <a:pPr algn="just"/>
            <a:endParaRPr lang="en-US" sz="900" dirty="0">
              <a:latin typeface="Herculanum" panose="020B0500000000000000" pitchFamily="34" charset="0"/>
            </a:endParaRPr>
          </a:p>
          <a:p>
            <a:pPr algn="just"/>
            <a:endParaRPr lang="en-US" sz="900" dirty="0">
              <a:latin typeface="Herculanum" panose="020B0500000000000000" pitchFamily="34" charset="0"/>
            </a:endParaRPr>
          </a:p>
          <a:p>
            <a:pPr algn="just"/>
            <a:endParaRPr lang="en-US" sz="900" dirty="0">
              <a:latin typeface="Herculanum" panose="020B0500000000000000" pitchFamily="34" charset="0"/>
            </a:endParaRPr>
          </a:p>
          <a:p>
            <a:pPr algn="just"/>
            <a:endParaRPr lang="en-US" sz="900" dirty="0">
              <a:latin typeface="Herculanum" panose="020B0500000000000000" pitchFamily="34" charset="0"/>
            </a:endParaRPr>
          </a:p>
          <a:p>
            <a:pPr algn="just"/>
            <a:endParaRPr lang="en-US" sz="900" dirty="0">
              <a:latin typeface="Herculanum" panose="020B0500000000000000" pitchFamily="34" charset="0"/>
            </a:endParaRPr>
          </a:p>
          <a:p>
            <a:pPr algn="just"/>
            <a:endParaRPr lang="en-US" sz="800" dirty="0">
              <a:latin typeface="Herculanum" panose="020B0500000000000000" pitchFamily="34" charset="0"/>
            </a:endParaRPr>
          </a:p>
        </p:txBody>
      </p:sp>
      <p:pic>
        <p:nvPicPr>
          <p:cNvPr id="5" name="Picture 4" descr="A diagram of a network&#10;&#10;Description automatically generated">
            <a:extLst>
              <a:ext uri="{FF2B5EF4-FFF2-40B4-BE49-F238E27FC236}">
                <a16:creationId xmlns:a16="http://schemas.microsoft.com/office/drawing/2014/main" id="{C1FD88B7-5377-49B5-1458-4E149053F26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4455" y="872271"/>
            <a:ext cx="2853788" cy="1335448"/>
          </a:xfrm>
          <a:prstGeom prst="rect">
            <a:avLst/>
          </a:prstGeom>
        </p:spPr>
      </p:pic>
    </p:spTree>
    <p:extLst>
      <p:ext uri="{BB962C8B-B14F-4D97-AF65-F5344CB8AC3E}">
        <p14:creationId xmlns:p14="http://schemas.microsoft.com/office/powerpoint/2010/main" val="1773324392"/>
      </p:ext>
    </p:extLst>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1C2A60-4020-96F4-5A0A-35D2D2EAF153}"/>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408BC2F7-F602-6CC9-F07B-4EAE2B3517ED}"/>
              </a:ext>
            </a:extLst>
          </p:cNvPr>
          <p:cNvSpPr txBox="1">
            <a:spLocks noGrp="1"/>
          </p:cNvSpPr>
          <p:nvPr>
            <p:ph type="title"/>
          </p:nvPr>
        </p:nvSpPr>
        <p:spPr>
          <a:xfrm>
            <a:off x="0" y="158038"/>
            <a:ext cx="4608195" cy="264175"/>
          </a:xfrm>
          <a:prstGeom prst="rect">
            <a:avLst/>
          </a:prstGeom>
          <a:solidFill>
            <a:srgbClr val="F2F2F2"/>
          </a:solidFill>
        </p:spPr>
        <p:txBody>
          <a:bodyPr vert="horz" wrap="square" lIns="0" tIns="48260" rIns="0" bIns="0" rtlCol="0">
            <a:spAutoFit/>
          </a:bodyPr>
          <a:lstStyle/>
          <a:p>
            <a:pPr marL="107950">
              <a:lnSpc>
                <a:spcPct val="100000"/>
              </a:lnSpc>
              <a:spcBef>
                <a:spcPts val="380"/>
              </a:spcBef>
            </a:pPr>
            <a:r>
              <a:rPr lang="en-US" spc="60" dirty="0">
                <a:latin typeface="Herculanum" panose="020B0500000000000000" pitchFamily="34" charset="0"/>
              </a:rPr>
              <a:t>Different formats of tournaments</a:t>
            </a:r>
            <a:endParaRPr spc="60" dirty="0">
              <a:latin typeface="Herculanum" panose="020B0500000000000000" pitchFamily="34" charset="0"/>
            </a:endParaRPr>
          </a:p>
        </p:txBody>
      </p:sp>
      <p:sp>
        <p:nvSpPr>
          <p:cNvPr id="8" name="object 8">
            <a:extLst>
              <a:ext uri="{FF2B5EF4-FFF2-40B4-BE49-F238E27FC236}">
                <a16:creationId xmlns:a16="http://schemas.microsoft.com/office/drawing/2014/main" id="{7FFC9712-B5F1-432D-DE57-E79C13BAD981}"/>
              </a:ext>
            </a:extLst>
          </p:cNvPr>
          <p:cNvSpPr/>
          <p:nvPr/>
        </p:nvSpPr>
        <p:spPr>
          <a:xfrm>
            <a:off x="0" y="3332226"/>
            <a:ext cx="4608195" cy="123825"/>
          </a:xfrm>
          <a:custGeom>
            <a:avLst/>
            <a:gdLst/>
            <a:ahLst/>
            <a:cxnLst/>
            <a:rect l="l" t="t" r="r" b="b"/>
            <a:pathLst>
              <a:path w="4608195" h="123825">
                <a:moveTo>
                  <a:pt x="4607928" y="0"/>
                </a:moveTo>
                <a:lnTo>
                  <a:pt x="3071952" y="0"/>
                </a:lnTo>
                <a:lnTo>
                  <a:pt x="1535976" y="0"/>
                </a:lnTo>
                <a:lnTo>
                  <a:pt x="0" y="0"/>
                </a:lnTo>
                <a:lnTo>
                  <a:pt x="0" y="123774"/>
                </a:lnTo>
                <a:lnTo>
                  <a:pt x="1535976" y="123774"/>
                </a:lnTo>
                <a:lnTo>
                  <a:pt x="3071952" y="123774"/>
                </a:lnTo>
                <a:lnTo>
                  <a:pt x="4607928" y="123774"/>
                </a:lnTo>
                <a:lnTo>
                  <a:pt x="4607928" y="0"/>
                </a:lnTo>
                <a:close/>
              </a:path>
            </a:pathLst>
          </a:custGeom>
          <a:solidFill>
            <a:srgbClr val="9E1A32"/>
          </a:solidFill>
        </p:spPr>
        <p:txBody>
          <a:bodyPr wrap="square" lIns="0" tIns="0" rIns="0" bIns="0" rtlCol="0"/>
          <a:lstStyle/>
          <a:p>
            <a:endParaRPr/>
          </a:p>
        </p:txBody>
      </p:sp>
      <p:sp>
        <p:nvSpPr>
          <p:cNvPr id="10" name="object 10">
            <a:extLst>
              <a:ext uri="{FF2B5EF4-FFF2-40B4-BE49-F238E27FC236}">
                <a16:creationId xmlns:a16="http://schemas.microsoft.com/office/drawing/2014/main" id="{6BCFB74E-D2AB-A255-F956-1FA2E317A82D}"/>
              </a:ext>
            </a:extLst>
          </p:cNvPr>
          <p:cNvSpPr txBox="1">
            <a:spLocks noGrp="1"/>
          </p:cNvSpPr>
          <p:nvPr>
            <p:ph type="dt" sz="half" idx="6"/>
          </p:nvPr>
        </p:nvSpPr>
        <p:spPr>
          <a:xfrm>
            <a:off x="27179" y="3354919"/>
            <a:ext cx="1503045" cy="76944"/>
          </a:xfrm>
          <a:prstGeom prst="rect">
            <a:avLst/>
          </a:prstGeom>
        </p:spPr>
        <p:txBody>
          <a:bodyPr vert="horz" wrap="square" lIns="0" tIns="0" rIns="0" bIns="0" rtlCol="0">
            <a:spAutoFit/>
          </a:bodyPr>
          <a:lstStyle/>
          <a:p>
            <a:pPr marL="12700">
              <a:lnSpc>
                <a:spcPts val="595"/>
              </a:lnSpc>
            </a:pPr>
            <a:r>
              <a:rPr lang="en-US" spc="95" dirty="0">
                <a:latin typeface="Herculanum" panose="020B0500000000000000" pitchFamily="34" charset="0"/>
              </a:rPr>
              <a:t>Group 10</a:t>
            </a:r>
            <a:endParaRPr spc="-15" dirty="0">
              <a:latin typeface="Herculanum" panose="020B0500000000000000" pitchFamily="34" charset="0"/>
            </a:endParaRPr>
          </a:p>
        </p:txBody>
      </p:sp>
      <p:sp>
        <p:nvSpPr>
          <p:cNvPr id="11" name="object 11">
            <a:extLst>
              <a:ext uri="{FF2B5EF4-FFF2-40B4-BE49-F238E27FC236}">
                <a16:creationId xmlns:a16="http://schemas.microsoft.com/office/drawing/2014/main" id="{54641A38-B1D7-C50E-AFC2-AD5CBB2EB4AB}"/>
              </a:ext>
            </a:extLst>
          </p:cNvPr>
          <p:cNvSpPr txBox="1"/>
          <p:nvPr/>
        </p:nvSpPr>
        <p:spPr>
          <a:xfrm>
            <a:off x="1924050" y="3351017"/>
            <a:ext cx="874599" cy="76944"/>
          </a:xfrm>
          <a:prstGeom prst="rect">
            <a:avLst/>
          </a:prstGeom>
        </p:spPr>
        <p:txBody>
          <a:bodyPr vert="horz" wrap="square" lIns="0" tIns="0" rIns="0" bIns="0" rtlCol="0">
            <a:spAutoFit/>
          </a:bodyPr>
          <a:lstStyle/>
          <a:p>
            <a:pPr marL="12700">
              <a:lnSpc>
                <a:spcPts val="595"/>
              </a:lnSpc>
            </a:pPr>
            <a:r>
              <a:rPr lang="en-US" sz="500" u="sng" spc="15" dirty="0">
                <a:solidFill>
                  <a:srgbClr val="FFFFFF"/>
                </a:solidFill>
                <a:latin typeface="Herculanum" panose="020B0500000000000000" pitchFamily="34" charset="0"/>
                <a:cs typeface="Lucida Sans Unicode"/>
              </a:rPr>
              <a:t>Tournament Scheduler</a:t>
            </a:r>
            <a:endParaRPr sz="500" u="sng" dirty="0">
              <a:latin typeface="Herculanum" panose="020B0500000000000000" pitchFamily="34" charset="0"/>
              <a:cs typeface="Lucida Sans Unicode"/>
            </a:endParaRPr>
          </a:p>
        </p:txBody>
      </p:sp>
      <p:sp>
        <p:nvSpPr>
          <p:cNvPr id="13" name="object 13">
            <a:extLst>
              <a:ext uri="{FF2B5EF4-FFF2-40B4-BE49-F238E27FC236}">
                <a16:creationId xmlns:a16="http://schemas.microsoft.com/office/drawing/2014/main" id="{965C75C4-9510-860D-D6CA-318FFCCEAFFC}"/>
              </a:ext>
            </a:extLst>
          </p:cNvPr>
          <p:cNvSpPr txBox="1">
            <a:spLocks noGrp="1"/>
          </p:cNvSpPr>
          <p:nvPr>
            <p:ph type="sldNum" sz="quarter" idx="7"/>
          </p:nvPr>
        </p:nvSpPr>
        <p:spPr>
          <a:prstGeom prst="rect">
            <a:avLst/>
          </a:prstGeom>
        </p:spPr>
        <p:txBody>
          <a:bodyPr vert="horz" wrap="square" lIns="0" tIns="0" rIns="0" bIns="0" rtlCol="0">
            <a:spAutoFit/>
          </a:bodyPr>
          <a:lstStyle/>
          <a:p>
            <a:pPr marL="59055">
              <a:lnSpc>
                <a:spcPts val="595"/>
              </a:lnSpc>
            </a:pPr>
            <a:fld id="{81D60167-4931-47E6-BA6A-407CBD079E47}" type="slidenum">
              <a:rPr spc="-25" dirty="0"/>
              <a:t>5</a:t>
            </a:fld>
            <a:r>
              <a:rPr spc="-80" dirty="0"/>
              <a:t> /</a:t>
            </a:r>
            <a:r>
              <a:rPr spc="-75" dirty="0"/>
              <a:t> </a:t>
            </a:r>
            <a:r>
              <a:rPr spc="-114" dirty="0"/>
              <a:t>15</a:t>
            </a:r>
          </a:p>
        </p:txBody>
      </p:sp>
      <p:sp>
        <p:nvSpPr>
          <p:cNvPr id="7" name="Rectangle: Rounded Corners 6">
            <a:extLst>
              <a:ext uri="{FF2B5EF4-FFF2-40B4-BE49-F238E27FC236}">
                <a16:creationId xmlns:a16="http://schemas.microsoft.com/office/drawing/2014/main" id="{D61D5136-51F9-2475-932E-C7278B1A6510}"/>
              </a:ext>
            </a:extLst>
          </p:cNvPr>
          <p:cNvSpPr/>
          <p:nvPr/>
        </p:nvSpPr>
        <p:spPr>
          <a:xfrm>
            <a:off x="170497" y="1957208"/>
            <a:ext cx="2363153" cy="1174883"/>
          </a:xfrm>
          <a:prstGeom prst="roundRect">
            <a:avLst/>
          </a:prstGeom>
          <a:solidFill>
            <a:schemeClr val="bg1">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4" name="TextBox 3">
            <a:extLst>
              <a:ext uri="{FF2B5EF4-FFF2-40B4-BE49-F238E27FC236}">
                <a16:creationId xmlns:a16="http://schemas.microsoft.com/office/drawing/2014/main" id="{397C202C-9E00-A05E-1DB8-33364E8B4C8F}"/>
              </a:ext>
            </a:extLst>
          </p:cNvPr>
          <p:cNvSpPr txBox="1"/>
          <p:nvPr/>
        </p:nvSpPr>
        <p:spPr>
          <a:xfrm>
            <a:off x="170497" y="648536"/>
            <a:ext cx="4267200" cy="3631763"/>
          </a:xfrm>
          <a:prstGeom prst="rect">
            <a:avLst/>
          </a:prstGeom>
          <a:noFill/>
        </p:spPr>
        <p:txBody>
          <a:bodyPr wrap="square" rtlCol="0">
            <a:spAutoFit/>
          </a:bodyPr>
          <a:lstStyle/>
          <a:p>
            <a:pPr marL="171450" indent="-171450" algn="just">
              <a:buClr>
                <a:schemeClr val="tx1"/>
              </a:buClr>
              <a:buFont typeface="Arial" panose="020B0604020202020204" pitchFamily="34" charset="0"/>
              <a:buChar char="•"/>
            </a:pPr>
            <a:r>
              <a:rPr lang="en-US" sz="1200" dirty="0">
                <a:solidFill>
                  <a:srgbClr val="0070C0"/>
                </a:solidFill>
                <a:latin typeface="Herculanum" panose="020B0500000000000000" pitchFamily="34" charset="0"/>
              </a:rPr>
              <a:t>Double Elimination Tournament</a:t>
            </a:r>
          </a:p>
          <a:p>
            <a:pPr algn="just"/>
            <a:r>
              <a:rPr lang="en-US" sz="900" dirty="0">
                <a:latin typeface="Herculanum" panose="020B0500000000000000" pitchFamily="34" charset="0"/>
              </a:rPr>
              <a:t>	</a:t>
            </a:r>
          </a:p>
          <a:p>
            <a:pPr algn="just"/>
            <a:r>
              <a:rPr lang="en-US" sz="900" dirty="0">
                <a:latin typeface="Herculanum" panose="020B0500000000000000" pitchFamily="34" charset="0"/>
              </a:rPr>
              <a:t>	</a:t>
            </a:r>
            <a:r>
              <a:rPr lang="en-US" sz="1100" dirty="0">
                <a:latin typeface="Herculanum" panose="020B0500000000000000" pitchFamily="34" charset="0"/>
              </a:rPr>
              <a:t>Double elimination gives a second chance to the competitors. After one loss they are moved to the loser’s bracket and are eliminated after the second loss. This adds complexity to the tournament and keeps the competition balanced.</a:t>
            </a:r>
          </a:p>
          <a:p>
            <a:pPr algn="just"/>
            <a:endParaRPr lang="en-US" sz="1100" dirty="0">
              <a:latin typeface="Herculanum" panose="020B0500000000000000" pitchFamily="34" charset="0"/>
            </a:endParaRPr>
          </a:p>
          <a:p>
            <a:pPr algn="just"/>
            <a:endParaRPr lang="en-US" sz="900" dirty="0">
              <a:latin typeface="Herculanum" panose="020B0500000000000000" pitchFamily="34" charset="0"/>
            </a:endParaRPr>
          </a:p>
          <a:p>
            <a:pPr algn="just"/>
            <a:r>
              <a:rPr lang="en-US" sz="900" dirty="0">
                <a:latin typeface="Herculanum" panose="020B0500000000000000" pitchFamily="34" charset="0"/>
              </a:rPr>
              <a:t>A classic double-elimination </a:t>
            </a:r>
          </a:p>
          <a:p>
            <a:pPr algn="just"/>
            <a:r>
              <a:rPr lang="en-US" sz="900" dirty="0">
                <a:latin typeface="Herculanum" panose="020B0500000000000000" pitchFamily="34" charset="0"/>
              </a:rPr>
              <a:t>tournament system for</a:t>
            </a:r>
            <a:r>
              <a:rPr lang="en-US" sz="900" dirty="0">
                <a:latin typeface="+mj-lt"/>
              </a:rPr>
              <a:t> </a:t>
            </a:r>
            <a:r>
              <a:rPr lang="en-US" sz="900" dirty="0">
                <a:solidFill>
                  <a:srgbClr val="FF0000"/>
                </a:solidFill>
                <a:latin typeface="+mj-lt"/>
              </a:rPr>
              <a:t>n = 2^i </a:t>
            </a:r>
          </a:p>
          <a:p>
            <a:pPr algn="just"/>
            <a:r>
              <a:rPr lang="en-US" sz="900" dirty="0">
                <a:latin typeface="Herculanum" panose="020B0500000000000000" pitchFamily="34" charset="0"/>
              </a:rPr>
              <a:t>participants (where 1 </a:t>
            </a:r>
            <a:r>
              <a:rPr lang="en-US" sz="900" dirty="0"/>
              <a:t>&lt; </a:t>
            </a:r>
            <a:r>
              <a:rPr lang="en-US" sz="900" dirty="0" err="1"/>
              <a:t>i</a:t>
            </a:r>
            <a:r>
              <a:rPr lang="en-US" sz="900" dirty="0">
                <a:latin typeface="Herculanum" panose="020B0500000000000000" pitchFamily="34" charset="0"/>
              </a:rPr>
              <a:t> ∈ N) will </a:t>
            </a:r>
          </a:p>
          <a:p>
            <a:pPr algn="just"/>
            <a:r>
              <a:rPr lang="en-US" sz="900" dirty="0">
                <a:latin typeface="Herculanum" panose="020B0500000000000000" pitchFamily="34" charset="0"/>
              </a:rPr>
              <a:t>have </a:t>
            </a:r>
            <a:r>
              <a:rPr lang="en-US" sz="900" dirty="0">
                <a:solidFill>
                  <a:srgbClr val="FF0000"/>
                </a:solidFill>
              </a:rPr>
              <a:t>m = 2n - 2</a:t>
            </a:r>
            <a:r>
              <a:rPr lang="en-US" sz="900" dirty="0">
                <a:solidFill>
                  <a:srgbClr val="FF0000"/>
                </a:solidFill>
                <a:latin typeface="Herculanum" panose="020B0500000000000000" pitchFamily="34" charset="0"/>
              </a:rPr>
              <a:t> </a:t>
            </a:r>
            <a:r>
              <a:rPr lang="en-US" sz="900" dirty="0">
                <a:latin typeface="Herculanum" panose="020B0500000000000000" pitchFamily="34" charset="0"/>
              </a:rPr>
              <a:t>matches conducted. </a:t>
            </a:r>
          </a:p>
          <a:p>
            <a:pPr algn="just"/>
            <a:r>
              <a:rPr lang="en-US" sz="900" dirty="0">
                <a:latin typeface="Herculanum" panose="020B0500000000000000" pitchFamily="34" charset="0"/>
              </a:rPr>
              <a:t>Thus, we have </a:t>
            </a:r>
            <a:r>
              <a:rPr lang="en-US" sz="900" dirty="0"/>
              <a:t>m = 14</a:t>
            </a:r>
            <a:r>
              <a:rPr lang="en-US" sz="900" dirty="0">
                <a:latin typeface="Herculanum" panose="020B0500000000000000" pitchFamily="34" charset="0"/>
              </a:rPr>
              <a:t> when </a:t>
            </a:r>
            <a:r>
              <a:rPr lang="en-US" sz="900" dirty="0"/>
              <a:t>n = 8</a:t>
            </a:r>
            <a:r>
              <a:rPr lang="en-US" sz="900" dirty="0">
                <a:latin typeface="Herculanum" panose="020B0500000000000000" pitchFamily="34" charset="0"/>
              </a:rPr>
              <a:t>.</a:t>
            </a:r>
          </a:p>
          <a:p>
            <a:pPr algn="just"/>
            <a:endParaRPr lang="en-US" sz="900" dirty="0">
              <a:latin typeface="Herculanum" panose="020B0500000000000000" pitchFamily="34" charset="0"/>
            </a:endParaRPr>
          </a:p>
          <a:p>
            <a:pPr algn="just"/>
            <a:endParaRPr lang="en-US" sz="900" dirty="0">
              <a:latin typeface="Herculanum" panose="020B0500000000000000" pitchFamily="34" charset="0"/>
            </a:endParaRPr>
          </a:p>
          <a:p>
            <a:pPr algn="just"/>
            <a:endParaRPr lang="en-US" sz="900" dirty="0">
              <a:latin typeface="Herculanum" panose="020B0500000000000000" pitchFamily="34" charset="0"/>
            </a:endParaRPr>
          </a:p>
          <a:p>
            <a:pPr algn="just"/>
            <a:endParaRPr lang="en-US" sz="900" dirty="0">
              <a:latin typeface="Herculanum" panose="020B0500000000000000" pitchFamily="34" charset="0"/>
            </a:endParaRPr>
          </a:p>
          <a:p>
            <a:pPr algn="just"/>
            <a:endParaRPr lang="en-US" sz="900" dirty="0">
              <a:latin typeface="Herculanum" panose="020B0500000000000000" pitchFamily="34" charset="0"/>
            </a:endParaRPr>
          </a:p>
          <a:p>
            <a:pPr algn="just"/>
            <a:endParaRPr lang="en-US" sz="900" dirty="0">
              <a:latin typeface="Herculanum" panose="020B0500000000000000" pitchFamily="34" charset="0"/>
            </a:endParaRPr>
          </a:p>
          <a:p>
            <a:pPr algn="just"/>
            <a:endParaRPr lang="en-US" sz="900" dirty="0">
              <a:latin typeface="Herculanum" panose="020B0500000000000000" pitchFamily="34" charset="0"/>
            </a:endParaRPr>
          </a:p>
          <a:p>
            <a:pPr algn="just"/>
            <a:endParaRPr lang="en-US" sz="900" dirty="0">
              <a:latin typeface="Herculanum" panose="020B0500000000000000" pitchFamily="34" charset="0"/>
            </a:endParaRPr>
          </a:p>
          <a:p>
            <a:pPr algn="just"/>
            <a:endParaRPr lang="en-US" sz="800" dirty="0">
              <a:latin typeface="Herculanum" panose="020B0500000000000000" pitchFamily="34" charset="0"/>
            </a:endParaRPr>
          </a:p>
        </p:txBody>
      </p:sp>
      <p:pic>
        <p:nvPicPr>
          <p:cNvPr id="6" name="Picture 5" descr="A black and white diagram&#10;&#10;Description automatically generated">
            <a:extLst>
              <a:ext uri="{FF2B5EF4-FFF2-40B4-BE49-F238E27FC236}">
                <a16:creationId xmlns:a16="http://schemas.microsoft.com/office/drawing/2014/main" id="{C359105D-6026-0DEE-A535-903A6694D23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98649" y="1957209"/>
            <a:ext cx="1397260" cy="1174883"/>
          </a:xfrm>
          <a:prstGeom prst="rect">
            <a:avLst/>
          </a:prstGeom>
        </p:spPr>
      </p:pic>
    </p:spTree>
    <p:extLst>
      <p:ext uri="{BB962C8B-B14F-4D97-AF65-F5344CB8AC3E}">
        <p14:creationId xmlns:p14="http://schemas.microsoft.com/office/powerpoint/2010/main" val="2275793019"/>
      </p:ext>
    </p:extLst>
  </p:cSld>
  <p:clrMapOvr>
    <a:masterClrMapping/>
  </p:clrMapOvr>
  <p:transition>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2122</TotalTime>
  <Words>330</Words>
  <Application>Microsoft Office PowerPoint</Application>
  <PresentationFormat>Custom</PresentationFormat>
  <Paragraphs>75</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Herculanum</vt:lpstr>
      <vt:lpstr>Lucida Sans Unicode</vt:lpstr>
      <vt:lpstr>Office Theme</vt:lpstr>
      <vt:lpstr>Tournament Scheduler</vt:lpstr>
      <vt:lpstr>What is Tournament Scheduler?</vt:lpstr>
      <vt:lpstr>Different formats of tournaments</vt:lpstr>
      <vt:lpstr>Different formats of tournaments</vt:lpstr>
      <vt:lpstr>Different formats of tournaments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Discrete Structures - Introduction</dc:title>
  <dc:creator>Dr. Mudassir Shabbir, Dr. Waseem Abbas, Hafsa Batool, Hasnain Haider, Zahra Zulfiqar</dc:creator>
  <cp:lastModifiedBy>Fahad Pasha</cp:lastModifiedBy>
  <cp:revision>2</cp:revision>
  <dcterms:created xsi:type="dcterms:W3CDTF">2024-11-26T22:18:43Z</dcterms:created>
  <dcterms:modified xsi:type="dcterms:W3CDTF">2024-11-28T09:43:24Z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2024-08-29T00:00:00Z</vt:filetime>
  </property>
  <property fmtid="{D5CDD505-2E9C-101B-9397-08002B2CF9AE}" pid="3" name="Creator">
    <vt:lpwstr>LaTeX with Beamer class</vt:lpwstr>
  </property>
  <property fmtid="{D5CDD505-2E9C-101B-9397-08002B2CF9AE}" pid="4" name="LastSaved">
    <vt:filetime>2024-11-26T00:00:00Z</vt:filetime>
  </property>
</Properties>
</file>