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780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0D1C-DA9F-4E13-BE84-AF4B2EDEF05E}" type="datetimeFigureOut">
              <a:rPr lang="ru-RU" smtClean="0"/>
              <a:pPr/>
              <a:t>09.04.2023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696B-1D34-49BF-9FA8-C9A9138968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0D1C-DA9F-4E13-BE84-AF4B2EDEF05E}" type="datetimeFigureOut">
              <a:rPr lang="ru-RU" smtClean="0"/>
              <a:pPr/>
              <a:t>09.04.2023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696B-1D34-49BF-9FA8-C9A9138968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0D1C-DA9F-4E13-BE84-AF4B2EDEF05E}" type="datetimeFigureOut">
              <a:rPr lang="ru-RU" smtClean="0"/>
              <a:pPr/>
              <a:t>09.04.2023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696B-1D34-49BF-9FA8-C9A9138968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0D1C-DA9F-4E13-BE84-AF4B2EDEF05E}" type="datetimeFigureOut">
              <a:rPr lang="ru-RU" smtClean="0"/>
              <a:pPr/>
              <a:t>09.04.2023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696B-1D34-49BF-9FA8-C9A9138968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0D1C-DA9F-4E13-BE84-AF4B2EDEF05E}" type="datetimeFigureOut">
              <a:rPr lang="ru-RU" smtClean="0"/>
              <a:pPr/>
              <a:t>09.04.2023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696B-1D34-49BF-9FA8-C9A9138968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0D1C-DA9F-4E13-BE84-AF4B2EDEF05E}" type="datetimeFigureOut">
              <a:rPr lang="ru-RU" smtClean="0"/>
              <a:pPr/>
              <a:t>09.04.2023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696B-1D34-49BF-9FA8-C9A9138968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0D1C-DA9F-4E13-BE84-AF4B2EDEF05E}" type="datetimeFigureOut">
              <a:rPr lang="ru-RU" smtClean="0"/>
              <a:pPr/>
              <a:t>09.04.2023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696B-1D34-49BF-9FA8-C9A9138968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0D1C-DA9F-4E13-BE84-AF4B2EDEF05E}" type="datetimeFigureOut">
              <a:rPr lang="ru-RU" smtClean="0"/>
              <a:pPr/>
              <a:t>09.04.2023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696B-1D34-49BF-9FA8-C9A9138968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0D1C-DA9F-4E13-BE84-AF4B2EDEF05E}" type="datetimeFigureOut">
              <a:rPr lang="ru-RU" smtClean="0"/>
              <a:pPr/>
              <a:t>09.04.2023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696B-1D34-49BF-9FA8-C9A9138968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0D1C-DA9F-4E13-BE84-AF4B2EDEF05E}" type="datetimeFigureOut">
              <a:rPr lang="ru-RU" smtClean="0"/>
              <a:pPr/>
              <a:t>09.04.2023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696B-1D34-49BF-9FA8-C9A9138968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0D1C-DA9F-4E13-BE84-AF4B2EDEF05E}" type="datetimeFigureOut">
              <a:rPr lang="ru-RU" smtClean="0"/>
              <a:pPr/>
              <a:t>09.04.2023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58E696B-1D34-49BF-9FA8-C9A91389687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DB90D1C-DA9F-4E13-BE84-AF4B2EDEF05E}" type="datetimeFigureOut">
              <a:rPr lang="ru-RU" smtClean="0"/>
              <a:pPr/>
              <a:t>09.04.2023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58E696B-1D34-49BF-9FA8-C9A91389687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1052736"/>
            <a:ext cx="6336704" cy="316835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8000" dirty="0" smtClean="0">
                <a:ln>
                  <a:solidFill>
                    <a:sysClr val="windowText" lastClr="000000"/>
                  </a:solidFill>
                </a:ln>
                <a:latin typeface="Monotype Corsiva" pitchFamily="66" charset="0"/>
              </a:rPr>
              <a:t>«Средства </a:t>
            </a:r>
            <a:br>
              <a:rPr lang="ru-RU" sz="8000" dirty="0" smtClean="0">
                <a:ln>
                  <a:solidFill>
                    <a:sysClr val="windowText" lastClr="000000"/>
                  </a:solidFill>
                </a:ln>
                <a:latin typeface="Monotype Corsiva" pitchFamily="66" charset="0"/>
              </a:rPr>
            </a:br>
            <a:r>
              <a:rPr lang="ru-RU" sz="8000" dirty="0" smtClean="0">
                <a:ln>
                  <a:solidFill>
                    <a:sysClr val="windowText" lastClr="000000"/>
                  </a:solidFill>
                </a:ln>
                <a:latin typeface="Monotype Corsiva" pitchFamily="66" charset="0"/>
              </a:rPr>
              <a:t>массовой </a:t>
            </a:r>
            <a:br>
              <a:rPr lang="ru-RU" sz="8000" dirty="0" smtClean="0">
                <a:ln>
                  <a:solidFill>
                    <a:sysClr val="windowText" lastClr="000000"/>
                  </a:solidFill>
                </a:ln>
                <a:latin typeface="Monotype Corsiva" pitchFamily="66" charset="0"/>
              </a:rPr>
            </a:br>
            <a:r>
              <a:rPr lang="ru-RU" sz="8000" dirty="0" smtClean="0">
                <a:ln>
                  <a:solidFill>
                    <a:sysClr val="windowText" lastClr="000000"/>
                  </a:solidFill>
                </a:ln>
                <a:latin typeface="Monotype Corsiva" pitchFamily="66" charset="0"/>
              </a:rPr>
              <a:t>информации» </a:t>
            </a:r>
            <a:endParaRPr lang="ru-RU" sz="8000" dirty="0">
              <a:ln>
                <a:solidFill>
                  <a:sysClr val="windowText" lastClr="000000"/>
                </a:solidFill>
              </a:ln>
              <a:latin typeface="Monotype Corsiva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95936" y="6021288"/>
            <a:ext cx="4974376" cy="627856"/>
          </a:xfrm>
        </p:spPr>
        <p:txBody>
          <a:bodyPr>
            <a:normAutofit fontScale="70000" lnSpcReduction="20000"/>
          </a:bodyPr>
          <a:lstStyle/>
          <a:p>
            <a:r>
              <a:rPr lang="ru-RU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Урок английского языка  в 9 классе </a:t>
            </a:r>
          </a:p>
          <a:p>
            <a:r>
              <a:rPr lang="ru-RU" dirty="0" smtClean="0"/>
              <a:t>УМК </a:t>
            </a:r>
            <a:r>
              <a:rPr lang="ru-RU" dirty="0" err="1" smtClean="0"/>
              <a:t>Кузовлев</a:t>
            </a:r>
            <a:r>
              <a:rPr lang="ru-RU" dirty="0" smtClean="0"/>
              <a:t> В.П.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499992" y="764704"/>
            <a:ext cx="4032448" cy="574924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5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onotype Corsiva" pitchFamily="66" charset="0"/>
              <a:ea typeface="+mj-ea"/>
              <a:cs typeface="+mj-cs"/>
            </a:endParaRPr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3275856" y="493886"/>
            <a:ext cx="5868144" cy="594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 paper printed and sold usually daily or weekly with news, advertisements etc.;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process of sending and receiving messages through the air; broadcasting programmes for people to listen to;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broadcasting programmes (the news, plays, advertisements, shows, etc.) for people to watch on their television sets;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 newspaper with rather small pages, many pictures and little serious news;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 way to communicate with your partner who might be a thousand miles away using the computer (e-mails).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79512" y="1613992"/>
            <a:ext cx="2664296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09575" algn="l"/>
              </a:tabLst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Television 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09575" algn="l"/>
              </a:tabLst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Newspaper 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09575" algn="l"/>
              </a:tabLst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Tabloid 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09575" algn="l"/>
              </a:tabLst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Radio 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09575" algn="l"/>
              </a:tabLst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Internet 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Прямая со стрелкой 9"/>
          <p:cNvCxnSpPr>
            <a:endCxn id="5121" idx="1"/>
          </p:cNvCxnSpPr>
          <p:nvPr/>
        </p:nvCxnSpPr>
        <p:spPr>
          <a:xfrm>
            <a:off x="2411760" y="2276872"/>
            <a:ext cx="864096" cy="11901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2555776" y="1268760"/>
            <a:ext cx="792088" cy="1728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771800" y="5517232"/>
            <a:ext cx="576064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1979712" y="3933056"/>
            <a:ext cx="1296144" cy="864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619672" y="2276872"/>
            <a:ext cx="1656184" cy="24482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95536" y="1889004"/>
            <a:ext cx="828092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In Britain there are 12 national (1) ____________ newspapers           DAY</a:t>
            </a:r>
            <a:endParaRPr kumimoji="0" lang="ru-RU" sz="200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and most people read one of (2) ____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____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____ every day.                 THEY</a:t>
            </a:r>
            <a:endParaRPr kumimoji="0" lang="ru-RU" sz="200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Daily  newspapers are (3) ____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________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____  every day                 PUBLISH</a:t>
            </a:r>
            <a:endParaRPr kumimoji="0" lang="ru-RU" sz="200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of the week except Sunday. Sunday newspapers are </a:t>
            </a:r>
            <a:endParaRPr kumimoji="0" lang="ru-RU" sz="200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(4) ___________ than daily newspapers. All the Sunday                     LARGE</a:t>
            </a:r>
            <a:endParaRPr kumimoji="0" lang="ru-RU" sz="200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newspapers are (5) ______________ .   Most national  news-             NATION</a:t>
            </a:r>
            <a:endParaRPr kumimoji="0" lang="ru-RU" sz="200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papers in Britain express a (6) ________________ opinion, </a:t>
            </a:r>
            <a:r>
              <a:rPr kumimoji="0" lang="ru-RU" sz="20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POLITICS</a:t>
            </a:r>
            <a:endParaRPr kumimoji="0" lang="ru-RU" sz="200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and people (7) _____________ the   newspaper that they                    CHOICE</a:t>
            </a:r>
            <a:endParaRPr kumimoji="0" lang="ru-RU" sz="200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read according to (8) ___________  own  political                                THEY</a:t>
            </a:r>
            <a:endParaRPr kumimoji="0" lang="ru-RU" sz="200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(9) _____________.                                                                             BELIEVE  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836712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Read the text. Use the word given in capitals at the end of each line to form a word that fits in the space in the same line. </a:t>
            </a:r>
            <a:endParaRPr lang="ru-RU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7020272" y="2060848"/>
            <a:ext cx="0" cy="44644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4283968" y="1988840"/>
            <a:ext cx="724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dai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ly</a:t>
            </a:r>
            <a:endParaRPr lang="ru-RU" sz="2000" b="1" dirty="0">
              <a:solidFill>
                <a:srgbClr val="FF000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211960" y="2492896"/>
            <a:ext cx="7393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them</a:t>
            </a:r>
            <a:endParaRPr lang="ru-RU" sz="2000" b="1" dirty="0">
              <a:solidFill>
                <a:srgbClr val="FF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635896" y="2924944"/>
            <a:ext cx="12983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published</a:t>
            </a:r>
            <a:endParaRPr lang="ru-RU" sz="2000" b="1" dirty="0">
              <a:solidFill>
                <a:srgbClr val="FF000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971600" y="3861048"/>
            <a:ext cx="9203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larger</a:t>
            </a:r>
            <a:endParaRPr lang="ru-RU" sz="2000" b="1" dirty="0">
              <a:solidFill>
                <a:srgbClr val="FF000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915816" y="4293096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national</a:t>
            </a:r>
            <a:endParaRPr lang="ru-RU" sz="2000" b="1" dirty="0">
              <a:solidFill>
                <a:srgbClr val="FF000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283968" y="4725144"/>
            <a:ext cx="1064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political</a:t>
            </a:r>
            <a:endParaRPr lang="ru-RU" sz="2000" b="1" dirty="0">
              <a:solidFill>
                <a:srgbClr val="FF000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483768" y="5229200"/>
            <a:ext cx="9108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choose</a:t>
            </a:r>
            <a:endParaRPr lang="ru-RU" sz="2000" b="1" dirty="0">
              <a:solidFill>
                <a:srgbClr val="FF0000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987824" y="5661248"/>
            <a:ext cx="71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their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115616" y="6093296"/>
            <a:ext cx="10243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beliefs</a:t>
            </a:r>
            <a:endParaRPr lang="ru-RU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89326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Pay attention to the words:</a:t>
            </a:r>
            <a:r>
              <a:rPr lang="en-US" sz="4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views – </a:t>
            </a:r>
            <a:r>
              <a:rPr lang="ru-RU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взгляды</a:t>
            </a:r>
            <a:br>
              <a:rPr lang="ru-RU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spare - </a:t>
            </a:r>
            <a:r>
              <a:rPr lang="ru-RU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свободный</a:t>
            </a:r>
            <a:br>
              <a:rPr lang="ru-RU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entertains – </a:t>
            </a:r>
            <a:r>
              <a:rPr lang="ru-RU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развлекает</a:t>
            </a:r>
            <a:br>
              <a:rPr lang="ru-RU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annoys – </a:t>
            </a:r>
            <a:r>
              <a:rPr lang="ru-RU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раздражает</a:t>
            </a:r>
            <a:br>
              <a:rPr lang="ru-RU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interrupt – </a:t>
            </a:r>
            <a:r>
              <a:rPr lang="ru-RU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прерывать</a:t>
            </a:r>
            <a:br>
              <a:rPr lang="ru-RU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convince, to persuade  – </a:t>
            </a:r>
            <a:r>
              <a:rPr lang="ru-RU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убеждать</a:t>
            </a:r>
            <a:br>
              <a:rPr lang="ru-RU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scenes</a:t>
            </a:r>
            <a:r>
              <a:rPr lang="ru-RU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- сцены</a:t>
            </a:r>
            <a:br>
              <a:rPr lang="ru-RU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fair</a:t>
            </a:r>
            <a:r>
              <a:rPr lang="ru-RU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– справедливо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>
              <a:solidFill>
                <a:srgbClr val="002060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3168352" cy="684076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a) </a:t>
            </a:r>
            <a:r>
              <a:rPr lang="ru-RU" sz="3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nature</a:t>
            </a:r>
            <a:r>
              <a:rPr lang="ru-RU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films</a:t>
            </a:r>
            <a:r>
              <a:rPr lang="ru-RU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3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quiz</a:t>
            </a:r>
            <a:r>
              <a:rPr lang="ru-RU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shows</a:t>
            </a:r>
            <a:r>
              <a:rPr lang="ru-RU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3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news</a:t>
            </a:r>
            <a:r>
              <a:rPr lang="ru-RU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3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sport</a:t>
            </a:r>
            <a:r>
              <a:rPr lang="ru-RU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3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comedies</a:t>
            </a:r>
            <a:r>
              <a:rPr lang="ru-RU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3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soap</a:t>
            </a:r>
            <a:r>
              <a:rPr lang="ru-RU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operas</a:t>
            </a:r>
            <a:r>
              <a:rPr lang="ru-RU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u-RU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3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travel</a:t>
            </a:r>
            <a:r>
              <a:rPr lang="ru-RU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films</a:t>
            </a:r>
            <a:r>
              <a:rPr lang="ru-RU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3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commercials</a:t>
            </a:r>
            <a:r>
              <a:rPr lang="ru-RU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491880" y="692696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851920" y="623050"/>
          <a:ext cx="4968552" cy="5913494"/>
        </p:xfrm>
        <a:graphic>
          <a:graphicData uri="http://schemas.openxmlformats.org/drawingml/2006/table">
            <a:tbl>
              <a:tblPr/>
              <a:tblGrid>
                <a:gridCol w="4968552"/>
              </a:tblGrid>
              <a:tr h="7076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latin typeface="Times New Roman"/>
                          <a:ea typeface="Calibri"/>
                          <a:cs typeface="Times New Roman"/>
                        </a:rPr>
                        <a:t>1) </a:t>
                      </a:r>
                      <a:r>
                        <a:rPr lang="ru-RU" sz="2400" dirty="0" err="1">
                          <a:latin typeface="Times New Roman"/>
                          <a:ea typeface="Calibri"/>
                          <a:cs typeface="Times New Roman"/>
                        </a:rPr>
                        <a:t>football</a:t>
                      </a:r>
                      <a:r>
                        <a:rPr lang="ru-RU" sz="2400" dirty="0"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2400" dirty="0" err="1">
                          <a:latin typeface="Times New Roman"/>
                          <a:ea typeface="Calibri"/>
                          <a:cs typeface="Times New Roman"/>
                        </a:rPr>
                        <a:t>boxing</a:t>
                      </a:r>
                      <a:r>
                        <a:rPr lang="ru-RU" sz="2400" dirty="0"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2400" dirty="0" err="1">
                          <a:latin typeface="Times New Roman"/>
                          <a:ea typeface="Calibri"/>
                          <a:cs typeface="Times New Roman"/>
                        </a:rPr>
                        <a:t>swimming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076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latin typeface="Times New Roman"/>
                          <a:ea typeface="Calibri"/>
                          <a:cs typeface="Times New Roman"/>
                        </a:rPr>
                        <a:t>2) </a:t>
                      </a:r>
                      <a:r>
                        <a:rPr lang="ru-RU" sz="2400" dirty="0" err="1">
                          <a:latin typeface="Times New Roman"/>
                          <a:ea typeface="Calibri"/>
                          <a:cs typeface="Times New Roman"/>
                        </a:rPr>
                        <a:t>life</a:t>
                      </a:r>
                      <a:r>
                        <a:rPr lang="ru-RU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400" dirty="0" err="1">
                          <a:latin typeface="Times New Roman"/>
                          <a:ea typeface="Calibri"/>
                          <a:cs typeface="Times New Roman"/>
                        </a:rPr>
                        <a:t>of</a:t>
                      </a:r>
                      <a:r>
                        <a:rPr lang="ru-RU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400" dirty="0" err="1">
                          <a:latin typeface="Times New Roman"/>
                          <a:ea typeface="Calibri"/>
                          <a:cs typeface="Times New Roman"/>
                        </a:rPr>
                        <a:t>different</a:t>
                      </a:r>
                      <a:r>
                        <a:rPr lang="ru-RU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400" dirty="0" err="1">
                          <a:latin typeface="Times New Roman"/>
                          <a:ea typeface="Calibri"/>
                          <a:cs typeface="Times New Roman"/>
                        </a:rPr>
                        <a:t>countries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988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3) people try to win prizes by answering questions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076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latin typeface="Times New Roman"/>
                          <a:ea typeface="Calibri"/>
                          <a:cs typeface="Times New Roman"/>
                        </a:rPr>
                        <a:t>4) </a:t>
                      </a:r>
                      <a:r>
                        <a:rPr lang="ru-RU" sz="2400" dirty="0" err="1">
                          <a:latin typeface="Times New Roman"/>
                          <a:ea typeface="Calibri"/>
                          <a:cs typeface="Times New Roman"/>
                        </a:rPr>
                        <a:t>advertisements</a:t>
                      </a:r>
                      <a:r>
                        <a:rPr lang="ru-RU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400" dirty="0" err="1">
                          <a:latin typeface="Times New Roman"/>
                          <a:ea typeface="Calibri"/>
                          <a:cs typeface="Times New Roman"/>
                        </a:rPr>
                        <a:t>for</a:t>
                      </a:r>
                      <a:r>
                        <a:rPr lang="ru-RU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400" dirty="0" err="1">
                          <a:latin typeface="Times New Roman"/>
                          <a:ea typeface="Calibri"/>
                          <a:cs typeface="Times New Roman"/>
                        </a:rPr>
                        <a:t>products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076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5) animals, fish, birds, plants, flowers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988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6) information about what’s happening in the world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076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latin typeface="Times New Roman"/>
                          <a:ea typeface="Calibri"/>
                          <a:cs typeface="Times New Roman"/>
                        </a:rPr>
                        <a:t>7) </a:t>
                      </a:r>
                      <a:r>
                        <a:rPr lang="ru-RU" sz="2400" dirty="0" err="1">
                          <a:latin typeface="Times New Roman"/>
                          <a:ea typeface="Calibri"/>
                          <a:cs typeface="Times New Roman"/>
                        </a:rPr>
                        <a:t>jokes</a:t>
                      </a:r>
                      <a:r>
                        <a:rPr lang="ru-RU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400" dirty="0" err="1">
                          <a:latin typeface="Times New Roman"/>
                          <a:ea typeface="Calibri"/>
                          <a:cs typeface="Times New Roman"/>
                        </a:rPr>
                        <a:t>and</a:t>
                      </a:r>
                      <a:r>
                        <a:rPr lang="ru-RU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400" dirty="0" err="1">
                          <a:latin typeface="Times New Roman"/>
                          <a:ea typeface="Calibri"/>
                          <a:cs typeface="Times New Roman"/>
                        </a:rPr>
                        <a:t>funny</a:t>
                      </a:r>
                      <a:r>
                        <a:rPr lang="ru-RU" sz="2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400" dirty="0" err="1">
                          <a:latin typeface="Times New Roman"/>
                          <a:ea typeface="Calibri"/>
                          <a:cs typeface="Times New Roman"/>
                        </a:rPr>
                        <a:t>situations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076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8) </a:t>
                      </a:r>
                      <a:r>
                        <a:rPr lang="en-US" sz="2400" dirty="0" smtClean="0">
                          <a:latin typeface="Times New Roman"/>
                          <a:ea typeface="Calibri"/>
                          <a:cs typeface="Times New Roman"/>
                        </a:rPr>
                        <a:t>stories </a:t>
                      </a: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of the daily life of a family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8" name="Прямая со стрелкой 7"/>
          <p:cNvCxnSpPr/>
          <p:nvPr/>
        </p:nvCxnSpPr>
        <p:spPr>
          <a:xfrm>
            <a:off x="2699792" y="1124744"/>
            <a:ext cx="1152128" cy="27363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2627784" y="1916832"/>
            <a:ext cx="1224136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1619672" y="2636912"/>
            <a:ext cx="2232248" cy="18722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2915816" y="3356992"/>
            <a:ext cx="936104" cy="30243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627784" y="4941168"/>
            <a:ext cx="1224136" cy="12961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2339752" y="4149080"/>
            <a:ext cx="1728192" cy="1368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V="1">
            <a:off x="2627784" y="1700808"/>
            <a:ext cx="1296144" cy="3960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1619672" y="1052736"/>
            <a:ext cx="2232248" cy="23762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126</TotalTime>
  <Words>326</Words>
  <Application>Microsoft Office PowerPoint</Application>
  <PresentationFormat>Экран 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Поток</vt:lpstr>
      <vt:lpstr>«Средства  массовой  информации» </vt:lpstr>
      <vt:lpstr>Слайд 2</vt:lpstr>
      <vt:lpstr>Слайд 3</vt:lpstr>
      <vt:lpstr>           Pay attention to the words: views – взгляды spare - свободный entertains – развлекает annoys – раздражает to interrupt – прерывать to convince, to persuade  – убеждать scenes - сцены fair – справедливо </vt:lpstr>
      <vt:lpstr>    a) nature films b) quiz shows c) news d) sport e) comedies f) soap operas g) travel films h) commercials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admin</cp:lastModifiedBy>
  <cp:revision>14</cp:revision>
  <dcterms:created xsi:type="dcterms:W3CDTF">2013-04-21T17:48:19Z</dcterms:created>
  <dcterms:modified xsi:type="dcterms:W3CDTF">2023-04-09T17:38:32Z</dcterms:modified>
</cp:coreProperties>
</file>