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-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2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07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2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664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5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433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10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188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678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612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493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F6D9-C8BE-4980-8630-0E30E48C9AB1}" type="datetimeFigureOut">
              <a:rPr lang="ru-RU" smtClean="0"/>
              <a:pPr/>
              <a:t>01.03.2022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1353-ABF7-4733-A56F-8831048D770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xmlns="" val="204717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nevnik-znaniy.ru/samosovershenstvovanie/kak-razvit-uverennost-v-sebe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F31BB8-9263-4A8A-8CAF-82F666E7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07654"/>
          </a:xfrm>
        </p:spPr>
        <p:txBody>
          <a:bodyPr>
            <a:noAutofit/>
          </a:bodyPr>
          <a:lstStyle/>
          <a:p>
            <a:r>
              <a:rPr lang="ru-RU" sz="3600" b="1" dirty="0"/>
              <a:t>Креативность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DDFF971-2913-4C78-86BE-07ED47D79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7" y="2519488"/>
            <a:ext cx="10527526" cy="361096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креативность 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чего она нужна креативность?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Способы развития креативности.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333406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02CF371-F60D-4A95-A04E-60228917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95" y="470618"/>
            <a:ext cx="10737399" cy="59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952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2C45E3-DB1B-436F-BC75-E42978EB1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51DC6A9-6DAA-40DC-8EBC-558335088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sz="2800" dirty="0"/>
              <a:t>ВЫПОЛНИЛА  УЧЕНИЦА 7 Г КЛАССА</a:t>
            </a:r>
          </a:p>
          <a:p>
            <a:pPr algn="r"/>
            <a:endParaRPr lang="ru-RU" sz="2800" b="1" dirty="0"/>
          </a:p>
          <a:p>
            <a:pPr algn="r"/>
            <a:endParaRPr lang="ru-RU" sz="2800" b="1" dirty="0"/>
          </a:p>
          <a:p>
            <a:pPr algn="r"/>
            <a:r>
              <a:rPr lang="ru-RU" sz="2400" b="1" dirty="0"/>
              <a:t>Кулешова </a:t>
            </a:r>
            <a:r>
              <a:rPr lang="ru-RU" sz="2400" b="1" dirty="0" err="1"/>
              <a:t>валерия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xmlns="" val="205934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137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6D2DB9-DA8D-428C-8269-EC3A1031F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740"/>
            <a:ext cx="8963770" cy="3363403"/>
          </a:xfrm>
        </p:spPr>
        <p:txBody>
          <a:bodyPr anchor="ctr">
            <a:normAutofit/>
          </a:bodyPr>
          <a:lstStyle/>
          <a:p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D63F863-6DEF-4EC1-937B-6FD747215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8331"/>
            <a:ext cx="9144000" cy="27829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FF00713-EDEC-4632-90A7-71BA238A8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18"/>
          <a:stretch/>
        </p:blipFill>
        <p:spPr>
          <a:xfrm>
            <a:off x="494934" y="428376"/>
            <a:ext cx="10173066" cy="45166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D3AEFD7-93F8-4463-9A60-9C7182033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430" t="24079" r="317" b="9031"/>
          <a:stretch/>
        </p:blipFill>
        <p:spPr>
          <a:xfrm>
            <a:off x="1197996" y="3261027"/>
            <a:ext cx="9470004" cy="31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8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589133-D720-48B3-AF8B-E5C819F3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288758"/>
            <a:ext cx="11413957" cy="517357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          Зачем нужно креативное мышление</a:t>
            </a: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       Психологи отмечают, что креативность — гибкость мышления, посредством которой человек может думать, видеть гораздо больше обычного человека, смелее проявлять идеи, не следовать условностям и правилам. Очевидно, что при стандартном мышлении 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важные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 решения принимаются шаблонно, под влиянием стереотипов. В ситуациях, где креативность поможет найти возможности, стандартное мышление увидит только препятствия.</a:t>
            </a: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        Креативное мышление — своего рода феномен, особый спусковой крючок азарта. Чем не стандартнее мышление, тем интереснее человеку найти как можно больше решений, а не следовать первому пришедшему на ум плану.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6CE788-D2DF-4BF5-8165-E659C8163111}"/>
              </a:ext>
            </a:extLst>
          </p:cNvPr>
          <p:cNvSpPr txBox="1"/>
          <p:nvPr/>
        </p:nvSpPr>
        <p:spPr>
          <a:xfrm>
            <a:off x="449179" y="3934651"/>
            <a:ext cx="112936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повседневной жизни нам приходится принимать огромное количество решений, некоторым людям этот процесс кажется увлекательным, интересным, но есть люди, которым определиться сложно. Если вы принадлежите ко второй категории людей, развивайте креативность и вскоре заметите, что ваше мышление становится гибким.</a:t>
            </a:r>
          </a:p>
          <a:p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Важно! </a:t>
            </a:r>
            <a:r>
              <a:rPr lang="ru-RU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Креативность</a:t>
            </a: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не просто современная тенденция, а необходимая черта, с помощью которой вы будете проживать жизнь ярче, насыщеннее, станете смелее.</a:t>
            </a:r>
          </a:p>
        </p:txBody>
      </p:sp>
    </p:spTree>
    <p:extLst>
      <p:ext uri="{BB962C8B-B14F-4D97-AF65-F5344CB8AC3E}">
        <p14:creationId xmlns:p14="http://schemas.microsoft.com/office/powerpoint/2010/main" xmlns="" val="122173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A510C4-7E9F-4143-B532-30BA8F1B8128}"/>
              </a:ext>
            </a:extLst>
          </p:cNvPr>
          <p:cNvSpPr txBox="1"/>
          <p:nvPr/>
        </p:nvSpPr>
        <p:spPr>
          <a:xfrm>
            <a:off x="914400" y="488136"/>
            <a:ext cx="8886002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0" i="0" dirty="0">
                <a:solidFill>
                  <a:srgbClr val="333333"/>
                </a:solidFill>
                <a:effectLst/>
                <a:latin typeface="Roboto Slab"/>
                <a:ea typeface="Nirmala UI" panose="020B0502040204020203" pitchFamily="34" charset="0"/>
                <a:cs typeface="Nirmala UI" panose="020B0502040204020203" pitchFamily="34" charset="0"/>
              </a:rPr>
              <a:t>                   В жизни креативность может помочь: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выражать новые идеи;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определять идеи, достойные реализации;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выбирать оптимальную среду обучения;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научиться четкому и корректному изложению мыслей;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разрешать свои проблемы благодаря оригинальным решениям;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428BC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стать более уверенным в себе</a:t>
            </a: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вне зависимости от рода деятельности.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повысить эффективность сотрудничества с другими людьми;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определить какие советы стоит слушать, к чьей критике прислушиваться;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повысить собственную инициативность и успешность;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последовать зову сердца и воплотить мечты</a:t>
            </a:r>
            <a:r>
              <a:rPr lang="ru-RU" b="0" i="0" dirty="0">
                <a:solidFill>
                  <a:srgbClr val="333333"/>
                </a:solidFill>
                <a:effectLst/>
                <a:latin typeface="Roboto Sla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801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E3A9D25-4454-40AB-AEA7-52D40711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2505"/>
            <a:ext cx="10972800" cy="6448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Признаки креативности ума</a:t>
            </a:r>
          </a:p>
          <a:p>
            <a:pPr marL="0" indent="0">
              <a:buNone/>
            </a:pPr>
            <a:endParaRPr lang="ru-RU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Креативное мышление можно определить по таким критериям:</a:t>
            </a:r>
          </a:p>
          <a:p>
            <a:pPr marL="0" indent="0">
              <a:buNone/>
            </a:pPr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беглость, скорость, оригинальность — за короткий период времени креативный человек предложит множество идей и все нестандартные;</a:t>
            </a:r>
          </a:p>
          <a:p>
            <a:pPr marL="0" indent="0">
              <a:buNone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гибкость мышления — для решения задачи применяются разнообразные стратегии, инструменты, возможности;</a:t>
            </a:r>
          </a:p>
          <a:p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внимание к деталям — креативный человек прорабатывает свою идею до мельчайших подробностей;</a:t>
            </a:r>
          </a:p>
          <a:p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абстрактное мышление — способность мыслить категориями, которые не существуют в реальном мире, а также трансформировать их в доступные слова. </a:t>
            </a:r>
          </a:p>
          <a:p>
            <a:pPr marL="0" indent="0">
              <a:buNone/>
            </a:pPr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Американский психолог Скотт Барри Кауфман многие годы изучал понятие креативности и в результате ему удалось определить 18 черт, характерных для креативных личностей:</a:t>
            </a:r>
          </a:p>
          <a:p>
            <a:pPr marL="0" indent="0">
              <a:buNone/>
            </a:pPr>
            <a:endParaRPr lang="ru-RU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это мечтатели — человек мечтает, когда сознание особенно активно, именно в таком состоянии случаются внезапные озарения, исследования доказали, что мечтание задействует такие же части мозга и процессы, как и креативность;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эти люди всегда наблюдают — именно в окружающем мире люди черпают вдохновение и возможности;</a:t>
            </a:r>
          </a:p>
        </p:txBody>
      </p:sp>
    </p:spTree>
    <p:extLst>
      <p:ext uri="{BB962C8B-B14F-4D97-AF65-F5344CB8AC3E}">
        <p14:creationId xmlns:p14="http://schemas.microsoft.com/office/powerpoint/2010/main" xmlns="" val="300565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8B34352-C9B6-4C6E-84BE-005101A5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6" y="276728"/>
            <a:ext cx="10972800" cy="73272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работают только тогда, когда им лучше всего работается — для кого-то это раннее утро, а для кого-то глубокая ночь, именно вокруг своей креативности такие люди выстраивают жизнь;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 важно побыть в одиночестве — по статистике, творческие люди создавали свои лучшие работы, когда находились в одиночестве;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такие люди извлекают пользу из любых жизненных сложностей — непростые ситуации становятся катализатором для создания настоящих шедевров, к слову, в психологии есть целое направление, которое изучает посттравматические состояния, в результате которых случаются вспышки креативности;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таких людей хороший вкус, поскольку они окружают себя красивыми, изысканными вещами;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креативный человек — визионер, то есть, способен видеть связи между вещами, которые другим людям кажутся не связанными;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такие люди не выносят обыденность и монотонность, они постоянно переставляют мебель, пробуют что-то новое в жизни.</a:t>
            </a: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А еще креативные люди интересуются всем новым, любознательные, наблюдательные, часто рискуют, не стесняются самовыражаться.</a:t>
            </a: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0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05BC92-7689-46A9-86CB-75C1748241B6}"/>
              </a:ext>
            </a:extLst>
          </p:cNvPr>
          <p:cNvSpPr txBox="1"/>
          <p:nvPr/>
        </p:nvSpPr>
        <p:spPr>
          <a:xfrm>
            <a:off x="427906" y="200292"/>
            <a:ext cx="9965636" cy="34301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Креативность увеличивает ваш собственный интерес к деятельности. Гораздо интереснее создавать что-то новое, вместо того чтобы копировать старое. В результатах вашей работы отпечатывается ваша индивидуальность и это становится дополнительным стимулом для роста работоспособности.</a:t>
            </a:r>
          </a:p>
          <a:p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Нестандартное мышление ведет вас за пределы проторенных дорог в бизнесе, науке и творчестве. Вы можете изобрести новый продукт или услугу, которые перевернут рынок и принесут вам большую прибыль. Можете сделать открытие, опережающее время, или задать новый творческий тренд.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997E806-464C-4E28-8381-484BAF708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0902" y="3629292"/>
            <a:ext cx="6851098" cy="32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97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3C6FC2-05FB-412F-BD43-CAC4BEB78D44}"/>
              </a:ext>
            </a:extLst>
          </p:cNvPr>
          <p:cNvSpPr txBox="1"/>
          <p:nvPr/>
        </p:nvSpPr>
        <p:spPr>
          <a:xfrm>
            <a:off x="336884" y="98783"/>
            <a:ext cx="10397586" cy="6696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ru-RU" b="1" i="0" u="none" strike="noStrike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Как развивать креативность:</a:t>
            </a:r>
          </a:p>
          <a:p>
            <a:pPr fontAlgn="base" latinLnBrk="0">
              <a:lnSpc>
                <a:spcPct val="150000"/>
              </a:lnSpc>
            </a:pPr>
            <a:r>
              <a:rPr lang="ru-RU" b="1" i="0" u="none" strike="noStrike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Полюбите процесс решения проблемы</a:t>
            </a:r>
          </a:p>
          <a:p>
            <a:pPr fontAlgn="base" latinLnBrk="0">
              <a:lnSpc>
                <a:spcPct val="150000"/>
              </a:lnSpc>
            </a:pPr>
            <a:r>
              <a:rPr lang="ru-RU" b="0" i="0" u="none" strike="noStrike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Творческий человек находит удовольствие не только в достижении результата, но в процессе продвижения к цели — ему нравится думать, перебирать варианты, искать и находить разные варианты выхода из ситуации. Сталкиваясь с новыми задачами или неожиданными трудностями, научитесь воспринимать их как не как проблемы, а как вызов вашим творческим способностям.</a:t>
            </a:r>
          </a:p>
          <a:p>
            <a:pPr fontAlgn="base" latinLnBrk="0">
              <a:lnSpc>
                <a:spcPct val="150000"/>
              </a:lnSpc>
            </a:pPr>
            <a:r>
              <a:rPr lang="ru-RU" b="1" i="0" u="none" strike="noStrike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Ищите оригинальные идеи</a:t>
            </a:r>
          </a:p>
          <a:p>
            <a:pPr fontAlgn="base" latinLnBrk="0">
              <a:lnSpc>
                <a:spcPct val="150000"/>
              </a:lnSpc>
            </a:pPr>
            <a:r>
              <a:rPr lang="ru-RU" b="0" i="0" u="none" strike="noStrike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Не останавливайтесь на самом очевидном способе действий, придумывайте хотя бы несколько вариантов достижения цели, решения проблемы. Не ставьте себе искусственных ограничений.</a:t>
            </a:r>
          </a:p>
          <a:p>
            <a:pPr fontAlgn="base" latinLnBrk="0">
              <a:lnSpc>
                <a:spcPct val="150000"/>
              </a:lnSpc>
            </a:pPr>
            <a:r>
              <a:rPr lang="ru-RU" b="1" i="0" u="none" strike="noStrike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Расширяйте кругозор</a:t>
            </a:r>
          </a:p>
          <a:p>
            <a:pPr fontAlgn="base" latinLnBrk="0">
              <a:lnSpc>
                <a:spcPct val="150000"/>
              </a:lnSpc>
            </a:pPr>
            <a:r>
              <a:rPr lang="ru-RU" b="0" i="0" u="none" strike="noStrike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Чем больше вы знаете, тем больше пищи получает ваше воображение, а без воображения невозможно генерировать по-настоящему творческие идеи. Читайте книги, смотрите научно-популярные и документальные фильмы, набирайтесь опыта полезной деятельности и активно познавайте мир вокруг.</a:t>
            </a:r>
          </a:p>
        </p:txBody>
      </p:sp>
    </p:spTree>
    <p:extLst>
      <p:ext uri="{BB962C8B-B14F-4D97-AF65-F5344CB8AC3E}">
        <p14:creationId xmlns:p14="http://schemas.microsoft.com/office/powerpoint/2010/main" xmlns="" val="367804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62D2F5-8F15-458D-BE1B-5B0B8EABC314}"/>
              </a:ext>
            </a:extLst>
          </p:cNvPr>
          <p:cNvSpPr txBox="1"/>
          <p:nvPr/>
        </p:nvSpPr>
        <p:spPr>
          <a:xfrm>
            <a:off x="572494" y="196092"/>
            <a:ext cx="10002741" cy="3232908"/>
          </a:xfrm>
          <a:prstGeom prst="rect">
            <a:avLst/>
          </a:prstGeom>
          <a:noFill/>
        </p:spPr>
        <p:txBody>
          <a:bodyPr wrap="square" numCol="2" spcCol="144000">
            <a:spAutoFit/>
          </a:bodyPr>
          <a:lstStyle/>
          <a:p>
            <a:pPr algn="l" fontAlgn="base" latinLnBrk="0"/>
            <a:r>
              <a:rPr lang="ru-RU" b="1" i="0" u="none" strike="noStrike" dirty="0">
                <a:solidFill>
                  <a:srgbClr val="2F2F2F"/>
                </a:solidFill>
                <a:effectLst/>
                <a:latin typeface="var(--stk-f_family)"/>
              </a:rPr>
              <a:t>     Творчески подходите к повседневным делам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2F2F2F"/>
                </a:solidFill>
                <a:effectLst/>
                <a:latin typeface="var(--stk-f_family)"/>
              </a:rPr>
              <a:t>  Старайтесь быть изобретательным в любой сфере вашей жизни, а не только во время учёбы:      придумывайте новые интересные способы проведения досуга, занимайтесь необычными хобби, предлагайте нестандартные варианты решения бытовых вопросов. Даже банальный поход в продуктовый может стать тренировкой творческих способностей — придумывайте себе новые пути до магазина, рисуйте карты или преодолевайте воображаемые препятствия.</a:t>
            </a:r>
          </a:p>
          <a:p>
            <a:pPr algn="l" fontAlgn="base" latinLnBrk="0"/>
            <a:r>
              <a:rPr lang="ru-RU" b="1" i="0" u="none" strike="noStrike" dirty="0">
                <a:solidFill>
                  <a:srgbClr val="2F2F2F"/>
                </a:solidFill>
                <a:effectLst/>
                <a:latin typeface="var(--stk-f_family)"/>
              </a:rPr>
              <a:t>     Учитесь видеть необычное в обычном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2F2F2F"/>
                </a:solidFill>
                <a:effectLst/>
                <a:latin typeface="var(--stk-f_family)"/>
              </a:rPr>
              <a:t>   Даже в самых привычных местах подмечайте всё, что выглядит особенным, отличается от стандарта, не соответствует шаблонам. Учитесь видеть знакомые предметы с нового ракурса, находить неожиданные способы их применения. Например, если взглянуть на ветки деревьев ранней весной, можно заметить, что они похожи на узловатые пальцы каких-то сказочных существ..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067096D-6401-48B5-86BA-BE434D7646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887"/>
          <a:stretch/>
        </p:blipFill>
        <p:spPr>
          <a:xfrm>
            <a:off x="3632138" y="3225539"/>
            <a:ext cx="6202018" cy="36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835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143</TotalTime>
  <Words>669</Words>
  <Application>Microsoft Office PowerPoint</Application>
  <PresentationFormat>Произвольный</PresentationFormat>
  <Paragraphs>61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La mente</vt:lpstr>
      <vt:lpstr>Креативность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СПАСИБО ЗА ВНИМАНИЕ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Креативность </dc:title>
  <dc:creator>kost.979@mail.ru</dc:creator>
  <cp:lastModifiedBy>admin</cp:lastModifiedBy>
  <cp:revision>5</cp:revision>
  <dcterms:created xsi:type="dcterms:W3CDTF">2022-02-26T06:49:43Z</dcterms:created>
  <dcterms:modified xsi:type="dcterms:W3CDTF">2022-03-01T13:36:10Z</dcterms:modified>
</cp:coreProperties>
</file>