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E12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4" y="-7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36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55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44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48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04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52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9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665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46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96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86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D2BA-3C8F-4DFB-948D-A82545CFCC86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D397-8A7A-4093-AD6C-A1C4061D9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35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3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3" y="2808506"/>
            <a:ext cx="3717985" cy="37179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45788" y="2351188"/>
            <a:ext cx="6811992" cy="1397479"/>
          </a:xfrm>
          <a:prstGeom prst="rect">
            <a:avLst/>
          </a:prstGeom>
          <a:solidFill>
            <a:srgbClr val="EEDE1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157932" y="2484408"/>
            <a:ext cx="64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A public service is a service provided by public authorities, public institutions</a:t>
            </a:r>
            <a:endParaRPr lang="ru-RU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785" y="1273005"/>
            <a:ext cx="56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Public services</a:t>
            </a:r>
            <a:endParaRPr lang="ru-RU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7400" b="11426"/>
          <a:stretch/>
        </p:blipFill>
        <p:spPr>
          <a:xfrm>
            <a:off x="4157932" y="3935709"/>
            <a:ext cx="7565366" cy="25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2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8189" y="638355"/>
            <a:ext cx="8954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Types of public services</a:t>
            </a:r>
            <a:endParaRPr lang="ru-RU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8190" y="1838684"/>
            <a:ext cx="107830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Railway station - </a:t>
            </a:r>
            <a:r>
              <a:rPr lang="ru-RU" sz="3200" dirty="0">
                <a:latin typeface="Bahnschrift Light Condensed" panose="020B0502040204020203" pitchFamily="34" charset="0"/>
              </a:rPr>
              <a:t>железнодорожная станция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Bank – </a:t>
            </a:r>
            <a:r>
              <a:rPr lang="ru-RU" sz="3200" dirty="0">
                <a:latin typeface="Bahnschrift Light Condensed" panose="020B0502040204020203" pitchFamily="34" charset="0"/>
              </a:rPr>
              <a:t>банк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Post office - </a:t>
            </a:r>
            <a:r>
              <a:rPr lang="ru-RU" sz="3200" dirty="0">
                <a:latin typeface="Bahnschrift Light Condensed" panose="020B0502040204020203" pitchFamily="34" charset="0"/>
              </a:rPr>
              <a:t>почтовое отделение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Police station - </a:t>
            </a:r>
            <a:r>
              <a:rPr lang="ru-RU" sz="3200" dirty="0">
                <a:latin typeface="Bahnschrift Light Condensed" panose="020B0502040204020203" pitchFamily="34" charset="0"/>
              </a:rPr>
              <a:t>полицейский участок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Library – </a:t>
            </a:r>
            <a:r>
              <a:rPr lang="ru-RU" sz="3200" dirty="0">
                <a:latin typeface="Bahnschrift Light Condensed" panose="020B0502040204020203" pitchFamily="34" charset="0"/>
              </a:rPr>
              <a:t>библиотека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Town hall - </a:t>
            </a:r>
            <a:r>
              <a:rPr lang="ru-RU" sz="3200" dirty="0">
                <a:latin typeface="Bahnschrift Light Condensed" panose="020B0502040204020203" pitchFamily="34" charset="0"/>
              </a:rPr>
              <a:t>городская ратуша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Petrol station - </a:t>
            </a:r>
            <a:r>
              <a:rPr lang="ru-RU" sz="3200" dirty="0">
                <a:latin typeface="Bahnschrift Light Condensed" panose="020B0502040204020203" pitchFamily="34" charset="0"/>
              </a:rPr>
              <a:t>заправочная станция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Hospital – </a:t>
            </a:r>
            <a:r>
              <a:rPr lang="ru-RU" sz="3200" dirty="0">
                <a:latin typeface="Bahnschrift Light Condensed" panose="020B0502040204020203" pitchFamily="34" charset="0"/>
              </a:rPr>
              <a:t>больница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 Light Condensed" panose="020B0502040204020203" pitchFamily="34" charset="0"/>
              </a:rPr>
              <a:t>Fire station - </a:t>
            </a:r>
            <a:r>
              <a:rPr lang="ru-RU" sz="3200" dirty="0">
                <a:latin typeface="Bahnschrift Light Condensed" panose="020B0502040204020203" pitchFamily="34" charset="0"/>
              </a:rPr>
              <a:t>пожарная станция</a:t>
            </a:r>
          </a:p>
        </p:txBody>
      </p:sp>
    </p:spTree>
    <p:extLst>
      <p:ext uri="{BB962C8B-B14F-4D97-AF65-F5344CB8AC3E}">
        <p14:creationId xmlns:p14="http://schemas.microsoft.com/office/powerpoint/2010/main" xmlns="" val="36762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2913" y="690113"/>
            <a:ext cx="10625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CONNECT THE WORDS WITH A SUITABLE PICTURE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3631" y="2259773"/>
            <a:ext cx="4884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Post office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59724" y="2259773"/>
            <a:ext cx="351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Hospital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3050" y="2259773"/>
            <a:ext cx="1415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Fire station 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37893" y="2259773"/>
            <a:ext cx="268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Railway station 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128238" y="2259773"/>
            <a:ext cx="1422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Library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191499" y="-5681663"/>
            <a:ext cx="2258233" cy="144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7632" y="4769567"/>
            <a:ext cx="3152796" cy="2200289"/>
          </a:xfrm>
          <a:prstGeom prst="rect">
            <a:avLst/>
          </a:prstGeom>
        </p:spPr>
      </p:pic>
      <p:pic>
        <p:nvPicPr>
          <p:cNvPr id="1026" name="Picture 2" descr="https://thumbs.dreamstime.com/z/%D0%B8%D0%B7%D0%BE%D0%BB%D0%B8%D1%80%D0%BE%D0%B2%D0%B0%D0%BD%D0%BD%D0%BE%D0%B5-%D0%B7%D0%B4%D0%B0%D0%BD%D0%B8%D0%B5-%D0%B1%D0%BE%D0%BB%D1%8C%D0%BD%D0%B8%D1%86%D1%8B-13000082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76" b="15701"/>
          <a:stretch/>
        </p:blipFill>
        <p:spPr bwMode="auto">
          <a:xfrm>
            <a:off x="7550269" y="3912531"/>
            <a:ext cx="3480476" cy="22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 cstate="print"/>
          <a:srcRect t="15944"/>
          <a:stretch/>
        </p:blipFill>
        <p:spPr>
          <a:xfrm>
            <a:off x="8816898" y="1856173"/>
            <a:ext cx="3403954" cy="228843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852" y="3027211"/>
            <a:ext cx="2459320" cy="22625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38874" y="4579664"/>
            <a:ext cx="3288744" cy="2180720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2596695" y="2629105"/>
            <a:ext cx="387335" cy="1950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798277" y="2725615"/>
            <a:ext cx="3578469" cy="1186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523392" y="2725615"/>
            <a:ext cx="3938954" cy="11078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462346" y="2725615"/>
            <a:ext cx="1365272" cy="17496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338582" y="2676650"/>
            <a:ext cx="3357562" cy="694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00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57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69344" y="767750"/>
            <a:ext cx="8157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Translate</a:t>
            </a:r>
            <a:endParaRPr lang="ru-RU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279" y="1570008"/>
            <a:ext cx="57365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Nurse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Attendant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Surgeon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Doctor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Librarian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Mayor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Secretary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Police officer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Forensic scientist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Detective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Cashier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Postal worker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Fire officer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 Condensed" panose="020B0502040204020203" pitchFamily="34" charset="0"/>
              </a:rPr>
              <a:t>Postman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2060" y="1691081"/>
            <a:ext cx="55899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Медсестра</a:t>
            </a:r>
            <a:endParaRPr lang="en-US" sz="24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Служитель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Хирург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Доктор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Библиотекарь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Мэр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Секретарь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Полицейский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Криминалист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Детектив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Кассир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Почтальон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Пожарный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Почтальон</a:t>
            </a:r>
          </a:p>
        </p:txBody>
      </p:sp>
    </p:spTree>
    <p:extLst>
      <p:ext uri="{BB962C8B-B14F-4D97-AF65-F5344CB8AC3E}">
        <p14:creationId xmlns:p14="http://schemas.microsoft.com/office/powerpoint/2010/main" xmlns="" val="13712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1706" y="681487"/>
            <a:ext cx="96098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Match the sentences to make exchanges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1707" y="3244334"/>
            <a:ext cx="6530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Two stamps, please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Two second-class tickets to Manchester, please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I’d like to send this parcel to France, please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I’m just returning these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I’d like to withdraw some money from my account, please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I’d like to open an account, please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Which platform does the 8</a:t>
            </a:r>
            <a:r>
              <a:rPr lang="ru-RU" dirty="0">
                <a:latin typeface="Bahnschrift Light Condensed" panose="020B0502040204020203" pitchFamily="34" charset="0"/>
              </a:rPr>
              <a:t>:</a:t>
            </a:r>
            <a:r>
              <a:rPr lang="en-US" dirty="0">
                <a:latin typeface="Bahnschrift Light Condensed" panose="020B0502040204020203" pitchFamily="34" charset="0"/>
              </a:rPr>
              <a:t>30 from London arrive at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Excuse me, have you got </a:t>
            </a:r>
            <a:r>
              <a:rPr lang="ru-RU" dirty="0">
                <a:latin typeface="Bahnschrift Light Condensed" panose="020B0502040204020203" pitchFamily="34" charset="0"/>
              </a:rPr>
              <a:t>«</a:t>
            </a:r>
            <a:r>
              <a:rPr lang="en-US" dirty="0">
                <a:latin typeface="Bahnschrift Light Condensed" panose="020B0502040204020203" pitchFamily="34" charset="0"/>
              </a:rPr>
              <a:t>Harry Potter and Philosopher’s Stone</a:t>
            </a:r>
            <a:r>
              <a:rPr lang="ru-RU" dirty="0">
                <a:latin typeface="Bahnschrift Light Condensed" panose="020B0502040204020203" pitchFamily="34" charset="0"/>
              </a:rPr>
              <a:t>?»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76845" y="3244334"/>
            <a:ext cx="49774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Single or return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Platform twelve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Certainly. How much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I’m afraid it’s out right now. Would you like to reserve it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First or second-class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OK. Could you fill in this form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They’re a week overdue. That’s one pound, please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Bahnschrift Light Condensed" panose="020B0502040204020203" pitchFamily="34" charset="0"/>
              </a:rPr>
              <a:t>Can you put it on the scales</a:t>
            </a:r>
            <a:r>
              <a:rPr lang="ru-RU" dirty="0">
                <a:latin typeface="Bahnschrift Light Condensed" panose="020B0502040204020203" pitchFamily="34" charset="0"/>
              </a:rPr>
              <a:t>?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649638" y="3390181"/>
            <a:ext cx="2027207" cy="113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710023" y="3476445"/>
            <a:ext cx="1966822" cy="258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399472" y="3985404"/>
            <a:ext cx="2277373" cy="1285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210355" y="4261449"/>
            <a:ext cx="1466490" cy="810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382883" y="3985404"/>
            <a:ext cx="1293962" cy="54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055079" y="4796287"/>
            <a:ext cx="1621766" cy="34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115464" y="3735238"/>
            <a:ext cx="1561381" cy="1337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098875" y="4261449"/>
            <a:ext cx="577970" cy="1104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0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5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1706" y="681487"/>
            <a:ext cx="9609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Appendix 3</a:t>
            </a:r>
            <a:endParaRPr lang="ru-RU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2091" y="2355583"/>
            <a:ext cx="3588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By myself - </a:t>
            </a:r>
            <a:r>
              <a:rPr lang="ru-RU" dirty="0">
                <a:latin typeface="Bahnschrift Light Condensed" panose="020B0502040204020203" pitchFamily="34" charset="0"/>
              </a:rPr>
              <a:t>сам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Make herself heard</a:t>
            </a:r>
            <a:r>
              <a:rPr lang="ru-RU" dirty="0">
                <a:latin typeface="Bahnschrift Light Condensed" panose="020B0502040204020203" pitchFamily="34" charset="0"/>
              </a:rPr>
              <a:t> - услышать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Make herself clear</a:t>
            </a:r>
            <a:r>
              <a:rPr lang="ru-RU" dirty="0">
                <a:latin typeface="Bahnschrift Light Condensed" panose="020B0502040204020203" pitchFamily="34" charset="0"/>
              </a:rPr>
              <a:t> - объясниться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Help yourself </a:t>
            </a:r>
            <a:r>
              <a:rPr lang="ru-RU" dirty="0">
                <a:latin typeface="Bahnschrift Light Condensed" panose="020B0502040204020203" pitchFamily="34" charset="0"/>
              </a:rPr>
              <a:t>- угощайся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Did it herself</a:t>
            </a:r>
            <a:r>
              <a:rPr lang="ru-RU" dirty="0">
                <a:latin typeface="Bahnschrift Light Condensed" panose="020B0502040204020203" pitchFamily="34" charset="0"/>
              </a:rPr>
              <a:t> – сделать самому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Enjoy yourself</a:t>
            </a:r>
            <a:r>
              <a:rPr lang="ru-RU" dirty="0">
                <a:latin typeface="Bahnschrift Light Condensed" panose="020B0502040204020203" pitchFamily="34" charset="0"/>
              </a:rPr>
              <a:t> - наслаждаться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Behave herself</a:t>
            </a:r>
            <a:r>
              <a:rPr lang="ru-RU" dirty="0">
                <a:latin typeface="Bahnschrift Light Condensed" panose="020B0502040204020203" pitchFamily="34" charset="0"/>
              </a:rPr>
              <a:t> – вести себя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" y="1512484"/>
            <a:ext cx="3666226" cy="7568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2092" y="1598748"/>
            <a:ext cx="6547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Idioms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94694" y="3165894"/>
            <a:ext cx="7612063" cy="290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A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 err="1">
                <a:latin typeface="Bookman Old Style" panose="02050604050505020204" pitchFamily="18" charset="0"/>
              </a:rPr>
              <a:t>Mmm</a:t>
            </a:r>
            <a:r>
              <a:rPr lang="en-US" sz="2000" dirty="0">
                <a:latin typeface="Bookman Old Style" panose="02050604050505020204" pitchFamily="18" charset="0"/>
              </a:rPr>
              <a:t>. Can I have one these cakes</a:t>
            </a:r>
            <a:r>
              <a:rPr lang="ru-RU" sz="2000" dirty="0">
                <a:latin typeface="Bookman Old Style" panose="02050604050505020204" pitchFamily="18" charset="0"/>
              </a:rPr>
              <a:t>?</a:t>
            </a: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       B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i="1" dirty="0">
                <a:latin typeface="Bookman Old Style" panose="02050604050505020204" pitchFamily="18" charset="0"/>
              </a:rPr>
              <a:t>Help yourself!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Bookman Old Style" panose="02050604050505020204" pitchFamily="18" charset="0"/>
              </a:rPr>
              <a:t>A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Did your friends help you paint your room</a:t>
            </a:r>
            <a:r>
              <a:rPr lang="ru-RU" sz="2000" dirty="0">
                <a:latin typeface="Bookman Old Style" panose="02050604050505020204" pitchFamily="18" charset="0"/>
              </a:rPr>
              <a:t>?</a:t>
            </a: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       B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No</a:t>
            </a:r>
            <a:r>
              <a:rPr lang="ru-RU" sz="2000" dirty="0">
                <a:latin typeface="Bookman Old Style" panose="02050604050505020204" pitchFamily="18" charset="0"/>
              </a:rPr>
              <a:t>,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latin typeface="Bookman Old Style" panose="02050604050505020204" pitchFamily="18" charset="0"/>
              </a:rPr>
              <a:t>I did it myself</a:t>
            </a:r>
          </a:p>
          <a:p>
            <a:pPr marL="342900" indent="-342900">
              <a:buAutoNum type="arabicPeriod" startAt="3"/>
            </a:pPr>
            <a:r>
              <a:rPr lang="en-US" sz="2000" dirty="0">
                <a:latin typeface="Bookman Old Style" panose="02050604050505020204" pitchFamily="18" charset="0"/>
              </a:rPr>
              <a:t>A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Don’t ever do that again! Do I </a:t>
            </a:r>
            <a:r>
              <a:rPr lang="en-US" sz="2000" i="1" dirty="0">
                <a:latin typeface="Bookman Old Style" panose="02050604050505020204" pitchFamily="18" charset="0"/>
              </a:rPr>
              <a:t>make myself clear</a:t>
            </a:r>
            <a:r>
              <a:rPr lang="ru-RU" sz="2000" dirty="0">
                <a:latin typeface="Bookman Old Style" panose="02050604050505020204" pitchFamily="18" charset="0"/>
              </a:rPr>
              <a:t>?</a:t>
            </a: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       B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Yes. I’m sorry</a:t>
            </a:r>
          </a:p>
          <a:p>
            <a:pPr marL="342900" indent="-342900">
              <a:buAutoNum type="arabicPeriod" startAt="4"/>
            </a:pPr>
            <a:r>
              <a:rPr lang="en-US" sz="2000" dirty="0">
                <a:latin typeface="Bookman Old Style" panose="02050604050505020204" pitchFamily="18" charset="0"/>
              </a:rPr>
              <a:t>A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Rob had a lot to say at the meeting didn’t he</a:t>
            </a:r>
            <a:r>
              <a:rPr lang="ru-RU" sz="2000" dirty="0">
                <a:latin typeface="Bookman Old Style" panose="02050604050505020204" pitchFamily="18" charset="0"/>
              </a:rPr>
              <a:t>?</a:t>
            </a: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       B</a:t>
            </a:r>
            <a:r>
              <a:rPr lang="ru-RU" sz="20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Yes</a:t>
            </a:r>
            <a:r>
              <a:rPr lang="ru-RU" sz="2000" dirty="0">
                <a:latin typeface="Bookman Old Style" panose="02050604050505020204" pitchFamily="18" charset="0"/>
              </a:rPr>
              <a:t>,</a:t>
            </a:r>
            <a:r>
              <a:rPr lang="en-US" sz="2000" dirty="0">
                <a:latin typeface="Bookman Old Style" panose="02050604050505020204" pitchFamily="18" charset="0"/>
              </a:rPr>
              <a:t> he certainly likes to </a:t>
            </a:r>
            <a:r>
              <a:rPr lang="en-US" sz="2000" i="1" dirty="0">
                <a:latin typeface="Bookman Old Style" panose="02050604050505020204" pitchFamily="18" charset="0"/>
              </a:rPr>
              <a:t>make himself heard</a:t>
            </a:r>
            <a:r>
              <a:rPr lang="ru-RU" sz="2000" dirty="0">
                <a:latin typeface="Bookman Old Style" panose="02050604050505020204" pitchFamily="18" charset="0"/>
              </a:rPr>
              <a:t>!</a:t>
            </a: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AutoNum type="arabicPeriod" startAt="2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2" y="2639683"/>
            <a:ext cx="6254151" cy="1716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rot="10800000" flipV="1">
            <a:off x="2665561" y="2864128"/>
            <a:ext cx="5434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Thank you for your attention</a:t>
            </a:r>
            <a:r>
              <a:rPr lang="ru-RU" sz="3600" dirty="0">
                <a:latin typeface="Bookman Old Style" panose="02050604050505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750063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364</Words>
  <Application>Microsoft Office PowerPoint</Application>
  <PresentationFormat>Произвольный</PresentationFormat>
  <Paragraphs>83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95</cp:revision>
  <dcterms:created xsi:type="dcterms:W3CDTF">2023-03-19T03:51:21Z</dcterms:created>
  <dcterms:modified xsi:type="dcterms:W3CDTF">2023-04-08T05:24:40Z</dcterms:modified>
</cp:coreProperties>
</file>