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90" y="-6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EAF463A-BC7C-46EE-9F1E-7F377CCA4891}" type="datetimeFigureOut">
              <a:rPr lang="en-US" smtClean="0"/>
              <a:pPr/>
              <a:t>4/1/2023</a:t>
            </a:fld>
            <a:endParaRPr lang="en-US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EAF463A-BC7C-46EE-9F1E-7F377CCA4891}" type="datetimeFigureOut">
              <a:rPr lang="en-US" smtClean="0"/>
              <a:pPr/>
              <a:t>4/1/2023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4/1/2023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4/1/2023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4/1/2023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4/1/2023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4/1/2023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4/1/2023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EAF463A-BC7C-46EE-9F1E-7F377CCA4891}" type="datetimeFigureOut">
              <a:rPr lang="en-US" smtClean="0"/>
              <a:pPr/>
              <a:t>4/1/2023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Небезопасный интернет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Классный руководитель 7г:</a:t>
            </a:r>
          </a:p>
          <a:p>
            <a:r>
              <a:rPr lang="ru-RU" dirty="0" err="1" smtClean="0"/>
              <a:t>Пашнина</a:t>
            </a:r>
            <a:r>
              <a:rPr lang="ru-RU" dirty="0" smtClean="0"/>
              <a:t> Л.А.</a:t>
            </a:r>
          </a:p>
          <a:p>
            <a:endParaRPr lang="ru-RU" dirty="0"/>
          </a:p>
        </p:txBody>
      </p:sp>
      <p:sp>
        <p:nvSpPr>
          <p:cNvPr id="14338" name="AutoShape 2" descr="https://catherineasquithgallery.com/uploads/posts/2021-02/1613678896_42-p-fon-dlya-prezentatsii-bezopasnii-internet-46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4339" name="Picture 3" descr="C:\Users\admin\Downloads\1613678896_42-p-fon-dlya-prezentatsii-bezopasnii-internet-4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0"/>
            <a:ext cx="4572000" cy="371795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экстремизм, национализм</a:t>
            </a:r>
            <a:endParaRPr lang="ru-RU" sz="5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Подростки могут быть вовлечены в различные течения </a:t>
            </a:r>
            <a:r>
              <a:rPr lang="ru-RU" dirty="0" err="1" smtClean="0"/>
              <a:t>экстремисской</a:t>
            </a:r>
            <a:r>
              <a:rPr lang="ru-RU" dirty="0" smtClean="0"/>
              <a:t> направленности. Любопытство – главный фактор в этом случае, играющий против ребенка.</a:t>
            </a:r>
            <a:endParaRPr lang="ru-RU" dirty="0"/>
          </a:p>
        </p:txBody>
      </p:sp>
      <p:pic>
        <p:nvPicPr>
          <p:cNvPr id="4" name="Рисунок 3" descr="C:\Users\admin\Downloads\slide-28.jpg"/>
          <p:cNvPicPr/>
          <p:nvPr/>
        </p:nvPicPr>
        <p:blipFill>
          <a:blip r:embed="rId2"/>
          <a:srcRect l="3478" t="38585" r="40536" b="10814"/>
          <a:stretch>
            <a:fillRect/>
          </a:stretch>
        </p:blipFill>
        <p:spPr bwMode="auto">
          <a:xfrm>
            <a:off x="4572000" y="2819400"/>
            <a:ext cx="4572000" cy="3469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вы знаете с кем общается Ваш ребенок?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ru-RU" sz="56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6400" dirty="0" smtClean="0">
                <a:latin typeface="Times New Roman" pitchFamily="18" charset="0"/>
                <a:cs typeface="Times New Roman" pitchFamily="18" charset="0"/>
              </a:rPr>
              <a:t>. Поощряйте </a:t>
            </a:r>
            <a:r>
              <a:rPr lang="ru-RU" sz="6400" dirty="0" smtClean="0">
                <a:latin typeface="Times New Roman" pitchFamily="18" charset="0"/>
                <a:cs typeface="Times New Roman" pitchFamily="18" charset="0"/>
              </a:rPr>
              <a:t>ваших детей </a:t>
            </a:r>
            <a:r>
              <a:rPr lang="ru-RU" sz="6400" dirty="0" smtClean="0">
                <a:latin typeface="Times New Roman" pitchFamily="18" charset="0"/>
                <a:cs typeface="Times New Roman" pitchFamily="18" charset="0"/>
              </a:rPr>
              <a:t>делиться </a:t>
            </a:r>
            <a:r>
              <a:rPr lang="ru-RU" sz="6400" dirty="0" smtClean="0">
                <a:latin typeface="Times New Roman" pitchFamily="18" charset="0"/>
                <a:cs typeface="Times New Roman" pitchFamily="18" charset="0"/>
              </a:rPr>
              <a:t>с вами их успехами и неудачами в деле освоения Интернет</a:t>
            </a:r>
            <a:r>
              <a:rPr lang="ru-RU" sz="6400" dirty="0" smtClean="0">
                <a:latin typeface="Times New Roman" pitchFamily="18" charset="0"/>
                <a:cs typeface="Times New Roman" pitchFamily="18" charset="0"/>
              </a:rPr>
              <a:t>;</a:t>
            </a:r>
            <a:r>
              <a:rPr lang="ru-RU" sz="6400" dirty="0" smtClean="0">
                <a:latin typeface="Times New Roman" pitchFamily="18" charset="0"/>
                <a:cs typeface="Times New Roman" pitchFamily="18" charset="0"/>
              </a:rPr>
              <a:t> Посещайте Интернет вместе с детьми. </a:t>
            </a:r>
          </a:p>
          <a:p>
            <a:pPr>
              <a:buNone/>
            </a:pPr>
            <a:r>
              <a:rPr lang="ru-RU" sz="6400" dirty="0" smtClean="0">
                <a:latin typeface="Times New Roman" pitchFamily="18" charset="0"/>
                <a:cs typeface="Times New Roman" pitchFamily="18" charset="0"/>
              </a:rPr>
              <a:t>2. Объясните детям, что если в Интернете что-либо беспокоит их, то </a:t>
            </a:r>
            <a:r>
              <a:rPr lang="ru-RU" sz="6400" dirty="0" smtClean="0">
                <a:latin typeface="Times New Roman" pitchFamily="18" charset="0"/>
                <a:cs typeface="Times New Roman" pitchFamily="18" charset="0"/>
              </a:rPr>
              <a:t>им следует </a:t>
            </a:r>
            <a:r>
              <a:rPr lang="ru-RU" sz="6400" dirty="0" smtClean="0">
                <a:latin typeface="Times New Roman" pitchFamily="18" charset="0"/>
                <a:cs typeface="Times New Roman" pitchFamily="18" charset="0"/>
              </a:rPr>
              <a:t>не скрывать этого, а поделиться с вами своим беспокойством;</a:t>
            </a:r>
          </a:p>
          <a:p>
            <a:pPr>
              <a:buNone/>
            </a:pPr>
            <a:endParaRPr lang="ru-RU" sz="6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6400" dirty="0" smtClean="0">
                <a:latin typeface="Times New Roman" pitchFamily="18" charset="0"/>
                <a:cs typeface="Times New Roman" pitchFamily="18" charset="0"/>
              </a:rPr>
              <a:t>3. Составьте список правил работы детей в Интернет и помните, </a:t>
            </a:r>
            <a:r>
              <a:rPr lang="ru-RU" sz="6400" dirty="0" smtClean="0">
                <a:latin typeface="Times New Roman" pitchFamily="18" charset="0"/>
                <a:cs typeface="Times New Roman" pitchFamily="18" charset="0"/>
              </a:rPr>
              <a:t>что лучше </a:t>
            </a:r>
            <a:r>
              <a:rPr lang="ru-RU" sz="6400" dirty="0" smtClean="0">
                <a:latin typeface="Times New Roman" pitchFamily="18" charset="0"/>
                <a:cs typeface="Times New Roman" pitchFamily="18" charset="0"/>
              </a:rPr>
              <a:t>твердое «нет», чем неуверенное «да». Пусть ограничения </a:t>
            </a:r>
            <a:r>
              <a:rPr lang="ru-RU" sz="6400" dirty="0" smtClean="0">
                <a:latin typeface="Times New Roman" pitchFamily="18" charset="0"/>
                <a:cs typeface="Times New Roman" pitchFamily="18" charset="0"/>
              </a:rPr>
              <a:t>будут минимальны</a:t>
            </a:r>
            <a:r>
              <a:rPr lang="ru-RU" sz="6400" dirty="0" smtClean="0">
                <a:latin typeface="Times New Roman" pitchFamily="18" charset="0"/>
                <a:cs typeface="Times New Roman" pitchFamily="18" charset="0"/>
              </a:rPr>
              <a:t>, но зато действовать всегда и без оговорок.</a:t>
            </a:r>
          </a:p>
          <a:p>
            <a:pPr>
              <a:buNone/>
            </a:pPr>
            <a:endParaRPr lang="ru-RU" sz="6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6400" dirty="0" smtClean="0">
                <a:latin typeface="Times New Roman" pitchFamily="18" charset="0"/>
                <a:cs typeface="Times New Roman" pitchFamily="18" charset="0"/>
              </a:rPr>
              <a:t>4. Объясните ребенку, что при общении в чатах, использовании </a:t>
            </a:r>
            <a:r>
              <a:rPr lang="ru-RU" sz="6400" dirty="0" smtClean="0">
                <a:latin typeface="Times New Roman" pitchFamily="18" charset="0"/>
                <a:cs typeface="Times New Roman" pitchFamily="18" charset="0"/>
              </a:rPr>
              <a:t>программ мгновенного </a:t>
            </a:r>
            <a:r>
              <a:rPr lang="ru-RU" sz="6400" dirty="0" smtClean="0">
                <a:latin typeface="Times New Roman" pitchFamily="18" charset="0"/>
                <a:cs typeface="Times New Roman" pitchFamily="18" charset="0"/>
              </a:rPr>
              <a:t>обмена </a:t>
            </a:r>
            <a:r>
              <a:rPr lang="ru-RU" sz="6400" dirty="0" smtClean="0">
                <a:latin typeface="Times New Roman" pitchFamily="18" charset="0"/>
                <a:cs typeface="Times New Roman" pitchFamily="18" charset="0"/>
              </a:rPr>
              <a:t>сообщениями </a:t>
            </a:r>
            <a:r>
              <a:rPr lang="ru-RU" sz="6400" dirty="0" smtClean="0">
                <a:latin typeface="Times New Roman" pitchFamily="18" charset="0"/>
                <a:cs typeface="Times New Roman" pitchFamily="18" charset="0"/>
              </a:rPr>
              <a:t>(типа ICQ, </a:t>
            </a:r>
            <a:r>
              <a:rPr lang="ru-RU" sz="6400" dirty="0" err="1" smtClean="0">
                <a:latin typeface="Times New Roman" pitchFamily="18" charset="0"/>
                <a:cs typeface="Times New Roman" pitchFamily="18" charset="0"/>
              </a:rPr>
              <a:t>Microsoft</a:t>
            </a:r>
            <a:r>
              <a:rPr lang="ru-RU" sz="6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6400" dirty="0" err="1" smtClean="0">
                <a:latin typeface="Times New Roman" pitchFamily="18" charset="0"/>
                <a:cs typeface="Times New Roman" pitchFamily="18" charset="0"/>
              </a:rPr>
              <a:t>Messenger</a:t>
            </a:r>
            <a:r>
              <a:rPr lang="ru-RU" sz="6400" dirty="0" smtClean="0">
                <a:latin typeface="Times New Roman" pitchFamily="18" charset="0"/>
                <a:cs typeface="Times New Roman" pitchFamily="18" charset="0"/>
              </a:rPr>
              <a:t> и т.д</a:t>
            </a:r>
            <a:r>
              <a:rPr lang="ru-RU" sz="6400" dirty="0" smtClean="0">
                <a:latin typeface="Times New Roman" pitchFamily="18" charset="0"/>
                <a:cs typeface="Times New Roman" pitchFamily="18" charset="0"/>
              </a:rPr>
              <a:t>.),использовании </a:t>
            </a:r>
            <a:r>
              <a:rPr lang="ru-RU" sz="6400" dirty="0" err="1" smtClean="0">
                <a:latin typeface="Times New Roman" pitchFamily="18" charset="0"/>
                <a:cs typeface="Times New Roman" pitchFamily="18" charset="0"/>
              </a:rPr>
              <a:t>он-лайн</a:t>
            </a:r>
            <a:r>
              <a:rPr lang="ru-RU" sz="6400" dirty="0" smtClean="0">
                <a:latin typeface="Times New Roman" pitchFamily="18" charset="0"/>
                <a:cs typeface="Times New Roman" pitchFamily="18" charset="0"/>
              </a:rPr>
              <a:t> игр и других ситуациях, </a:t>
            </a:r>
            <a:r>
              <a:rPr lang="ru-RU" sz="6400" dirty="0" smtClean="0">
                <a:latin typeface="Times New Roman" pitchFamily="18" charset="0"/>
                <a:cs typeface="Times New Roman" pitchFamily="18" charset="0"/>
              </a:rPr>
              <a:t>требующих регистрации</a:t>
            </a:r>
            <a:r>
              <a:rPr lang="ru-RU" sz="6400" dirty="0" smtClean="0">
                <a:latin typeface="Times New Roman" pitchFamily="18" charset="0"/>
                <a:cs typeface="Times New Roman" pitchFamily="18" charset="0"/>
              </a:rPr>
              <a:t>, нельзя использовать реальное имя, помогите </a:t>
            </a:r>
            <a:r>
              <a:rPr lang="ru-RU" sz="6400" dirty="0" smtClean="0">
                <a:latin typeface="Times New Roman" pitchFamily="18" charset="0"/>
                <a:cs typeface="Times New Roman" pitchFamily="18" charset="0"/>
              </a:rPr>
              <a:t>вашему ребенку </a:t>
            </a:r>
            <a:r>
              <a:rPr lang="ru-RU" sz="6400" dirty="0" smtClean="0">
                <a:latin typeface="Times New Roman" pitchFamily="18" charset="0"/>
                <a:cs typeface="Times New Roman" pitchFamily="18" charset="0"/>
              </a:rPr>
              <a:t>выбрать регистрационное имя, не содержащее никакой </a:t>
            </a:r>
            <a:r>
              <a:rPr lang="ru-RU" sz="6400" dirty="0" smtClean="0">
                <a:latin typeface="Times New Roman" pitchFamily="18" charset="0"/>
                <a:cs typeface="Times New Roman" pitchFamily="18" charset="0"/>
              </a:rPr>
              <a:t>личной информации</a:t>
            </a:r>
            <a:r>
              <a:rPr lang="ru-RU" sz="6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ru-RU" sz="6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6400" dirty="0" smtClean="0">
                <a:latin typeface="Times New Roman" pitchFamily="18" charset="0"/>
                <a:cs typeface="Times New Roman" pitchFamily="18" charset="0"/>
              </a:rPr>
              <a:t>5. Объясните ребенку, что нельзя выдавать свои личные данные, такие </a:t>
            </a:r>
            <a:r>
              <a:rPr lang="ru-RU" sz="6400" dirty="0" smtClean="0">
                <a:latin typeface="Times New Roman" pitchFamily="18" charset="0"/>
                <a:cs typeface="Times New Roman" pitchFamily="18" charset="0"/>
              </a:rPr>
              <a:t>как домашний </a:t>
            </a:r>
            <a:r>
              <a:rPr lang="ru-RU" sz="6400" dirty="0" smtClean="0">
                <a:latin typeface="Times New Roman" pitchFamily="18" charset="0"/>
                <a:cs typeface="Times New Roman" pitchFamily="18" charset="0"/>
              </a:rPr>
              <a:t>адрес, номер телефона и любую другую </a:t>
            </a:r>
            <a:r>
              <a:rPr lang="ru-RU" sz="6400" dirty="0" smtClean="0">
                <a:latin typeface="Times New Roman" pitchFamily="18" charset="0"/>
                <a:cs typeface="Times New Roman" pitchFamily="18" charset="0"/>
              </a:rPr>
              <a:t>личную информацию</a:t>
            </a:r>
            <a:r>
              <a:rPr lang="ru-RU" sz="6400" dirty="0" smtClean="0">
                <a:latin typeface="Times New Roman" pitchFamily="18" charset="0"/>
                <a:cs typeface="Times New Roman" pitchFamily="18" charset="0"/>
              </a:rPr>
              <a:t>, например, номер школы, класс, любимое место </a:t>
            </a:r>
            <a:r>
              <a:rPr lang="ru-RU" sz="6400" dirty="0" smtClean="0">
                <a:latin typeface="Times New Roman" pitchFamily="18" charset="0"/>
                <a:cs typeface="Times New Roman" pitchFamily="18" charset="0"/>
              </a:rPr>
              <a:t>прогулки, время </a:t>
            </a:r>
            <a:r>
              <a:rPr lang="ru-RU" sz="6400" dirty="0" smtClean="0">
                <a:latin typeface="Times New Roman" pitchFamily="18" charset="0"/>
                <a:cs typeface="Times New Roman" pitchFamily="18" charset="0"/>
              </a:rPr>
              <a:t>возвращения домой, место работы отца или матери и </a:t>
            </a:r>
            <a:r>
              <a:rPr lang="ru-RU" sz="6400" dirty="0" err="1" smtClean="0">
                <a:latin typeface="Times New Roman" pitchFamily="18" charset="0"/>
                <a:cs typeface="Times New Roman" pitchFamily="18" charset="0"/>
              </a:rPr>
              <a:t>т.д</a:t>
            </a:r>
            <a:endParaRPr lang="ru-RU" sz="6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вы знаете с кем общается Ваш ребенок?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6.Объясните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своему ребенку, что как и в реальной жизни и в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Интернете нет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разницы между неправильными и правильными поступками;</a:t>
            </a:r>
          </a:p>
          <a:p>
            <a:pPr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7.Научите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ваших детей уважать собеседников в Интернете. Убедитесь,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что они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понимают, что правила хорошего тона действуют одинаково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в Интернете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и в реальной жизни;</a:t>
            </a:r>
          </a:p>
          <a:p>
            <a:pPr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8.Скажите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им, что никогда не стоит встречаться с друзьями из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Интернета. Ведь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люди могут оказаться совсем не теми, за кого себя выдают;</a:t>
            </a:r>
          </a:p>
          <a:p>
            <a:pPr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9.Объясните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, что далеко не все, что можно увидеть в Интернете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– правда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. При сомнениях, пусть лучше уточнит у вас.</a:t>
            </a:r>
          </a:p>
          <a:p>
            <a:pPr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. Компьютер с подключением к Интернету должен находиться в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общей комнате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. Приучите себя знакомиться с сайтами, которые посещают ваши дети.</a:t>
            </a:r>
          </a:p>
          <a:p>
            <a:pPr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. Используйте современные программы, которые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предоставляют  возможность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фильтрации содержимого сайтов,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контролировать места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посещения и деятельность там.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 интернета: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Общение</a:t>
            </a:r>
          </a:p>
          <a:p>
            <a:endParaRPr lang="ru-RU" dirty="0" smtClean="0"/>
          </a:p>
          <a:p>
            <a:r>
              <a:rPr lang="ru-RU" dirty="0" smtClean="0"/>
              <a:t>Доступ к информации</a:t>
            </a:r>
          </a:p>
          <a:p>
            <a:endParaRPr lang="ru-RU" dirty="0" smtClean="0"/>
          </a:p>
          <a:p>
            <a:r>
              <a:rPr lang="ru-RU" dirty="0" smtClean="0"/>
              <a:t>Обучение</a:t>
            </a:r>
          </a:p>
          <a:p>
            <a:endParaRPr lang="ru-RU" dirty="0" smtClean="0"/>
          </a:p>
          <a:p>
            <a:r>
              <a:rPr lang="ru-RU" dirty="0" smtClean="0"/>
              <a:t>Новые знакомства</a:t>
            </a:r>
          </a:p>
          <a:p>
            <a:endParaRPr lang="ru-RU" dirty="0"/>
          </a:p>
        </p:txBody>
      </p:sp>
      <p:pic>
        <p:nvPicPr>
          <p:cNvPr id="1026" name="Picture 2" descr="https://sun9-74.userapi.com/impg/UxYcQVZpVF8_OTFLN8fXx9eWZpmRco9j8cGk0g/k3qD28qWBFo.jpg?size=1280x853&amp;quality=96&amp;sign=623cea24c1f066d582800872aca8880e&amp;c_uniq_tag=aAAyebcVbh525xjgwaKF-pc1roL-GJYu6yAtKuw03kw&amp;type=albu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0" y="2819400"/>
            <a:ext cx="5157421" cy="34369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Информационная безопасность детей</a:t>
            </a:r>
            <a:endParaRPr lang="ru-RU" sz="3600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- это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состояние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защищенности детей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, при котором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отсутствует риск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, связанный с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причинением информацией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, в том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числе распространяемой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сети Интернет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, вреда их здоровью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, физическому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, психическому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, духовному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нравственному развитию.</a:t>
            </a:r>
          </a:p>
          <a:p>
            <a:pPr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(Федеральный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закон от 29.12.2010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№ 436-ФЗ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"О защите детей от</a:t>
            </a:r>
          </a:p>
          <a:p>
            <a:pPr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информации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, причиняющей вред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их здоровью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и развитию").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Угрозы, </a:t>
            </a:r>
            <a:r>
              <a:rPr lang="ru-RU" dirty="0" smtClean="0"/>
              <a:t>с которыми может столкнуться Ваш ребенок: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пропаганда насилия и нетерпимости</a:t>
            </a:r>
          </a:p>
          <a:p>
            <a:r>
              <a:rPr lang="ru-RU" dirty="0" smtClean="0"/>
              <a:t>продажа </a:t>
            </a:r>
            <a:r>
              <a:rPr lang="ru-RU" dirty="0" smtClean="0"/>
              <a:t>контрабандных товаров</a:t>
            </a:r>
          </a:p>
          <a:p>
            <a:r>
              <a:rPr lang="ru-RU" dirty="0" smtClean="0"/>
              <a:t>пропаганда наркотиков</a:t>
            </a:r>
          </a:p>
          <a:p>
            <a:r>
              <a:rPr lang="ru-RU" dirty="0" smtClean="0"/>
              <a:t>пропаганда азартных игр (в том числе </a:t>
            </a:r>
            <a:r>
              <a:rPr lang="ru-RU" dirty="0" err="1" smtClean="0"/>
              <a:t>онлайн</a:t>
            </a:r>
            <a:r>
              <a:rPr lang="ru-RU" dirty="0" smtClean="0"/>
              <a:t> игр)</a:t>
            </a:r>
          </a:p>
          <a:p>
            <a:r>
              <a:rPr lang="ru-RU" dirty="0" smtClean="0"/>
              <a:t>сбор личной информации</a:t>
            </a:r>
          </a:p>
          <a:p>
            <a:r>
              <a:rPr lang="ru-RU" dirty="0" smtClean="0"/>
              <a:t>порнография</a:t>
            </a:r>
            <a:endParaRPr lang="ru-RU" dirty="0" smtClean="0"/>
          </a:p>
        </p:txBody>
      </p:sp>
      <p:pic>
        <p:nvPicPr>
          <p:cNvPr id="27650" name="Picture 2" descr="C:\Users\admin\Downloads\istock_000017700197_medium-_1_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1" y="3559241"/>
            <a:ext cx="4953000" cy="329875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Статистика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ru-RU" dirty="0" smtClean="0"/>
              <a:t>-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19% детей иногда посещают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порносайты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еще 9%</a:t>
            </a: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делают это регулярно.</a:t>
            </a:r>
          </a:p>
          <a:p>
            <a:pPr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- 38% детей, просматривают страницы о насилии</a:t>
            </a:r>
          </a:p>
          <a:p>
            <a:pPr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- 16% детей просматривают страницы с расистским</a:t>
            </a: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содержимым</a:t>
            </a:r>
          </a:p>
          <a:p>
            <a:pPr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- 25% пятилетних детей активно используют</a:t>
            </a: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Интернет.</a:t>
            </a:r>
          </a:p>
          <a:p>
            <a:pPr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-около 50% детей выходят в Сеть без контроля</a:t>
            </a: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взрослых.</a:t>
            </a:r>
          </a:p>
          <a:p>
            <a:pPr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-14,5% детей назначали встречи с незнакомцами</a:t>
            </a: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через Интернет, 10% из них ходили на встречи в</a:t>
            </a: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одиночку, а 7% никому не сообщили, что с кем–то</a:t>
            </a: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встречаются.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8674" name="Picture 2" descr="C:\Users\admin\Downloads\5fc0872851aa92c921854feeaab37353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33527" y="4114801"/>
            <a:ext cx="4110473" cy="2743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Киберсуицид</a:t>
            </a:r>
            <a:endParaRPr lang="ru-RU" sz="5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это согласованные самоубийства. Подростки договариваются вместе совершить суицид, находясь  в разных частях земного шара. Это может быть такая «игра». Кроме того, они могут быть заманены в «группы смерти».</a:t>
            </a:r>
            <a:endParaRPr lang="ru-RU" dirty="0"/>
          </a:p>
        </p:txBody>
      </p:sp>
      <p:pic>
        <p:nvPicPr>
          <p:cNvPr id="29698" name="Picture 2" descr="C:\Users\admin\Downloads\7-jTIpOCry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3050858"/>
            <a:ext cx="4933878" cy="327691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Педофилия</a:t>
            </a:r>
            <a:endParaRPr lang="ru-RU" sz="5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Злоумышленники втираются в доверие к подросткам, являются сильными психологами, зачастую прикидываются сверстниками, назначают встречи своим жертвам.</a:t>
            </a:r>
            <a:endParaRPr lang="ru-RU" dirty="0"/>
          </a:p>
        </p:txBody>
      </p:sp>
      <p:pic>
        <p:nvPicPr>
          <p:cNvPr id="30722" name="Picture 2" descr="C:\Users\admin\Downloads\depresija-7583467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5062" y="2819400"/>
            <a:ext cx="5081852" cy="351918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Секты</a:t>
            </a:r>
            <a:endParaRPr lang="ru-RU" sz="5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Виртуальный </a:t>
            </a:r>
            <a:r>
              <a:rPr lang="ru-RU" dirty="0" smtClean="0"/>
              <a:t>собеседник не </a:t>
            </a:r>
            <a:r>
              <a:rPr lang="ru-RU" dirty="0" smtClean="0"/>
              <a:t>схватит за руку, </a:t>
            </a:r>
            <a:r>
              <a:rPr lang="ru-RU" dirty="0" smtClean="0"/>
              <a:t>но ему вполне </a:t>
            </a:r>
            <a:r>
              <a:rPr lang="ru-RU" dirty="0" smtClean="0"/>
              <a:t>по </a:t>
            </a:r>
            <a:r>
              <a:rPr lang="ru-RU" dirty="0" smtClean="0"/>
              <a:t>силам “проникнуть </a:t>
            </a:r>
            <a:r>
              <a:rPr lang="ru-RU" dirty="0" smtClean="0"/>
              <a:t>в мысли” </a:t>
            </a:r>
            <a:r>
              <a:rPr lang="ru-RU" dirty="0" smtClean="0"/>
              <a:t>и повлиять </a:t>
            </a:r>
            <a:r>
              <a:rPr lang="ru-RU" dirty="0" smtClean="0"/>
              <a:t>на </a:t>
            </a:r>
            <a:r>
              <a:rPr lang="ru-RU" dirty="0" smtClean="0"/>
              <a:t>взгляды, на мир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31746" name="Picture 2" descr="C:\Users\admin\Downloads\x9PGN6i1Nx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60036" y="2133600"/>
            <a:ext cx="3609128" cy="449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Наркотики</a:t>
            </a:r>
            <a:endParaRPr lang="ru-RU" sz="5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Интернет пестрит рекламой наркотических веществ и их пользой. Дети могут быть вовлечены не только в употребление наркотических веществ, но также и в их продажу.</a:t>
            </a:r>
            <a:endParaRPr lang="ru-RU" dirty="0"/>
          </a:p>
        </p:txBody>
      </p:sp>
      <p:pic>
        <p:nvPicPr>
          <p:cNvPr id="32770" name="Picture 2" descr="C:\Users\admin\Downloads\scale_1200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93057" y="3048001"/>
            <a:ext cx="5750944" cy="381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41</TotalTime>
  <Words>684</Words>
  <PresentationFormat>Экран (4:3)</PresentationFormat>
  <Paragraphs>68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Начальная</vt:lpstr>
      <vt:lpstr>Небезопасный интернет</vt:lpstr>
      <vt:lpstr>Возможности интернета:</vt:lpstr>
      <vt:lpstr>Информационная безопасность детей</vt:lpstr>
      <vt:lpstr>Угрозы, с которыми может столкнуться Ваш ребенок:</vt:lpstr>
      <vt:lpstr>Статистика</vt:lpstr>
      <vt:lpstr>Киберсуицид</vt:lpstr>
      <vt:lpstr>Педофилия</vt:lpstr>
      <vt:lpstr>Секты</vt:lpstr>
      <vt:lpstr>Наркотики</vt:lpstr>
      <vt:lpstr>экстремизм, национализм</vt:lpstr>
      <vt:lpstr>А вы знаете с кем общается Ваш ребенок?</vt:lpstr>
      <vt:lpstr>А вы знаете с кем общается Ваш ребенок?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Небезопасный интернет</dc:title>
  <dc:creator>admin</dc:creator>
  <cp:lastModifiedBy>admin</cp:lastModifiedBy>
  <cp:revision>6</cp:revision>
  <dcterms:created xsi:type="dcterms:W3CDTF">2023-04-01T14:13:32Z</dcterms:created>
  <dcterms:modified xsi:type="dcterms:W3CDTF">2023-04-01T15:06:17Z</dcterms:modified>
</cp:coreProperties>
</file>