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310" r:id="rId5"/>
    <p:sldId id="259" r:id="rId6"/>
    <p:sldId id="311" r:id="rId7"/>
    <p:sldId id="261" r:id="rId8"/>
    <p:sldId id="312" r:id="rId9"/>
    <p:sldId id="262" r:id="rId10"/>
    <p:sldId id="287" r:id="rId11"/>
    <p:sldId id="313" r:id="rId12"/>
    <p:sldId id="288" r:id="rId13"/>
    <p:sldId id="289" r:id="rId14"/>
    <p:sldId id="314" r:id="rId15"/>
    <p:sldId id="290" r:id="rId16"/>
    <p:sldId id="291" r:id="rId17"/>
    <p:sldId id="260" r:id="rId18"/>
    <p:sldId id="264" r:id="rId19"/>
    <p:sldId id="265" r:id="rId20"/>
    <p:sldId id="263" r:id="rId21"/>
    <p:sldId id="315" r:id="rId22"/>
    <p:sldId id="266" r:id="rId23"/>
    <p:sldId id="267" r:id="rId24"/>
    <p:sldId id="269" r:id="rId25"/>
    <p:sldId id="316" r:id="rId26"/>
    <p:sldId id="271" r:id="rId27"/>
    <p:sldId id="272" r:id="rId28"/>
    <p:sldId id="274" r:id="rId29"/>
    <p:sldId id="317" r:id="rId30"/>
    <p:sldId id="275" r:id="rId31"/>
    <p:sldId id="276" r:id="rId32"/>
    <p:sldId id="318" r:id="rId33"/>
    <p:sldId id="273" r:id="rId34"/>
    <p:sldId id="319" r:id="rId35"/>
    <p:sldId id="277" r:id="rId36"/>
    <p:sldId id="278" r:id="rId37"/>
    <p:sldId id="320" r:id="rId38"/>
    <p:sldId id="279" r:id="rId39"/>
    <p:sldId id="321" r:id="rId40"/>
    <p:sldId id="280" r:id="rId41"/>
    <p:sldId id="270" r:id="rId42"/>
    <p:sldId id="322" r:id="rId43"/>
    <p:sldId id="281" r:id="rId44"/>
    <p:sldId id="282" r:id="rId45"/>
    <p:sldId id="323" r:id="rId46"/>
    <p:sldId id="283" r:id="rId47"/>
    <p:sldId id="284" r:id="rId48"/>
    <p:sldId id="324" r:id="rId49"/>
    <p:sldId id="285" r:id="rId50"/>
    <p:sldId id="268" r:id="rId51"/>
    <p:sldId id="292" r:id="rId52"/>
    <p:sldId id="293" r:id="rId53"/>
    <p:sldId id="325"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A18FE41-A1F2-442D-B931-C3C800453FC2}" type="datetimeFigureOut">
              <a:rPr lang="en-IN" smtClean="0"/>
              <a:t>30-10-2020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70C8AC3-CE4E-4E3D-A7AA-5785B6AC9C6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7107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18FE41-A1F2-442D-B931-C3C800453FC2}"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0C8AC3-CE4E-4E3D-A7AA-5785B6AC9C6D}" type="slidenum">
              <a:rPr lang="en-IN" smtClean="0"/>
              <a:t>‹#›</a:t>
            </a:fld>
            <a:endParaRPr lang="en-IN"/>
          </a:p>
        </p:txBody>
      </p:sp>
    </p:spTree>
    <p:extLst>
      <p:ext uri="{BB962C8B-B14F-4D97-AF65-F5344CB8AC3E}">
        <p14:creationId xmlns:p14="http://schemas.microsoft.com/office/powerpoint/2010/main" val="300115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8FE41-A1F2-442D-B931-C3C800453FC2}"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0C8AC3-CE4E-4E3D-A7AA-5785B6AC9C6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1008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8FE41-A1F2-442D-B931-C3C800453FC2}"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0C8AC3-CE4E-4E3D-A7AA-5785B6AC9C6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923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8FE41-A1F2-442D-B931-C3C800453FC2}"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0C8AC3-CE4E-4E3D-A7AA-5785B6AC9C6D}" type="slidenum">
              <a:rPr lang="en-IN" smtClean="0"/>
              <a:t>‹#›</a:t>
            </a:fld>
            <a:endParaRPr lang="en-IN"/>
          </a:p>
        </p:txBody>
      </p:sp>
    </p:spTree>
    <p:extLst>
      <p:ext uri="{BB962C8B-B14F-4D97-AF65-F5344CB8AC3E}">
        <p14:creationId xmlns:p14="http://schemas.microsoft.com/office/powerpoint/2010/main" val="971277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8FE41-A1F2-442D-B931-C3C800453FC2}"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0C8AC3-CE4E-4E3D-A7AA-5785B6AC9C6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8532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8FE41-A1F2-442D-B931-C3C800453FC2}"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0C8AC3-CE4E-4E3D-A7AA-5785B6AC9C6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389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8FE41-A1F2-442D-B931-C3C800453FC2}"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0C8AC3-CE4E-4E3D-A7AA-5785B6AC9C6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3611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8FE41-A1F2-442D-B931-C3C800453FC2}"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0C8AC3-CE4E-4E3D-A7AA-5785B6AC9C6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086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8FE41-A1F2-442D-B931-C3C800453FC2}"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0C8AC3-CE4E-4E3D-A7AA-5785B6AC9C6D}" type="slidenum">
              <a:rPr lang="en-IN" smtClean="0"/>
              <a:t>‹#›</a:t>
            </a:fld>
            <a:endParaRPr lang="en-IN"/>
          </a:p>
        </p:txBody>
      </p:sp>
    </p:spTree>
    <p:extLst>
      <p:ext uri="{BB962C8B-B14F-4D97-AF65-F5344CB8AC3E}">
        <p14:creationId xmlns:p14="http://schemas.microsoft.com/office/powerpoint/2010/main" val="364885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8FE41-A1F2-442D-B931-C3C800453FC2}"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0C8AC3-CE4E-4E3D-A7AA-5785B6AC9C6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551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18FE41-A1F2-442D-B931-C3C800453FC2}"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0C8AC3-CE4E-4E3D-A7AA-5785B6AC9C6D}" type="slidenum">
              <a:rPr lang="en-IN" smtClean="0"/>
              <a:t>‹#›</a:t>
            </a:fld>
            <a:endParaRPr lang="en-IN"/>
          </a:p>
        </p:txBody>
      </p:sp>
    </p:spTree>
    <p:extLst>
      <p:ext uri="{BB962C8B-B14F-4D97-AF65-F5344CB8AC3E}">
        <p14:creationId xmlns:p14="http://schemas.microsoft.com/office/powerpoint/2010/main" val="80961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18FE41-A1F2-442D-B931-C3C800453FC2}" type="datetimeFigureOut">
              <a:rPr lang="en-IN" smtClean="0"/>
              <a:t>30-10-2020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0C8AC3-CE4E-4E3D-A7AA-5785B6AC9C6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291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18FE41-A1F2-442D-B931-C3C800453FC2}" type="datetimeFigureOut">
              <a:rPr lang="en-IN" smtClean="0"/>
              <a:t>30-10-2020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0C8AC3-CE4E-4E3D-A7AA-5785B6AC9C6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976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18FE41-A1F2-442D-B931-C3C800453FC2}" type="datetimeFigureOut">
              <a:rPr lang="en-IN" smtClean="0"/>
              <a:t>30-10-2020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0C8AC3-CE4E-4E3D-A7AA-5785B6AC9C6D}" type="slidenum">
              <a:rPr lang="en-IN" smtClean="0"/>
              <a:t>‹#›</a:t>
            </a:fld>
            <a:endParaRPr lang="en-IN"/>
          </a:p>
        </p:txBody>
      </p:sp>
    </p:spTree>
    <p:extLst>
      <p:ext uri="{BB962C8B-B14F-4D97-AF65-F5344CB8AC3E}">
        <p14:creationId xmlns:p14="http://schemas.microsoft.com/office/powerpoint/2010/main" val="3622833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18FE41-A1F2-442D-B931-C3C800453FC2}"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0C8AC3-CE4E-4E3D-A7AA-5785B6AC9C6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2284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18FE41-A1F2-442D-B931-C3C800453FC2}"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0C8AC3-CE4E-4E3D-A7AA-5785B6AC9C6D}" type="slidenum">
              <a:rPr lang="en-IN" smtClean="0"/>
              <a:t>‹#›</a:t>
            </a:fld>
            <a:endParaRPr lang="en-IN"/>
          </a:p>
        </p:txBody>
      </p:sp>
    </p:spTree>
    <p:extLst>
      <p:ext uri="{BB962C8B-B14F-4D97-AF65-F5344CB8AC3E}">
        <p14:creationId xmlns:p14="http://schemas.microsoft.com/office/powerpoint/2010/main" val="410470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18FE41-A1F2-442D-B931-C3C800453FC2}" type="datetimeFigureOut">
              <a:rPr lang="en-IN" smtClean="0"/>
              <a:t>30-10-2020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0C8AC3-CE4E-4E3D-A7AA-5785B6AC9C6D}" type="slidenum">
              <a:rPr lang="en-IN" smtClean="0"/>
              <a:t>‹#›</a:t>
            </a:fld>
            <a:endParaRPr lang="en-IN"/>
          </a:p>
        </p:txBody>
      </p:sp>
    </p:spTree>
    <p:extLst>
      <p:ext uri="{BB962C8B-B14F-4D97-AF65-F5344CB8AC3E}">
        <p14:creationId xmlns:p14="http://schemas.microsoft.com/office/powerpoint/2010/main" val="373780815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omcat.apache.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localhost:8080/manager/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localhost:8080/manager/text/deploy?path=/sample&amp;war=file:/c://sample.war"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localhost:8080/manager/text/reload?path=/example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localhost:8080/manager/text/vminfo" TargetMode="External"/><Relationship Id="rId2" Type="http://schemas.openxmlformats.org/officeDocument/2006/relationships/hyperlink" Target="http://localhost:8080/manager/text/threaddump"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localhost:8080/host-manager/text/add?name=www.awesomeserver.com&amp;aliases=awesomeserver.com&amp;appBase/mnt/appDir&amp;deployOnStartup=tru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localhost:8080/host-manager/text/stop?name=www.awesomeserver.com"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5765-1AC5-4D0E-9106-32A02E658704}"/>
              </a:ext>
            </a:extLst>
          </p:cNvPr>
          <p:cNvSpPr>
            <a:spLocks noGrp="1"/>
          </p:cNvSpPr>
          <p:nvPr>
            <p:ph type="ctrTitle"/>
          </p:nvPr>
        </p:nvSpPr>
        <p:spPr/>
        <p:txBody>
          <a:bodyPr>
            <a:normAutofit fontScale="90000"/>
          </a:bodyPr>
          <a:lstStyle/>
          <a:p>
            <a:r>
              <a:rPr lang="en-US" dirty="0"/>
              <a:t>Apache </a:t>
            </a:r>
            <a:r>
              <a:rPr lang="en-US" dirty="0" err="1"/>
              <a:t>TomCat</a:t>
            </a:r>
            <a:r>
              <a:rPr lang="en-US" dirty="0"/>
              <a:t> 8 Administration</a:t>
            </a:r>
            <a:endParaRPr lang="en-IN" dirty="0"/>
          </a:p>
        </p:txBody>
      </p:sp>
      <p:sp>
        <p:nvSpPr>
          <p:cNvPr id="3" name="Subtitle 2">
            <a:extLst>
              <a:ext uri="{FF2B5EF4-FFF2-40B4-BE49-F238E27FC236}">
                <a16:creationId xmlns:a16="http://schemas.microsoft.com/office/drawing/2014/main" id="{11CE32C1-E1E5-4E3F-82BD-6B8026E502F9}"/>
              </a:ext>
            </a:extLst>
          </p:cNvPr>
          <p:cNvSpPr>
            <a:spLocks noGrp="1"/>
          </p:cNvSpPr>
          <p:nvPr>
            <p:ph type="subTitle" idx="1"/>
          </p:nvPr>
        </p:nvSpPr>
        <p:spPr/>
        <p:txBody>
          <a:bodyPr/>
          <a:lstStyle/>
          <a:p>
            <a:r>
              <a:rPr lang="en-IN" dirty="0"/>
              <a:t>Rajesh </a:t>
            </a:r>
            <a:r>
              <a:rPr lang="en-IN" dirty="0" err="1"/>
              <a:t>Pasham</a:t>
            </a:r>
            <a:endParaRPr lang="en-IN" dirty="0"/>
          </a:p>
        </p:txBody>
      </p:sp>
    </p:spTree>
    <p:extLst>
      <p:ext uri="{BB962C8B-B14F-4D97-AF65-F5344CB8AC3E}">
        <p14:creationId xmlns:p14="http://schemas.microsoft.com/office/powerpoint/2010/main" val="1566470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Java Enterprise Edition</a:t>
            </a:r>
          </a:p>
        </p:txBody>
      </p:sp>
      <p:sp>
        <p:nvSpPr>
          <p:cNvPr id="3" name="Content Placeholder 2"/>
          <p:cNvSpPr>
            <a:spLocks noGrp="1"/>
          </p:cNvSpPr>
          <p:nvPr>
            <p:ph idx="1"/>
          </p:nvPr>
        </p:nvSpPr>
        <p:spPr/>
        <p:txBody>
          <a:bodyPr>
            <a:normAutofit fontScale="92500" lnSpcReduction="10000"/>
          </a:bodyPr>
          <a:lstStyle/>
          <a:p>
            <a:r>
              <a:rPr lang="en-US" b="1" dirty="0"/>
              <a:t>What is Java EE?</a:t>
            </a:r>
          </a:p>
          <a:p>
            <a:pPr lvl="1"/>
            <a:r>
              <a:rPr lang="en-US" dirty="0"/>
              <a:t>Java EE is an open and standard-based platform for developing, deploying, and managing multi-tier, web-enabled, server-centric, and component-based enterprise applications</a:t>
            </a:r>
          </a:p>
          <a:p>
            <a:r>
              <a:rPr lang="en-US" b="1" dirty="0"/>
              <a:t>Open and Standard-based</a:t>
            </a:r>
          </a:p>
          <a:p>
            <a:r>
              <a:rPr lang="en-US" b="1" dirty="0"/>
              <a:t>Multi-tier</a:t>
            </a:r>
          </a:p>
          <a:p>
            <a:pPr lvl="1"/>
            <a:r>
              <a:rPr lang="en-US" dirty="0"/>
              <a:t>OO framework for integrating together:</a:t>
            </a:r>
          </a:p>
          <a:p>
            <a:pPr lvl="2"/>
            <a:r>
              <a:rPr lang="en-US" dirty="0"/>
              <a:t>Clients (e.g. web browsers)</a:t>
            </a:r>
            <a:endParaRPr lang="en-US" sz="2200" dirty="0"/>
          </a:p>
          <a:p>
            <a:pPr lvl="2"/>
            <a:r>
              <a:rPr lang="en-US" dirty="0"/>
              <a:t>Access and presentation components</a:t>
            </a:r>
          </a:p>
          <a:p>
            <a:endParaRPr lang="en-US" dirty="0"/>
          </a:p>
        </p:txBody>
      </p:sp>
    </p:spTree>
    <p:extLst>
      <p:ext uri="{BB962C8B-B14F-4D97-AF65-F5344CB8AC3E}">
        <p14:creationId xmlns:p14="http://schemas.microsoft.com/office/powerpoint/2010/main" val="265669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Java Enterprise Edition</a:t>
            </a:r>
          </a:p>
        </p:txBody>
      </p:sp>
      <p:sp>
        <p:nvSpPr>
          <p:cNvPr id="3" name="Content Placeholder 2"/>
          <p:cNvSpPr>
            <a:spLocks noGrp="1"/>
          </p:cNvSpPr>
          <p:nvPr>
            <p:ph idx="1"/>
          </p:nvPr>
        </p:nvSpPr>
        <p:spPr/>
        <p:txBody>
          <a:bodyPr>
            <a:normAutofit/>
          </a:bodyPr>
          <a:lstStyle/>
          <a:p>
            <a:pPr lvl="2"/>
            <a:r>
              <a:rPr lang="en-US" dirty="0"/>
              <a:t>Business components (e.g. ecommerce business logic)</a:t>
            </a:r>
            <a:endParaRPr lang="en-US" sz="2200" dirty="0"/>
          </a:p>
          <a:p>
            <a:pPr lvl="2"/>
            <a:r>
              <a:rPr lang="en-US" dirty="0"/>
              <a:t>Data-stores (e.g. RDBMS)</a:t>
            </a:r>
            <a:endParaRPr lang="en-US" sz="2200" dirty="0"/>
          </a:p>
          <a:p>
            <a:pPr lvl="2"/>
            <a:r>
              <a:rPr lang="en-US" dirty="0"/>
              <a:t>Legacy systems (e.g. order fulfillment)</a:t>
            </a:r>
            <a:endParaRPr lang="en-US" sz="2200" dirty="0"/>
          </a:p>
          <a:p>
            <a:pPr lvl="1"/>
            <a:r>
              <a:rPr lang="en-US" dirty="0"/>
              <a:t>System-level separation of concerns</a:t>
            </a:r>
          </a:p>
          <a:p>
            <a:endParaRPr lang="en-US" dirty="0"/>
          </a:p>
        </p:txBody>
      </p:sp>
    </p:spTree>
    <p:extLst>
      <p:ext uri="{BB962C8B-B14F-4D97-AF65-F5344CB8AC3E}">
        <p14:creationId xmlns:p14="http://schemas.microsoft.com/office/powerpoint/2010/main" val="410862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mmon/images/javaee_architecture.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42694" y="2485748"/>
            <a:ext cx="6915705" cy="3838852"/>
          </a:xfrm>
          <a:prstGeom prst="rect">
            <a:avLst/>
          </a:prstGeom>
          <a:noFill/>
          <a:ln>
            <a:noFill/>
          </a:ln>
        </p:spPr>
      </p:pic>
      <p:sp>
        <p:nvSpPr>
          <p:cNvPr id="2" name="Rectangle 1"/>
          <p:cNvSpPr/>
          <p:nvPr/>
        </p:nvSpPr>
        <p:spPr>
          <a:xfrm>
            <a:off x="1372340" y="2485748"/>
            <a:ext cx="3696809" cy="369332"/>
          </a:xfrm>
          <a:prstGeom prst="rect">
            <a:avLst/>
          </a:prstGeom>
        </p:spPr>
        <p:txBody>
          <a:bodyPr wrap="square">
            <a:spAutoFit/>
          </a:bodyPr>
          <a:lstStyle/>
          <a:p>
            <a:r>
              <a:rPr lang="en-US" b="1" dirty="0"/>
              <a:t>Multi-tier Architecture</a:t>
            </a:r>
            <a:endParaRPr lang="en-US" dirty="0"/>
          </a:p>
        </p:txBody>
      </p:sp>
      <p:sp>
        <p:nvSpPr>
          <p:cNvPr id="5" name="TextBox 4">
            <a:extLst>
              <a:ext uri="{FF2B5EF4-FFF2-40B4-BE49-F238E27FC236}">
                <a16:creationId xmlns:a16="http://schemas.microsoft.com/office/drawing/2014/main" id="{9D39CEC1-23B6-4806-B3C0-5173BB2B476D}"/>
              </a:ext>
            </a:extLst>
          </p:cNvPr>
          <p:cNvSpPr txBox="1"/>
          <p:nvPr/>
        </p:nvSpPr>
        <p:spPr>
          <a:xfrm>
            <a:off x="1372340" y="1479896"/>
            <a:ext cx="9447320" cy="769441"/>
          </a:xfrm>
          <a:prstGeom prst="rect">
            <a:avLst/>
          </a:prstGeom>
          <a:noFill/>
        </p:spPr>
        <p:txBody>
          <a:bodyPr wrap="square">
            <a:spAutoFit/>
          </a:bodyPr>
          <a:lstStyle/>
          <a:p>
            <a:r>
              <a:rPr lang="en-US" sz="4400" dirty="0"/>
              <a:t>Overview of Java Enterprise Edition</a:t>
            </a:r>
            <a:endParaRPr lang="en-IN" sz="4400" dirty="0"/>
          </a:p>
        </p:txBody>
      </p:sp>
    </p:spTree>
    <p:extLst>
      <p:ext uri="{BB962C8B-B14F-4D97-AF65-F5344CB8AC3E}">
        <p14:creationId xmlns:p14="http://schemas.microsoft.com/office/powerpoint/2010/main" val="2931966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9280" y="2547890"/>
            <a:ext cx="8761519" cy="3929109"/>
          </a:xfrm>
        </p:spPr>
        <p:txBody>
          <a:bodyPr>
            <a:normAutofit/>
          </a:bodyPr>
          <a:lstStyle/>
          <a:p>
            <a:r>
              <a:rPr lang="en-US" b="1" dirty="0"/>
              <a:t>Web-Enabled</a:t>
            </a:r>
          </a:p>
          <a:p>
            <a:pPr lvl="1"/>
            <a:r>
              <a:rPr lang="en-US" dirty="0"/>
              <a:t>Thanks to Servlet/JSP technology, Java EE applications are automatically web-enabled:</a:t>
            </a:r>
          </a:p>
          <a:p>
            <a:pPr lvl="1"/>
            <a:r>
              <a:rPr lang="en-US" dirty="0"/>
              <a:t>Complete support for web-services</a:t>
            </a:r>
          </a:p>
          <a:p>
            <a:pPr lvl="2"/>
            <a:r>
              <a:rPr lang="en-US" dirty="0"/>
              <a:t>Clients</a:t>
            </a:r>
            <a:endParaRPr lang="en-US" sz="2200" dirty="0"/>
          </a:p>
          <a:p>
            <a:pPr lvl="2"/>
            <a:r>
              <a:rPr lang="en-US" dirty="0"/>
              <a:t>End-points</a:t>
            </a:r>
            <a:endParaRPr lang="en-US" sz="2200" dirty="0"/>
          </a:p>
        </p:txBody>
      </p:sp>
      <p:sp>
        <p:nvSpPr>
          <p:cNvPr id="4" name="TextBox 3">
            <a:extLst>
              <a:ext uri="{FF2B5EF4-FFF2-40B4-BE49-F238E27FC236}">
                <a16:creationId xmlns:a16="http://schemas.microsoft.com/office/drawing/2014/main" id="{F3FFBB61-476D-4C0D-8D18-66DB25AF6DD9}"/>
              </a:ext>
            </a:extLst>
          </p:cNvPr>
          <p:cNvSpPr txBox="1"/>
          <p:nvPr/>
        </p:nvSpPr>
        <p:spPr>
          <a:xfrm>
            <a:off x="1449280" y="1101340"/>
            <a:ext cx="9301578" cy="769441"/>
          </a:xfrm>
          <a:prstGeom prst="rect">
            <a:avLst/>
          </a:prstGeom>
          <a:noFill/>
        </p:spPr>
        <p:txBody>
          <a:bodyPr wrap="square">
            <a:spAutoFit/>
          </a:bodyPr>
          <a:lstStyle/>
          <a:p>
            <a:r>
              <a:rPr lang="en-US" sz="4400" dirty="0"/>
              <a:t>Overview of Java Enterprise Edition</a:t>
            </a:r>
            <a:endParaRPr lang="en-IN" sz="4400" dirty="0"/>
          </a:p>
        </p:txBody>
      </p:sp>
    </p:spTree>
    <p:extLst>
      <p:ext uri="{BB962C8B-B14F-4D97-AF65-F5344CB8AC3E}">
        <p14:creationId xmlns:p14="http://schemas.microsoft.com/office/powerpoint/2010/main" val="2530412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9280" y="2547890"/>
            <a:ext cx="8761519" cy="3929109"/>
          </a:xfrm>
        </p:spPr>
        <p:txBody>
          <a:bodyPr>
            <a:normAutofit/>
          </a:bodyPr>
          <a:lstStyle/>
          <a:p>
            <a:r>
              <a:rPr lang="en-US" b="1" dirty="0"/>
              <a:t>Server Centric</a:t>
            </a:r>
          </a:p>
          <a:p>
            <a:pPr lvl="1"/>
            <a:r>
              <a:rPr lang="en-US" dirty="0"/>
              <a:t>Java EE apps run within a Java EE application server that provides all middle-tier services.</a:t>
            </a:r>
          </a:p>
          <a:p>
            <a:pPr lvl="1"/>
            <a:r>
              <a:rPr lang="en-US" dirty="0"/>
              <a:t>Thin (web-based) clients</a:t>
            </a:r>
          </a:p>
          <a:p>
            <a:pPr lvl="1"/>
            <a:r>
              <a:rPr lang="en-US" dirty="0"/>
              <a:t>Support for rich clients through RMI, Web Services, etc.</a:t>
            </a:r>
          </a:p>
          <a:p>
            <a:pPr lvl="1"/>
            <a:r>
              <a:rPr lang="en-US" dirty="0"/>
              <a:t>The design of such clients is beyond the scope of Java EE</a:t>
            </a:r>
            <a:endParaRPr lang="en-US" sz="2400" dirty="0"/>
          </a:p>
        </p:txBody>
      </p:sp>
      <p:sp>
        <p:nvSpPr>
          <p:cNvPr id="4" name="TextBox 3">
            <a:extLst>
              <a:ext uri="{FF2B5EF4-FFF2-40B4-BE49-F238E27FC236}">
                <a16:creationId xmlns:a16="http://schemas.microsoft.com/office/drawing/2014/main" id="{F3FFBB61-476D-4C0D-8D18-66DB25AF6DD9}"/>
              </a:ext>
            </a:extLst>
          </p:cNvPr>
          <p:cNvSpPr txBox="1"/>
          <p:nvPr/>
        </p:nvSpPr>
        <p:spPr>
          <a:xfrm>
            <a:off x="1449280" y="1101340"/>
            <a:ext cx="9301578" cy="769441"/>
          </a:xfrm>
          <a:prstGeom prst="rect">
            <a:avLst/>
          </a:prstGeom>
          <a:noFill/>
        </p:spPr>
        <p:txBody>
          <a:bodyPr wrap="square">
            <a:spAutoFit/>
          </a:bodyPr>
          <a:lstStyle/>
          <a:p>
            <a:r>
              <a:rPr lang="en-US" sz="4400" dirty="0"/>
              <a:t>Overview of Java Enterprise Edition</a:t>
            </a:r>
            <a:endParaRPr lang="en-IN" sz="4400" dirty="0"/>
          </a:p>
        </p:txBody>
      </p:sp>
    </p:spTree>
    <p:extLst>
      <p:ext uri="{BB962C8B-B14F-4D97-AF65-F5344CB8AC3E}">
        <p14:creationId xmlns:p14="http://schemas.microsoft.com/office/powerpoint/2010/main" val="1560367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mmon/images/javaee_distributed_architecture.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94951" y="2494626"/>
            <a:ext cx="5606248" cy="3899112"/>
          </a:xfrm>
          <a:prstGeom prst="rect">
            <a:avLst/>
          </a:prstGeom>
          <a:noFill/>
          <a:ln>
            <a:noFill/>
          </a:ln>
        </p:spPr>
      </p:pic>
      <p:sp>
        <p:nvSpPr>
          <p:cNvPr id="2" name="Rectangle 1"/>
          <p:cNvSpPr/>
          <p:nvPr/>
        </p:nvSpPr>
        <p:spPr>
          <a:xfrm>
            <a:off x="1504025" y="2494626"/>
            <a:ext cx="6477000" cy="369332"/>
          </a:xfrm>
          <a:prstGeom prst="rect">
            <a:avLst/>
          </a:prstGeom>
        </p:spPr>
        <p:txBody>
          <a:bodyPr wrap="square">
            <a:spAutoFit/>
          </a:bodyPr>
          <a:lstStyle/>
          <a:p>
            <a:r>
              <a:rPr lang="en-US" b="1" dirty="0"/>
              <a:t>Component-Based Distributed Architecture</a:t>
            </a:r>
            <a:endParaRPr lang="en-US" dirty="0"/>
          </a:p>
        </p:txBody>
      </p:sp>
      <p:sp>
        <p:nvSpPr>
          <p:cNvPr id="5" name="TextBox 4">
            <a:extLst>
              <a:ext uri="{FF2B5EF4-FFF2-40B4-BE49-F238E27FC236}">
                <a16:creationId xmlns:a16="http://schemas.microsoft.com/office/drawing/2014/main" id="{7DEBA2B4-D05D-4B16-A0D5-C8792765D305}"/>
              </a:ext>
            </a:extLst>
          </p:cNvPr>
          <p:cNvSpPr txBox="1"/>
          <p:nvPr/>
        </p:nvSpPr>
        <p:spPr>
          <a:xfrm>
            <a:off x="1379736" y="1577551"/>
            <a:ext cx="9246833" cy="769441"/>
          </a:xfrm>
          <a:prstGeom prst="rect">
            <a:avLst/>
          </a:prstGeom>
          <a:noFill/>
        </p:spPr>
        <p:txBody>
          <a:bodyPr wrap="square">
            <a:spAutoFit/>
          </a:bodyPr>
          <a:lstStyle/>
          <a:p>
            <a:r>
              <a:rPr lang="en-US" sz="4400" dirty="0"/>
              <a:t>Overview of Java Enterprise Edition</a:t>
            </a:r>
            <a:endParaRPr lang="en-IN" sz="4400" dirty="0"/>
          </a:p>
        </p:txBody>
      </p:sp>
    </p:spTree>
    <p:extLst>
      <p:ext uri="{BB962C8B-B14F-4D97-AF65-F5344CB8AC3E}">
        <p14:creationId xmlns:p14="http://schemas.microsoft.com/office/powerpoint/2010/main" val="2171438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466513"/>
            <a:ext cx="8229600" cy="3889899"/>
          </a:xfrm>
        </p:spPr>
        <p:txBody>
          <a:bodyPr/>
          <a:lstStyle/>
          <a:p>
            <a:r>
              <a:rPr lang="en-US" b="1" dirty="0"/>
              <a:t>Enterprise Applications</a:t>
            </a:r>
          </a:p>
          <a:p>
            <a:pPr lvl="1" algn="just"/>
            <a:r>
              <a:rPr lang="en-US" dirty="0"/>
              <a:t>Java EE applications are made up of:</a:t>
            </a:r>
          </a:p>
          <a:p>
            <a:pPr lvl="2" algn="just"/>
            <a:r>
              <a:rPr lang="en-US" dirty="0"/>
              <a:t>Presentation logic</a:t>
            </a:r>
            <a:endParaRPr lang="en-US" sz="2200" dirty="0"/>
          </a:p>
          <a:p>
            <a:pPr lvl="2" algn="just"/>
            <a:r>
              <a:rPr lang="en-US" dirty="0"/>
              <a:t>Business logic</a:t>
            </a:r>
            <a:endParaRPr lang="en-US" sz="2200" dirty="0"/>
          </a:p>
          <a:p>
            <a:pPr lvl="2" algn="just"/>
            <a:r>
              <a:rPr lang="en-US" dirty="0"/>
              <a:t>Data access logic and model</a:t>
            </a:r>
            <a:endParaRPr lang="en-US" sz="2200" dirty="0"/>
          </a:p>
          <a:p>
            <a:pPr lvl="1" algn="just"/>
            <a:r>
              <a:rPr lang="en-US" dirty="0"/>
              <a:t>Java EE facilitates separation of concerns</a:t>
            </a:r>
          </a:p>
          <a:p>
            <a:pPr lvl="1" algn="just"/>
            <a:r>
              <a:rPr lang="en-US" dirty="0"/>
              <a:t>The goal of Java EE is to significantly reduce the cost, time, and complexity of developing and managing multi-tier enterprise applications.</a:t>
            </a:r>
            <a:endParaRPr lang="en-US" b="1" dirty="0"/>
          </a:p>
        </p:txBody>
      </p:sp>
      <p:sp>
        <p:nvSpPr>
          <p:cNvPr id="4" name="TextBox 3">
            <a:extLst>
              <a:ext uri="{FF2B5EF4-FFF2-40B4-BE49-F238E27FC236}">
                <a16:creationId xmlns:a16="http://schemas.microsoft.com/office/drawing/2014/main" id="{ED911A82-AA4D-480B-B542-7775A2EAB5F0}"/>
              </a:ext>
            </a:extLst>
          </p:cNvPr>
          <p:cNvSpPr txBox="1"/>
          <p:nvPr/>
        </p:nvSpPr>
        <p:spPr>
          <a:xfrm>
            <a:off x="1445210" y="1697072"/>
            <a:ext cx="9301579" cy="769441"/>
          </a:xfrm>
          <a:prstGeom prst="rect">
            <a:avLst/>
          </a:prstGeom>
          <a:noFill/>
        </p:spPr>
        <p:txBody>
          <a:bodyPr wrap="square">
            <a:spAutoFit/>
          </a:bodyPr>
          <a:lstStyle/>
          <a:p>
            <a:r>
              <a:rPr lang="en-US" sz="4400" dirty="0"/>
              <a:t>Overview of Java Enterprise Edition</a:t>
            </a:r>
            <a:endParaRPr lang="en-IN" sz="4400" dirty="0"/>
          </a:p>
        </p:txBody>
      </p:sp>
    </p:spTree>
    <p:extLst>
      <p:ext uri="{BB962C8B-B14F-4D97-AF65-F5344CB8AC3E}">
        <p14:creationId xmlns:p14="http://schemas.microsoft.com/office/powerpoint/2010/main" val="2371298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5773-A8CA-4D20-91CE-BAE99137593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80DBB26-BBF7-4DE6-B3AA-5B21C0FE2DDF}"/>
              </a:ext>
            </a:extLst>
          </p:cNvPr>
          <p:cNvSpPr>
            <a:spLocks noGrp="1"/>
          </p:cNvSpPr>
          <p:nvPr>
            <p:ph idx="1"/>
          </p:nvPr>
        </p:nvSpPr>
        <p:spPr/>
        <p:txBody>
          <a:bodyPr>
            <a:normAutofit fontScale="85000" lnSpcReduction="10000"/>
          </a:bodyPr>
          <a:lstStyle/>
          <a:p>
            <a:r>
              <a:rPr lang="en-US" dirty="0"/>
              <a:t>Apache Tomcat version 8.0 implements the Servlet 3.1 and </a:t>
            </a:r>
            <a:r>
              <a:rPr lang="en-US" dirty="0" err="1"/>
              <a:t>JavaServer</a:t>
            </a:r>
            <a:r>
              <a:rPr lang="en-US" dirty="0"/>
              <a:t> Pages 2.3 </a:t>
            </a:r>
            <a:r>
              <a:rPr lang="en-US" u="sng" dirty="0"/>
              <a:t>specifications</a:t>
            </a:r>
            <a:r>
              <a:rPr lang="en-US" dirty="0"/>
              <a:t> from the </a:t>
            </a:r>
            <a:r>
              <a:rPr lang="en-US" u="sng" dirty="0"/>
              <a:t>Java Community Process</a:t>
            </a:r>
            <a:r>
              <a:rPr lang="en-US" dirty="0"/>
              <a:t>, and includes many additional features that make it a useful platform for developing and deploying web applications and web services.</a:t>
            </a:r>
          </a:p>
          <a:p>
            <a:r>
              <a:rPr lang="en-US" b="1" dirty="0"/>
              <a:t>Terminology</a:t>
            </a:r>
            <a:endParaRPr lang="en-IN" b="1" dirty="0"/>
          </a:p>
          <a:p>
            <a:pPr lvl="1"/>
            <a:r>
              <a:rPr lang="en-US" b="1" dirty="0"/>
              <a:t>Context</a:t>
            </a:r>
            <a:r>
              <a:rPr lang="en-US" dirty="0"/>
              <a:t> - In a nutshell, a Context is a web application.</a:t>
            </a:r>
            <a:endParaRPr lang="en-IN" dirty="0"/>
          </a:p>
          <a:p>
            <a:r>
              <a:rPr lang="en-US" b="1" dirty="0"/>
              <a:t>Directories and Files</a:t>
            </a:r>
            <a:endParaRPr lang="en-IN" b="1" dirty="0"/>
          </a:p>
          <a:p>
            <a:pPr lvl="1"/>
            <a:r>
              <a:rPr lang="en-US" b="1" dirty="0"/>
              <a:t>$CATALINA_HOME</a:t>
            </a:r>
            <a:r>
              <a:rPr lang="en-US" dirty="0"/>
              <a:t>  represents the root of your Tomcat installation. </a:t>
            </a:r>
          </a:p>
          <a:p>
            <a:pPr lvl="1"/>
            <a:r>
              <a:rPr lang="en-US" dirty="0"/>
              <a:t>Tomcat may be configured for multiple instances by defining </a:t>
            </a:r>
            <a:r>
              <a:rPr lang="en-US" b="1" dirty="0"/>
              <a:t>$CATALINA_BASE</a:t>
            </a:r>
            <a:r>
              <a:rPr lang="en-US" dirty="0"/>
              <a:t> for each instance.</a:t>
            </a:r>
          </a:p>
          <a:p>
            <a:pPr lvl="1"/>
            <a:r>
              <a:rPr lang="en-IN" dirty="0"/>
              <a:t>If multiple instances are not configured, </a:t>
            </a:r>
            <a:r>
              <a:rPr lang="en-IN" b="1" dirty="0"/>
              <a:t>$CATALINA_BASE</a:t>
            </a:r>
            <a:r>
              <a:rPr lang="en-IN" dirty="0"/>
              <a:t> is the same as </a:t>
            </a:r>
            <a:r>
              <a:rPr lang="en-IN" b="1" dirty="0"/>
              <a:t>$CATALINA_HOME</a:t>
            </a:r>
            <a:r>
              <a:rPr lang="en-IN" dirty="0"/>
              <a:t>.</a:t>
            </a:r>
          </a:p>
        </p:txBody>
      </p:sp>
    </p:spTree>
    <p:extLst>
      <p:ext uri="{BB962C8B-B14F-4D97-AF65-F5344CB8AC3E}">
        <p14:creationId xmlns:p14="http://schemas.microsoft.com/office/powerpoint/2010/main" val="979584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5773-A8CA-4D20-91CE-BAE99137593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80DBB26-BBF7-4DE6-B3AA-5B21C0FE2DDF}"/>
              </a:ext>
            </a:extLst>
          </p:cNvPr>
          <p:cNvSpPr>
            <a:spLocks noGrp="1"/>
          </p:cNvSpPr>
          <p:nvPr>
            <p:ph idx="1"/>
          </p:nvPr>
        </p:nvSpPr>
        <p:spPr/>
        <p:txBody>
          <a:bodyPr>
            <a:normAutofit/>
          </a:bodyPr>
          <a:lstStyle/>
          <a:p>
            <a:r>
              <a:rPr lang="en-US" b="1" dirty="0"/>
              <a:t>Directories and Files</a:t>
            </a:r>
          </a:p>
          <a:p>
            <a:pPr lvl="1"/>
            <a:r>
              <a:rPr lang="en-IN" dirty="0"/>
              <a:t>These are some of the key tomcat directories:</a:t>
            </a:r>
          </a:p>
          <a:p>
            <a:pPr marL="914400" lvl="2" indent="0">
              <a:buNone/>
            </a:pPr>
            <a:r>
              <a:rPr lang="en-IN" b="1" dirty="0"/>
              <a:t>/bin - </a:t>
            </a:r>
            <a:r>
              <a:rPr lang="en-IN" dirty="0"/>
              <a:t>Startup, shutdown, and other scripts. The .</a:t>
            </a:r>
            <a:r>
              <a:rPr lang="en-IN" dirty="0" err="1"/>
              <a:t>sh</a:t>
            </a:r>
            <a:r>
              <a:rPr lang="en-IN" dirty="0"/>
              <a:t> files</a:t>
            </a:r>
          </a:p>
          <a:p>
            <a:pPr marL="914400" lvl="2" indent="0">
              <a:buNone/>
            </a:pPr>
            <a:r>
              <a:rPr lang="en-IN" b="1" dirty="0"/>
              <a:t>/conf – </a:t>
            </a:r>
            <a:r>
              <a:rPr lang="en-IN" dirty="0"/>
              <a:t>Configuration files and related DTDs. The most important file is server.xml</a:t>
            </a:r>
            <a:r>
              <a:rPr lang="en-IN" b="1" dirty="0"/>
              <a:t> </a:t>
            </a:r>
          </a:p>
          <a:p>
            <a:pPr marL="914400" lvl="2" indent="0">
              <a:buNone/>
            </a:pPr>
            <a:r>
              <a:rPr lang="en-IN" b="1" dirty="0"/>
              <a:t>/logs – </a:t>
            </a:r>
            <a:r>
              <a:rPr lang="en-IN" dirty="0"/>
              <a:t>Log files are here by default.</a:t>
            </a:r>
          </a:p>
          <a:p>
            <a:pPr marL="914400" lvl="2" indent="0">
              <a:buNone/>
            </a:pPr>
            <a:r>
              <a:rPr lang="en-IN" b="1" dirty="0"/>
              <a:t>/webapps – </a:t>
            </a:r>
            <a:r>
              <a:rPr lang="en-IN" dirty="0"/>
              <a:t>This is where your webapps go.</a:t>
            </a:r>
          </a:p>
          <a:p>
            <a:pPr marL="914400" lvl="2" indent="0">
              <a:buNone/>
            </a:pPr>
            <a:endParaRPr lang="en-IN" dirty="0"/>
          </a:p>
          <a:p>
            <a:pPr marL="914400" lvl="2" indent="0">
              <a:buNone/>
            </a:pPr>
            <a:endParaRPr lang="en-IN" dirty="0"/>
          </a:p>
        </p:txBody>
      </p:sp>
    </p:spTree>
    <p:extLst>
      <p:ext uri="{BB962C8B-B14F-4D97-AF65-F5344CB8AC3E}">
        <p14:creationId xmlns:p14="http://schemas.microsoft.com/office/powerpoint/2010/main" val="1206275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6F32-9209-42D8-BEE5-4EFA4C50D572}"/>
              </a:ext>
            </a:extLst>
          </p:cNvPr>
          <p:cNvSpPr>
            <a:spLocks noGrp="1"/>
          </p:cNvSpPr>
          <p:nvPr>
            <p:ph type="title"/>
          </p:nvPr>
        </p:nvSpPr>
        <p:spPr/>
        <p:txBody>
          <a:bodyPr/>
          <a:lstStyle/>
          <a:p>
            <a:r>
              <a:rPr lang="en-US" b="1" dirty="0"/>
              <a:t>Configuring Tomcat</a:t>
            </a:r>
            <a:endParaRPr lang="en-IN" dirty="0"/>
          </a:p>
        </p:txBody>
      </p:sp>
      <p:sp>
        <p:nvSpPr>
          <p:cNvPr id="3" name="Content Placeholder 2">
            <a:extLst>
              <a:ext uri="{FF2B5EF4-FFF2-40B4-BE49-F238E27FC236}">
                <a16:creationId xmlns:a16="http://schemas.microsoft.com/office/drawing/2014/main" id="{837FADB3-5B33-4172-8C0A-AEE6DA0D8A57}"/>
              </a:ext>
            </a:extLst>
          </p:cNvPr>
          <p:cNvSpPr>
            <a:spLocks noGrp="1"/>
          </p:cNvSpPr>
          <p:nvPr>
            <p:ph idx="1"/>
          </p:nvPr>
        </p:nvSpPr>
        <p:spPr/>
        <p:txBody>
          <a:bodyPr/>
          <a:lstStyle/>
          <a:p>
            <a:r>
              <a:rPr lang="en-IN" dirty="0"/>
              <a:t>All of the information in the configuration files is read at startup, meaning that any change to the files necessitates a restart of the container. </a:t>
            </a:r>
          </a:p>
          <a:p>
            <a:pPr marL="0" indent="0">
              <a:buNone/>
            </a:pPr>
            <a:endParaRPr lang="en-IN" dirty="0"/>
          </a:p>
        </p:txBody>
      </p:sp>
    </p:spTree>
    <p:extLst>
      <p:ext uri="{BB962C8B-B14F-4D97-AF65-F5344CB8AC3E}">
        <p14:creationId xmlns:p14="http://schemas.microsoft.com/office/powerpoint/2010/main" val="200322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E155-C56E-4F70-AA15-9B4EAAC1B398}"/>
              </a:ext>
            </a:extLst>
          </p:cNvPr>
          <p:cNvSpPr>
            <a:spLocks noGrp="1"/>
          </p:cNvSpPr>
          <p:nvPr>
            <p:ph type="title"/>
          </p:nvPr>
        </p:nvSpPr>
        <p:spPr/>
        <p:txBody>
          <a:bodyPr/>
          <a:lstStyle/>
          <a:p>
            <a:r>
              <a:rPr lang="en-US" b="1" i="1" cap="all" dirty="0"/>
              <a:t>COURSE OVERVIEW</a:t>
            </a:r>
            <a:endParaRPr lang="en-IN" dirty="0"/>
          </a:p>
        </p:txBody>
      </p:sp>
      <p:sp>
        <p:nvSpPr>
          <p:cNvPr id="3" name="Content Placeholder 2">
            <a:extLst>
              <a:ext uri="{FF2B5EF4-FFF2-40B4-BE49-F238E27FC236}">
                <a16:creationId xmlns:a16="http://schemas.microsoft.com/office/drawing/2014/main" id="{3FBED77D-F77C-4E3A-A3E3-A71405D02350}"/>
              </a:ext>
            </a:extLst>
          </p:cNvPr>
          <p:cNvSpPr>
            <a:spLocks noGrp="1"/>
          </p:cNvSpPr>
          <p:nvPr>
            <p:ph idx="1"/>
          </p:nvPr>
        </p:nvSpPr>
        <p:spPr/>
        <p:txBody>
          <a:bodyPr>
            <a:normAutofit lnSpcReduction="10000"/>
          </a:bodyPr>
          <a:lstStyle/>
          <a:p>
            <a:r>
              <a:rPr lang="en-US" dirty="0"/>
              <a:t>In this course, you will learn how to install and configure Apache Tomcat 8, as well as learn the key mechanisms of installing and administering Web Applications. </a:t>
            </a:r>
          </a:p>
          <a:p>
            <a:r>
              <a:rPr lang="en-US" dirty="0"/>
              <a:t>This course emphasizes altering key configuration artifacts for optimum performance, availability, and fault tolerance. </a:t>
            </a:r>
          </a:p>
          <a:p>
            <a:r>
              <a:rPr lang="en-US" dirty="0"/>
              <a:t>You will learn about integration with existing security mechanisms and databases, as well as high-performance scalability, clustering, and fault-tolerant fail-over techniques.</a:t>
            </a:r>
            <a:endParaRPr lang="en-IN" dirty="0"/>
          </a:p>
          <a:p>
            <a:endParaRPr lang="en-IN" dirty="0"/>
          </a:p>
        </p:txBody>
      </p:sp>
    </p:spTree>
    <p:extLst>
      <p:ext uri="{BB962C8B-B14F-4D97-AF65-F5344CB8AC3E}">
        <p14:creationId xmlns:p14="http://schemas.microsoft.com/office/powerpoint/2010/main" val="3741910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95AF-CDEB-417F-B515-458B5A76D86D}"/>
              </a:ext>
            </a:extLst>
          </p:cNvPr>
          <p:cNvSpPr>
            <a:spLocks noGrp="1"/>
          </p:cNvSpPr>
          <p:nvPr>
            <p:ph type="title"/>
          </p:nvPr>
        </p:nvSpPr>
        <p:spPr/>
        <p:txBody>
          <a:bodyPr/>
          <a:lstStyle/>
          <a:p>
            <a:r>
              <a:rPr lang="en-US" b="1" dirty="0"/>
              <a:t>Tomcat Setup</a:t>
            </a:r>
            <a:endParaRPr lang="en-IN" dirty="0"/>
          </a:p>
        </p:txBody>
      </p:sp>
      <p:sp>
        <p:nvSpPr>
          <p:cNvPr id="3" name="Content Placeholder 2">
            <a:extLst>
              <a:ext uri="{FF2B5EF4-FFF2-40B4-BE49-F238E27FC236}">
                <a16:creationId xmlns:a16="http://schemas.microsoft.com/office/drawing/2014/main" id="{A2827136-16C0-432C-8103-5C09743BCB6F}"/>
              </a:ext>
            </a:extLst>
          </p:cNvPr>
          <p:cNvSpPr>
            <a:spLocks noGrp="1"/>
          </p:cNvSpPr>
          <p:nvPr>
            <p:ph idx="1"/>
          </p:nvPr>
        </p:nvSpPr>
        <p:spPr/>
        <p:txBody>
          <a:bodyPr>
            <a:normAutofit fontScale="92500" lnSpcReduction="20000"/>
          </a:bodyPr>
          <a:lstStyle/>
          <a:p>
            <a:r>
              <a:rPr lang="en-IN" dirty="0"/>
              <a:t>Apache Tomcat 8.0 requires a Java Standard Edition Runtime Environment (JRE) version 7 or later.</a:t>
            </a:r>
          </a:p>
          <a:p>
            <a:r>
              <a:rPr lang="en-IN" dirty="0"/>
              <a:t>Running With JRE 7 Or Later</a:t>
            </a:r>
          </a:p>
          <a:p>
            <a:pPr lvl="1"/>
            <a:r>
              <a:rPr lang="en-IN" dirty="0"/>
              <a:t>Download and Install a Java SE Runtime Environment (JRE)</a:t>
            </a:r>
          </a:p>
          <a:p>
            <a:pPr lvl="1"/>
            <a:r>
              <a:rPr lang="en-IN" dirty="0"/>
              <a:t>Download and Install Apache Tomcat</a:t>
            </a:r>
          </a:p>
          <a:p>
            <a:pPr lvl="2"/>
            <a:r>
              <a:rPr lang="en-IN" dirty="0"/>
              <a:t>Download a binary distribution of Tomcat from: </a:t>
            </a:r>
            <a:r>
              <a:rPr lang="en-IN" dirty="0">
                <a:hlinkClick r:id="rId2"/>
              </a:rPr>
              <a:t>https://tomcat.apache.org/</a:t>
            </a:r>
            <a:endParaRPr lang="en-IN" dirty="0"/>
          </a:p>
          <a:p>
            <a:pPr lvl="2"/>
            <a:r>
              <a:rPr lang="en-IN" dirty="0"/>
              <a:t>Unpack the binary distribution so that it resides in its own directory (conventionally named "apache-tomcat-[version]")</a:t>
            </a:r>
          </a:p>
          <a:p>
            <a:pPr lvl="2"/>
            <a:r>
              <a:rPr lang="en-IN" dirty="0"/>
              <a:t>"CATALINA_HOME" is used to refer to the full pathname of that directory.</a:t>
            </a:r>
            <a:endParaRPr lang="en-IN" sz="8800" dirty="0"/>
          </a:p>
          <a:p>
            <a:pPr lvl="2"/>
            <a:endParaRPr lang="en-IN" dirty="0"/>
          </a:p>
          <a:p>
            <a:endParaRPr lang="en-IN" sz="3600" dirty="0"/>
          </a:p>
          <a:p>
            <a:pPr lvl="1"/>
            <a:endParaRPr lang="en-IN" dirty="0"/>
          </a:p>
          <a:p>
            <a:endParaRPr lang="en-IN" dirty="0"/>
          </a:p>
        </p:txBody>
      </p:sp>
    </p:spTree>
    <p:extLst>
      <p:ext uri="{BB962C8B-B14F-4D97-AF65-F5344CB8AC3E}">
        <p14:creationId xmlns:p14="http://schemas.microsoft.com/office/powerpoint/2010/main" val="1374242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95AF-CDEB-417F-B515-458B5A76D86D}"/>
              </a:ext>
            </a:extLst>
          </p:cNvPr>
          <p:cNvSpPr>
            <a:spLocks noGrp="1"/>
          </p:cNvSpPr>
          <p:nvPr>
            <p:ph type="title"/>
          </p:nvPr>
        </p:nvSpPr>
        <p:spPr/>
        <p:txBody>
          <a:bodyPr/>
          <a:lstStyle/>
          <a:p>
            <a:r>
              <a:rPr lang="en-US" b="1" dirty="0"/>
              <a:t>Tomcat Setup</a:t>
            </a:r>
            <a:endParaRPr lang="en-IN" dirty="0"/>
          </a:p>
        </p:txBody>
      </p:sp>
      <p:sp>
        <p:nvSpPr>
          <p:cNvPr id="3" name="Content Placeholder 2">
            <a:extLst>
              <a:ext uri="{FF2B5EF4-FFF2-40B4-BE49-F238E27FC236}">
                <a16:creationId xmlns:a16="http://schemas.microsoft.com/office/drawing/2014/main" id="{A2827136-16C0-432C-8103-5C09743BCB6F}"/>
              </a:ext>
            </a:extLst>
          </p:cNvPr>
          <p:cNvSpPr>
            <a:spLocks noGrp="1"/>
          </p:cNvSpPr>
          <p:nvPr>
            <p:ph idx="1"/>
          </p:nvPr>
        </p:nvSpPr>
        <p:spPr/>
        <p:txBody>
          <a:bodyPr>
            <a:normAutofit/>
          </a:bodyPr>
          <a:lstStyle/>
          <a:p>
            <a:pPr lvl="1"/>
            <a:r>
              <a:rPr lang="en-IN" dirty="0"/>
              <a:t>Configure Environment Variables</a:t>
            </a:r>
          </a:p>
          <a:p>
            <a:pPr lvl="2"/>
            <a:r>
              <a:rPr lang="en-IN" dirty="0"/>
              <a:t>Set CATALINA_HOME (required) and CATALINA_BASE (optional)</a:t>
            </a:r>
          </a:p>
          <a:p>
            <a:pPr lvl="2"/>
            <a:r>
              <a:rPr lang="en-IN" dirty="0"/>
              <a:t>Set JRE_HOME or JAVA_HOME (required)</a:t>
            </a:r>
            <a:endParaRPr lang="en-IN" sz="8800" dirty="0"/>
          </a:p>
          <a:p>
            <a:pPr lvl="2"/>
            <a:endParaRPr lang="en-IN" dirty="0"/>
          </a:p>
          <a:p>
            <a:endParaRPr lang="en-IN" sz="3600" dirty="0"/>
          </a:p>
          <a:p>
            <a:pPr lvl="1"/>
            <a:endParaRPr lang="en-IN" dirty="0"/>
          </a:p>
          <a:p>
            <a:endParaRPr lang="en-IN" dirty="0"/>
          </a:p>
        </p:txBody>
      </p:sp>
    </p:spTree>
    <p:extLst>
      <p:ext uri="{BB962C8B-B14F-4D97-AF65-F5344CB8AC3E}">
        <p14:creationId xmlns:p14="http://schemas.microsoft.com/office/powerpoint/2010/main" val="3383307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8BC5-994D-4437-8ACD-9F490B2DC84C}"/>
              </a:ext>
            </a:extLst>
          </p:cNvPr>
          <p:cNvSpPr>
            <a:spLocks noGrp="1"/>
          </p:cNvSpPr>
          <p:nvPr>
            <p:ph type="title"/>
          </p:nvPr>
        </p:nvSpPr>
        <p:spPr/>
        <p:txBody>
          <a:bodyPr/>
          <a:lstStyle/>
          <a:p>
            <a:r>
              <a:rPr lang="en-IN" dirty="0"/>
              <a:t>Start Up Tomcat</a:t>
            </a:r>
          </a:p>
        </p:txBody>
      </p:sp>
      <p:sp>
        <p:nvSpPr>
          <p:cNvPr id="3" name="Content Placeholder 2">
            <a:extLst>
              <a:ext uri="{FF2B5EF4-FFF2-40B4-BE49-F238E27FC236}">
                <a16:creationId xmlns:a16="http://schemas.microsoft.com/office/drawing/2014/main" id="{4A148A34-DBC7-437F-B1AE-0B7CBE20B1AE}"/>
              </a:ext>
            </a:extLst>
          </p:cNvPr>
          <p:cNvSpPr>
            <a:spLocks noGrp="1"/>
          </p:cNvSpPr>
          <p:nvPr>
            <p:ph idx="1"/>
          </p:nvPr>
        </p:nvSpPr>
        <p:spPr/>
        <p:txBody>
          <a:bodyPr>
            <a:normAutofit/>
          </a:bodyPr>
          <a:lstStyle/>
          <a:p>
            <a:r>
              <a:rPr lang="en-IN" dirty="0"/>
              <a:t>Tomcat can be started by executing one of the following commands:</a:t>
            </a:r>
          </a:p>
          <a:p>
            <a:pPr lvl="1"/>
            <a:r>
              <a:rPr lang="en-IN" dirty="0"/>
              <a:t>$CATALINA_HOME/bin/startup.sh</a:t>
            </a:r>
            <a:endParaRPr lang="en-IN" sz="3200" dirty="0"/>
          </a:p>
          <a:p>
            <a:pPr marL="914400" lvl="2" indent="0">
              <a:buNone/>
            </a:pPr>
            <a:r>
              <a:rPr lang="en-IN" dirty="0"/>
              <a:t>or</a:t>
            </a:r>
            <a:endParaRPr lang="en-IN" sz="3600" dirty="0"/>
          </a:p>
          <a:p>
            <a:pPr lvl="1"/>
            <a:r>
              <a:rPr lang="en-IN" dirty="0"/>
              <a:t>$CATALINA_HOME/bin/catalina.sh start</a:t>
            </a:r>
          </a:p>
          <a:p>
            <a:r>
              <a:rPr lang="en-IN" dirty="0"/>
              <a:t>After startup, the default web applications included with Tomcat will be available by visiting:</a:t>
            </a:r>
          </a:p>
          <a:p>
            <a:pPr lvl="1"/>
            <a:r>
              <a:rPr lang="en-IN" dirty="0"/>
              <a:t>http://localhost:8080/</a:t>
            </a:r>
            <a:endParaRPr lang="en-IN" sz="3200" dirty="0"/>
          </a:p>
          <a:p>
            <a:pPr marL="0" indent="0">
              <a:buNone/>
            </a:pPr>
            <a:endParaRPr lang="en-IN" sz="3600" dirty="0"/>
          </a:p>
          <a:p>
            <a:pPr lvl="1"/>
            <a:endParaRPr lang="en-IN" sz="3200" dirty="0"/>
          </a:p>
          <a:p>
            <a:pPr lvl="1"/>
            <a:endParaRPr lang="en-IN" dirty="0"/>
          </a:p>
        </p:txBody>
      </p:sp>
    </p:spTree>
    <p:extLst>
      <p:ext uri="{BB962C8B-B14F-4D97-AF65-F5344CB8AC3E}">
        <p14:creationId xmlns:p14="http://schemas.microsoft.com/office/powerpoint/2010/main" val="4081338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3A3E-7A12-432C-B598-79757D6F21BA}"/>
              </a:ext>
            </a:extLst>
          </p:cNvPr>
          <p:cNvSpPr>
            <a:spLocks noGrp="1"/>
          </p:cNvSpPr>
          <p:nvPr>
            <p:ph type="title"/>
          </p:nvPr>
        </p:nvSpPr>
        <p:spPr/>
        <p:txBody>
          <a:bodyPr/>
          <a:lstStyle/>
          <a:p>
            <a:r>
              <a:rPr lang="en-IN" dirty="0"/>
              <a:t>Shut Down Tomcat</a:t>
            </a:r>
          </a:p>
        </p:txBody>
      </p:sp>
      <p:sp>
        <p:nvSpPr>
          <p:cNvPr id="3" name="Content Placeholder 2">
            <a:extLst>
              <a:ext uri="{FF2B5EF4-FFF2-40B4-BE49-F238E27FC236}">
                <a16:creationId xmlns:a16="http://schemas.microsoft.com/office/drawing/2014/main" id="{D818784C-31D5-4A05-9968-D743F3F3CE5E}"/>
              </a:ext>
            </a:extLst>
          </p:cNvPr>
          <p:cNvSpPr>
            <a:spLocks noGrp="1"/>
          </p:cNvSpPr>
          <p:nvPr>
            <p:ph idx="1"/>
          </p:nvPr>
        </p:nvSpPr>
        <p:spPr/>
        <p:txBody>
          <a:bodyPr/>
          <a:lstStyle/>
          <a:p>
            <a:r>
              <a:rPr lang="en-IN" dirty="0"/>
              <a:t>Tomcat can be shut down by executing one of the following commands:</a:t>
            </a:r>
          </a:p>
          <a:p>
            <a:pPr lvl="1"/>
            <a:r>
              <a:rPr lang="en-IN" dirty="0"/>
              <a:t>$CATALINA_HOME/bin/shutdown.sh</a:t>
            </a:r>
          </a:p>
          <a:p>
            <a:pPr marL="914400" lvl="2" indent="0">
              <a:buNone/>
            </a:pPr>
            <a:r>
              <a:rPr lang="en-IN" dirty="0"/>
              <a:t>or</a:t>
            </a:r>
          </a:p>
          <a:p>
            <a:pPr lvl="1"/>
            <a:r>
              <a:rPr lang="en-IN" dirty="0"/>
              <a:t>$CATALINA_HOME/bin/catalina.sh stop</a:t>
            </a:r>
          </a:p>
          <a:p>
            <a:pPr marL="0" indent="0">
              <a:buNone/>
            </a:pPr>
            <a:endParaRPr lang="en-IN" dirty="0"/>
          </a:p>
          <a:p>
            <a:endParaRPr lang="en-IN" dirty="0"/>
          </a:p>
        </p:txBody>
      </p:sp>
    </p:spTree>
    <p:extLst>
      <p:ext uri="{BB962C8B-B14F-4D97-AF65-F5344CB8AC3E}">
        <p14:creationId xmlns:p14="http://schemas.microsoft.com/office/powerpoint/2010/main" val="2005222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0EBC-6FB9-45FF-8286-AC29E490295F}"/>
              </a:ext>
            </a:extLst>
          </p:cNvPr>
          <p:cNvSpPr>
            <a:spLocks noGrp="1"/>
          </p:cNvSpPr>
          <p:nvPr>
            <p:ph type="title"/>
          </p:nvPr>
        </p:nvSpPr>
        <p:spPr/>
        <p:txBody>
          <a:bodyPr/>
          <a:lstStyle/>
          <a:p>
            <a:r>
              <a:rPr lang="en-IN" b="1" dirty="0"/>
              <a:t>Manager App </a:t>
            </a:r>
            <a:endParaRPr lang="en-IN" dirty="0"/>
          </a:p>
        </p:txBody>
      </p:sp>
      <p:sp>
        <p:nvSpPr>
          <p:cNvPr id="3" name="Content Placeholder 2">
            <a:extLst>
              <a:ext uri="{FF2B5EF4-FFF2-40B4-BE49-F238E27FC236}">
                <a16:creationId xmlns:a16="http://schemas.microsoft.com/office/drawing/2014/main" id="{ABF1BC94-C59E-4A70-A0F4-52AB6C0D3940}"/>
              </a:ext>
            </a:extLst>
          </p:cNvPr>
          <p:cNvSpPr>
            <a:spLocks noGrp="1"/>
          </p:cNvSpPr>
          <p:nvPr>
            <p:ph idx="1"/>
          </p:nvPr>
        </p:nvSpPr>
        <p:spPr/>
        <p:txBody>
          <a:bodyPr>
            <a:normAutofit/>
          </a:bodyPr>
          <a:lstStyle/>
          <a:p>
            <a:r>
              <a:rPr lang="en-IN" dirty="0"/>
              <a:t>In many production environments, it is very useful to have the capability to deploy a new web application, or undeploy an existing one, without having to shut down and restart the entire container.</a:t>
            </a:r>
          </a:p>
          <a:p>
            <a:r>
              <a:rPr lang="en-US" dirty="0"/>
              <a:t>In addition, you can request an existing application to reload itself, even if you have not declared it to be reloadable in the Tomcat server configuration file.</a:t>
            </a:r>
          </a:p>
          <a:p>
            <a:r>
              <a:rPr lang="en-US" dirty="0"/>
              <a:t>To support these capabilities, Tomcat includes a web application (installed by default on context path /manager) that supports the following functions:</a:t>
            </a:r>
          </a:p>
        </p:txBody>
      </p:sp>
    </p:spTree>
    <p:extLst>
      <p:ext uri="{BB962C8B-B14F-4D97-AF65-F5344CB8AC3E}">
        <p14:creationId xmlns:p14="http://schemas.microsoft.com/office/powerpoint/2010/main" val="3220521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0EBC-6FB9-45FF-8286-AC29E490295F}"/>
              </a:ext>
            </a:extLst>
          </p:cNvPr>
          <p:cNvSpPr>
            <a:spLocks noGrp="1"/>
          </p:cNvSpPr>
          <p:nvPr>
            <p:ph type="title"/>
          </p:nvPr>
        </p:nvSpPr>
        <p:spPr/>
        <p:txBody>
          <a:bodyPr/>
          <a:lstStyle/>
          <a:p>
            <a:r>
              <a:rPr lang="en-IN" b="1" dirty="0"/>
              <a:t>Manager App </a:t>
            </a:r>
            <a:endParaRPr lang="en-IN" dirty="0"/>
          </a:p>
        </p:txBody>
      </p:sp>
      <p:sp>
        <p:nvSpPr>
          <p:cNvPr id="3" name="Content Placeholder 2">
            <a:extLst>
              <a:ext uri="{FF2B5EF4-FFF2-40B4-BE49-F238E27FC236}">
                <a16:creationId xmlns:a16="http://schemas.microsoft.com/office/drawing/2014/main" id="{ABF1BC94-C59E-4A70-A0F4-52AB6C0D3940}"/>
              </a:ext>
            </a:extLst>
          </p:cNvPr>
          <p:cNvSpPr>
            <a:spLocks noGrp="1"/>
          </p:cNvSpPr>
          <p:nvPr>
            <p:ph idx="1"/>
          </p:nvPr>
        </p:nvSpPr>
        <p:spPr/>
        <p:txBody>
          <a:bodyPr>
            <a:normAutofit/>
          </a:bodyPr>
          <a:lstStyle/>
          <a:p>
            <a:pPr lvl="1"/>
            <a:r>
              <a:rPr lang="en-US" dirty="0"/>
              <a:t>Deploy a new web application from the uploaded contents of a WAR file</a:t>
            </a:r>
          </a:p>
          <a:p>
            <a:pPr lvl="1"/>
            <a:r>
              <a:rPr lang="en-US" dirty="0"/>
              <a:t>Deploy a new web application, on a specified context path, from the server file system.</a:t>
            </a:r>
          </a:p>
          <a:p>
            <a:pPr lvl="1"/>
            <a:r>
              <a:rPr lang="en-US" dirty="0"/>
              <a:t>List the currently deployed web applications, as well as the sessions that are currently active for those web apps.</a:t>
            </a:r>
          </a:p>
          <a:p>
            <a:pPr lvl="1"/>
            <a:r>
              <a:rPr lang="en-US" dirty="0"/>
              <a:t>Reload an existing web application, to reflect changes in the contents of /WEB-INF/classes or /WEB-INF/lib.</a:t>
            </a:r>
          </a:p>
          <a:p>
            <a:pPr lvl="1"/>
            <a:r>
              <a:rPr lang="en-US" dirty="0"/>
              <a:t>List the OS and JVM property values. </a:t>
            </a:r>
          </a:p>
          <a:p>
            <a:pPr lvl="1"/>
            <a:endParaRPr lang="en-US" dirty="0"/>
          </a:p>
          <a:p>
            <a:pPr lvl="1"/>
            <a:endParaRPr lang="en-IN" dirty="0"/>
          </a:p>
        </p:txBody>
      </p:sp>
    </p:spTree>
    <p:extLst>
      <p:ext uri="{BB962C8B-B14F-4D97-AF65-F5344CB8AC3E}">
        <p14:creationId xmlns:p14="http://schemas.microsoft.com/office/powerpoint/2010/main" val="2829730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0EBC-6FB9-45FF-8286-AC29E490295F}"/>
              </a:ext>
            </a:extLst>
          </p:cNvPr>
          <p:cNvSpPr>
            <a:spLocks noGrp="1"/>
          </p:cNvSpPr>
          <p:nvPr>
            <p:ph type="title"/>
          </p:nvPr>
        </p:nvSpPr>
        <p:spPr/>
        <p:txBody>
          <a:bodyPr/>
          <a:lstStyle/>
          <a:p>
            <a:r>
              <a:rPr lang="en-IN" b="1" dirty="0"/>
              <a:t>Manager App </a:t>
            </a:r>
            <a:endParaRPr lang="en-IN" dirty="0"/>
          </a:p>
        </p:txBody>
      </p:sp>
      <p:sp>
        <p:nvSpPr>
          <p:cNvPr id="3" name="Content Placeholder 2">
            <a:extLst>
              <a:ext uri="{FF2B5EF4-FFF2-40B4-BE49-F238E27FC236}">
                <a16:creationId xmlns:a16="http://schemas.microsoft.com/office/drawing/2014/main" id="{ABF1BC94-C59E-4A70-A0F4-52AB6C0D3940}"/>
              </a:ext>
            </a:extLst>
          </p:cNvPr>
          <p:cNvSpPr>
            <a:spLocks noGrp="1"/>
          </p:cNvSpPr>
          <p:nvPr>
            <p:ph idx="1"/>
          </p:nvPr>
        </p:nvSpPr>
        <p:spPr/>
        <p:txBody>
          <a:bodyPr>
            <a:normAutofit/>
          </a:bodyPr>
          <a:lstStyle/>
          <a:p>
            <a:pPr lvl="1"/>
            <a:r>
              <a:rPr lang="en-US" dirty="0"/>
              <a:t>List the available global JNDI resources, for use in deployment tools that are preparing &lt;ResourceLink&gt; elements nested in a &lt;Context&gt; deployment description.</a:t>
            </a:r>
          </a:p>
          <a:p>
            <a:pPr lvl="1"/>
            <a:r>
              <a:rPr lang="en-US" dirty="0"/>
              <a:t>Start a stopped application (thus making it available again).</a:t>
            </a:r>
          </a:p>
          <a:p>
            <a:pPr lvl="1"/>
            <a:r>
              <a:rPr lang="en-US" dirty="0"/>
              <a:t>Stop an existing application (so that it becomes unavailable), but do not undeploy it.</a:t>
            </a:r>
          </a:p>
          <a:p>
            <a:pPr lvl="1"/>
            <a:r>
              <a:rPr lang="en-US" dirty="0"/>
              <a:t>Undeploy a deployed web application and delete its document base directory (unless it was deployed from file system).</a:t>
            </a:r>
          </a:p>
        </p:txBody>
      </p:sp>
    </p:spTree>
    <p:extLst>
      <p:ext uri="{BB962C8B-B14F-4D97-AF65-F5344CB8AC3E}">
        <p14:creationId xmlns:p14="http://schemas.microsoft.com/office/powerpoint/2010/main" val="3625125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0EBC-6FB9-45FF-8286-AC29E490295F}"/>
              </a:ext>
            </a:extLst>
          </p:cNvPr>
          <p:cNvSpPr>
            <a:spLocks noGrp="1"/>
          </p:cNvSpPr>
          <p:nvPr>
            <p:ph type="title"/>
          </p:nvPr>
        </p:nvSpPr>
        <p:spPr/>
        <p:txBody>
          <a:bodyPr>
            <a:normAutofit fontScale="90000"/>
          </a:bodyPr>
          <a:lstStyle/>
          <a:p>
            <a:r>
              <a:rPr lang="en-IN" b="1" dirty="0"/>
              <a:t>Configuring Manager Application Access </a:t>
            </a:r>
            <a:endParaRPr lang="en-IN" dirty="0"/>
          </a:p>
        </p:txBody>
      </p:sp>
      <p:sp>
        <p:nvSpPr>
          <p:cNvPr id="3" name="Content Placeholder 2">
            <a:extLst>
              <a:ext uri="{FF2B5EF4-FFF2-40B4-BE49-F238E27FC236}">
                <a16:creationId xmlns:a16="http://schemas.microsoft.com/office/drawing/2014/main" id="{ABF1BC94-C59E-4A70-A0F4-52AB6C0D3940}"/>
              </a:ext>
            </a:extLst>
          </p:cNvPr>
          <p:cNvSpPr>
            <a:spLocks noGrp="1"/>
          </p:cNvSpPr>
          <p:nvPr>
            <p:ph idx="1"/>
          </p:nvPr>
        </p:nvSpPr>
        <p:spPr/>
        <p:txBody>
          <a:bodyPr>
            <a:normAutofit/>
          </a:bodyPr>
          <a:lstStyle/>
          <a:p>
            <a:r>
              <a:rPr lang="en-US" dirty="0"/>
              <a:t>The Manager application is shipped with the requirement that anyone who attempts to use it must authenticate themselves, using a username and password that have one of manager-xxx roles associated with them.</a:t>
            </a:r>
          </a:p>
          <a:p>
            <a:r>
              <a:rPr lang="en-US" dirty="0"/>
              <a:t> There is no username in the default users file ($CATALINA_BASE/conf/tomcat-users.xml) that is assigned to those roles</a:t>
            </a:r>
          </a:p>
          <a:p>
            <a:r>
              <a:rPr lang="en-US" dirty="0"/>
              <a:t>Therefore, access to the Manager application is completely disabled by default.</a:t>
            </a:r>
          </a:p>
          <a:p>
            <a:pPr marL="0" indent="0">
              <a:buNone/>
            </a:pPr>
            <a:endParaRPr lang="en-US" dirty="0"/>
          </a:p>
        </p:txBody>
      </p:sp>
    </p:spTree>
    <p:extLst>
      <p:ext uri="{BB962C8B-B14F-4D97-AF65-F5344CB8AC3E}">
        <p14:creationId xmlns:p14="http://schemas.microsoft.com/office/powerpoint/2010/main" val="3272085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0EBC-6FB9-45FF-8286-AC29E490295F}"/>
              </a:ext>
            </a:extLst>
          </p:cNvPr>
          <p:cNvSpPr>
            <a:spLocks noGrp="1"/>
          </p:cNvSpPr>
          <p:nvPr>
            <p:ph type="title"/>
          </p:nvPr>
        </p:nvSpPr>
        <p:spPr/>
        <p:txBody>
          <a:bodyPr>
            <a:normAutofit fontScale="90000"/>
          </a:bodyPr>
          <a:lstStyle/>
          <a:p>
            <a:r>
              <a:rPr lang="en-IN" b="1" dirty="0"/>
              <a:t>Configuring Manager Application Access </a:t>
            </a:r>
            <a:endParaRPr lang="en-IN" dirty="0"/>
          </a:p>
        </p:txBody>
      </p:sp>
      <p:sp>
        <p:nvSpPr>
          <p:cNvPr id="3" name="Content Placeholder 2">
            <a:extLst>
              <a:ext uri="{FF2B5EF4-FFF2-40B4-BE49-F238E27FC236}">
                <a16:creationId xmlns:a16="http://schemas.microsoft.com/office/drawing/2014/main" id="{ABF1BC94-C59E-4A70-A0F4-52AB6C0D3940}"/>
              </a:ext>
            </a:extLst>
          </p:cNvPr>
          <p:cNvSpPr>
            <a:spLocks noGrp="1"/>
          </p:cNvSpPr>
          <p:nvPr>
            <p:ph idx="1"/>
          </p:nvPr>
        </p:nvSpPr>
        <p:spPr/>
        <p:txBody>
          <a:bodyPr>
            <a:normAutofit lnSpcReduction="10000"/>
          </a:bodyPr>
          <a:lstStyle/>
          <a:p>
            <a:r>
              <a:rPr lang="en-US" dirty="0"/>
              <a:t>You can find the role names in the web.xml file of the Manager web application. </a:t>
            </a:r>
          </a:p>
          <a:p>
            <a:r>
              <a:rPr lang="en-US" dirty="0"/>
              <a:t>The available roles are:</a:t>
            </a:r>
          </a:p>
          <a:p>
            <a:pPr lvl="1"/>
            <a:r>
              <a:rPr lang="en-US" dirty="0"/>
              <a:t>manager-gui — Access to the HTML interface.</a:t>
            </a:r>
          </a:p>
          <a:p>
            <a:pPr lvl="1"/>
            <a:r>
              <a:rPr lang="en-US" dirty="0"/>
              <a:t>manager-status — Access to the "Server Status" page only.</a:t>
            </a:r>
          </a:p>
          <a:p>
            <a:pPr lvl="1"/>
            <a:r>
              <a:rPr lang="en-US" dirty="0"/>
              <a:t>manager-script — Access to the tools-friendly plain text interface, and to the "Server Status" page.</a:t>
            </a:r>
          </a:p>
          <a:p>
            <a:pPr lvl="1"/>
            <a:r>
              <a:rPr lang="en-US" dirty="0"/>
              <a:t>manager-jmx — Access to JMX proxy interface and to the "Server Status" page.</a:t>
            </a:r>
          </a:p>
        </p:txBody>
      </p:sp>
    </p:spTree>
    <p:extLst>
      <p:ext uri="{BB962C8B-B14F-4D97-AF65-F5344CB8AC3E}">
        <p14:creationId xmlns:p14="http://schemas.microsoft.com/office/powerpoint/2010/main" val="435786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0EBC-6FB9-45FF-8286-AC29E490295F}"/>
              </a:ext>
            </a:extLst>
          </p:cNvPr>
          <p:cNvSpPr>
            <a:spLocks noGrp="1"/>
          </p:cNvSpPr>
          <p:nvPr>
            <p:ph type="title"/>
          </p:nvPr>
        </p:nvSpPr>
        <p:spPr/>
        <p:txBody>
          <a:bodyPr>
            <a:normAutofit fontScale="90000"/>
          </a:bodyPr>
          <a:lstStyle/>
          <a:p>
            <a:r>
              <a:rPr lang="en-IN" b="1" dirty="0"/>
              <a:t>Configuring Manager Application Access </a:t>
            </a:r>
            <a:endParaRPr lang="en-IN" dirty="0"/>
          </a:p>
        </p:txBody>
      </p:sp>
      <p:sp>
        <p:nvSpPr>
          <p:cNvPr id="3" name="Content Placeholder 2">
            <a:extLst>
              <a:ext uri="{FF2B5EF4-FFF2-40B4-BE49-F238E27FC236}">
                <a16:creationId xmlns:a16="http://schemas.microsoft.com/office/drawing/2014/main" id="{ABF1BC94-C59E-4A70-A0F4-52AB6C0D3940}"/>
              </a:ext>
            </a:extLst>
          </p:cNvPr>
          <p:cNvSpPr>
            <a:spLocks noGrp="1"/>
          </p:cNvSpPr>
          <p:nvPr>
            <p:ph idx="1"/>
          </p:nvPr>
        </p:nvSpPr>
        <p:spPr/>
        <p:txBody>
          <a:bodyPr>
            <a:normAutofit/>
          </a:bodyPr>
          <a:lstStyle/>
          <a:p>
            <a:r>
              <a:rPr lang="en-US" dirty="0"/>
              <a:t>To enable access to the Manager web application, you must either create a new username/password combination and associate one of the manager-xxx roles with it, or add a manager-xxx role to some existing username/password combination.</a:t>
            </a:r>
          </a:p>
          <a:p>
            <a:r>
              <a:rPr lang="en-US" dirty="0"/>
              <a:t>UserDatabaseRealm plus MemoryUserDatabase, or MemoryRealm — The UserDatabaseRealm and MemoryUserDatabase are configured in the default $CATALINA_BASE/conf/server.xml.</a:t>
            </a:r>
          </a:p>
          <a:p>
            <a:endParaRPr lang="en-US" dirty="0"/>
          </a:p>
          <a:p>
            <a:pPr marL="457200" lvl="1" indent="0">
              <a:buNone/>
            </a:pPr>
            <a:endParaRPr lang="en-US" dirty="0"/>
          </a:p>
        </p:txBody>
      </p:sp>
    </p:spTree>
    <p:extLst>
      <p:ext uri="{BB962C8B-B14F-4D97-AF65-F5344CB8AC3E}">
        <p14:creationId xmlns:p14="http://schemas.microsoft.com/office/powerpoint/2010/main" val="49574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AD1E-C435-44CD-A5C2-4622472530D9}"/>
              </a:ext>
            </a:extLst>
          </p:cNvPr>
          <p:cNvSpPr>
            <a:spLocks noGrp="1"/>
          </p:cNvSpPr>
          <p:nvPr>
            <p:ph type="title"/>
          </p:nvPr>
        </p:nvSpPr>
        <p:spPr/>
        <p:txBody>
          <a:bodyPr/>
          <a:lstStyle/>
          <a:p>
            <a:r>
              <a:rPr lang="en-US" b="1" i="1" cap="all" dirty="0"/>
              <a:t>WHAT YOU'LL LEARN</a:t>
            </a:r>
            <a:endParaRPr lang="en-IN" dirty="0"/>
          </a:p>
        </p:txBody>
      </p:sp>
      <p:sp>
        <p:nvSpPr>
          <p:cNvPr id="3" name="Content Placeholder 2">
            <a:extLst>
              <a:ext uri="{FF2B5EF4-FFF2-40B4-BE49-F238E27FC236}">
                <a16:creationId xmlns:a16="http://schemas.microsoft.com/office/drawing/2014/main" id="{2CB84F01-11A5-435F-8665-4129175EADDA}"/>
              </a:ext>
            </a:extLst>
          </p:cNvPr>
          <p:cNvSpPr>
            <a:spLocks noGrp="1"/>
          </p:cNvSpPr>
          <p:nvPr>
            <p:ph idx="1"/>
          </p:nvPr>
        </p:nvSpPr>
        <p:spPr/>
        <p:txBody>
          <a:bodyPr>
            <a:normAutofit/>
          </a:bodyPr>
          <a:lstStyle/>
          <a:p>
            <a:pPr lvl="0"/>
            <a:r>
              <a:rPr lang="en-US" dirty="0"/>
              <a:t>How Tomcat relates to Java EE (JEE) and compares to other application servers (e.g., JBoss)</a:t>
            </a:r>
            <a:endParaRPr lang="en-IN" dirty="0"/>
          </a:p>
          <a:p>
            <a:pPr lvl="0"/>
            <a:r>
              <a:rPr lang="en-US" dirty="0"/>
              <a:t>Install and setup Tomcat on UNIX-type environments</a:t>
            </a:r>
            <a:endParaRPr lang="en-IN" dirty="0"/>
          </a:p>
          <a:p>
            <a:pPr lvl="0"/>
            <a:r>
              <a:rPr lang="en-US" dirty="0"/>
              <a:t>Deploy, support, and troubleshoot applications on Tomcat</a:t>
            </a:r>
            <a:endParaRPr lang="en-IN" dirty="0"/>
          </a:p>
          <a:p>
            <a:pPr lvl="0"/>
            <a:r>
              <a:rPr lang="en-US" dirty="0"/>
              <a:t>Navigate Tomcat's directory structure</a:t>
            </a:r>
            <a:endParaRPr lang="en-IN" dirty="0"/>
          </a:p>
          <a:p>
            <a:pPr lvl="0"/>
            <a:r>
              <a:rPr lang="en-US" dirty="0"/>
              <a:t>Tomcat architecture and configuration files: server.xml, context.xml, .properties, etc.</a:t>
            </a:r>
            <a:endParaRPr lang="en-IN" dirty="0"/>
          </a:p>
        </p:txBody>
      </p:sp>
    </p:spTree>
    <p:extLst>
      <p:ext uri="{BB962C8B-B14F-4D97-AF65-F5344CB8AC3E}">
        <p14:creationId xmlns:p14="http://schemas.microsoft.com/office/powerpoint/2010/main" val="1812936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0EBC-6FB9-45FF-8286-AC29E490295F}"/>
              </a:ext>
            </a:extLst>
          </p:cNvPr>
          <p:cNvSpPr>
            <a:spLocks noGrp="1"/>
          </p:cNvSpPr>
          <p:nvPr>
            <p:ph type="title"/>
          </p:nvPr>
        </p:nvSpPr>
        <p:spPr/>
        <p:txBody>
          <a:bodyPr>
            <a:normAutofit fontScale="90000"/>
          </a:bodyPr>
          <a:lstStyle/>
          <a:p>
            <a:r>
              <a:rPr lang="en-IN" b="1" dirty="0"/>
              <a:t>Configuring Manager Application Access </a:t>
            </a:r>
            <a:endParaRPr lang="en-IN" dirty="0"/>
          </a:p>
        </p:txBody>
      </p:sp>
      <p:sp>
        <p:nvSpPr>
          <p:cNvPr id="3" name="Content Placeholder 2">
            <a:extLst>
              <a:ext uri="{FF2B5EF4-FFF2-40B4-BE49-F238E27FC236}">
                <a16:creationId xmlns:a16="http://schemas.microsoft.com/office/drawing/2014/main" id="{ABF1BC94-C59E-4A70-A0F4-52AB6C0D3940}"/>
              </a:ext>
            </a:extLst>
          </p:cNvPr>
          <p:cNvSpPr>
            <a:spLocks noGrp="1"/>
          </p:cNvSpPr>
          <p:nvPr>
            <p:ph idx="1"/>
          </p:nvPr>
        </p:nvSpPr>
        <p:spPr/>
        <p:txBody>
          <a:bodyPr>
            <a:normAutofit fontScale="92500" lnSpcReduction="10000"/>
          </a:bodyPr>
          <a:lstStyle/>
          <a:p>
            <a:r>
              <a:rPr lang="en-US" dirty="0"/>
              <a:t>Both MemoryUserDatabase and MemoryRealm read an XML-format file by default stored at $CATALINA_BASE/conf/tomcat-users.xml</a:t>
            </a:r>
          </a:p>
          <a:p>
            <a:r>
              <a:rPr lang="en-US" dirty="0"/>
              <a:t>This file contains an XML &lt;user&gt; for each individual user, which might look something like this:</a:t>
            </a:r>
          </a:p>
          <a:p>
            <a:pPr lvl="1"/>
            <a:r>
              <a:rPr lang="en-US" dirty="0"/>
              <a:t>&lt;user username=“manager" password="secret" roles="standard, manager-script" /&gt;</a:t>
            </a:r>
          </a:p>
          <a:p>
            <a:pPr lvl="1"/>
            <a:r>
              <a:rPr lang="en-US" dirty="0"/>
              <a:t>DataSourceRealm or JDBCRealm — Your user and role information is stored in a database accessed via JDBC.</a:t>
            </a:r>
          </a:p>
          <a:p>
            <a:pPr lvl="1"/>
            <a:r>
              <a:rPr lang="en-US" dirty="0"/>
              <a:t>JNDIRealm — Your user and role information is stored in a directory server accessed via LDAP.</a:t>
            </a:r>
          </a:p>
          <a:p>
            <a:pPr lvl="1"/>
            <a:endParaRPr lang="en-US" dirty="0"/>
          </a:p>
        </p:txBody>
      </p:sp>
    </p:spTree>
    <p:extLst>
      <p:ext uri="{BB962C8B-B14F-4D97-AF65-F5344CB8AC3E}">
        <p14:creationId xmlns:p14="http://schemas.microsoft.com/office/powerpoint/2010/main" val="3210695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0EBC-6FB9-45FF-8286-AC29E490295F}"/>
              </a:ext>
            </a:extLst>
          </p:cNvPr>
          <p:cNvSpPr>
            <a:spLocks noGrp="1"/>
          </p:cNvSpPr>
          <p:nvPr>
            <p:ph type="title"/>
          </p:nvPr>
        </p:nvSpPr>
        <p:spPr/>
        <p:txBody>
          <a:bodyPr>
            <a:normAutofit fontScale="90000"/>
          </a:bodyPr>
          <a:lstStyle/>
          <a:p>
            <a:r>
              <a:rPr lang="en-IN" b="1" dirty="0"/>
              <a:t>Configuring Manager Application Access </a:t>
            </a:r>
            <a:endParaRPr lang="en-IN" dirty="0"/>
          </a:p>
        </p:txBody>
      </p:sp>
      <p:sp>
        <p:nvSpPr>
          <p:cNvPr id="3" name="Content Placeholder 2">
            <a:extLst>
              <a:ext uri="{FF2B5EF4-FFF2-40B4-BE49-F238E27FC236}">
                <a16:creationId xmlns:a16="http://schemas.microsoft.com/office/drawing/2014/main" id="{ABF1BC94-C59E-4A70-A0F4-52AB6C0D3940}"/>
              </a:ext>
            </a:extLst>
          </p:cNvPr>
          <p:cNvSpPr>
            <a:spLocks noGrp="1"/>
          </p:cNvSpPr>
          <p:nvPr>
            <p:ph idx="1"/>
          </p:nvPr>
        </p:nvSpPr>
        <p:spPr/>
        <p:txBody>
          <a:bodyPr>
            <a:normAutofit/>
          </a:bodyPr>
          <a:lstStyle/>
          <a:p>
            <a:r>
              <a:rPr lang="en-US" dirty="0"/>
              <a:t>The first time you attempt to issue one of the Manager commands, you will be challenged to log on using BASIC authentication. </a:t>
            </a:r>
          </a:p>
          <a:p>
            <a:r>
              <a:rPr lang="en-US" dirty="0"/>
              <a:t>The username and password you enter do not matter, as long as they identify a valid user in the users database who possesses the role manager-script.</a:t>
            </a:r>
          </a:p>
          <a:p>
            <a:r>
              <a:rPr lang="en-US" dirty="0"/>
              <a:t>In addition to the password restrictions, access to the Manager web application can be restricted by the remote IP address or host by adding a RemoteAddrValve or RemoteHostValve. Here is an example of restricting access to the localhost by IP address:</a:t>
            </a:r>
          </a:p>
        </p:txBody>
      </p:sp>
    </p:spTree>
    <p:extLst>
      <p:ext uri="{BB962C8B-B14F-4D97-AF65-F5344CB8AC3E}">
        <p14:creationId xmlns:p14="http://schemas.microsoft.com/office/powerpoint/2010/main" val="1995321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0EBC-6FB9-45FF-8286-AC29E490295F}"/>
              </a:ext>
            </a:extLst>
          </p:cNvPr>
          <p:cNvSpPr>
            <a:spLocks noGrp="1"/>
          </p:cNvSpPr>
          <p:nvPr>
            <p:ph type="title"/>
          </p:nvPr>
        </p:nvSpPr>
        <p:spPr/>
        <p:txBody>
          <a:bodyPr>
            <a:normAutofit fontScale="90000"/>
          </a:bodyPr>
          <a:lstStyle/>
          <a:p>
            <a:r>
              <a:rPr lang="en-IN" b="1" dirty="0"/>
              <a:t>Configuring Manager Application Access </a:t>
            </a:r>
            <a:endParaRPr lang="en-IN" dirty="0"/>
          </a:p>
        </p:txBody>
      </p:sp>
      <p:sp>
        <p:nvSpPr>
          <p:cNvPr id="3" name="Content Placeholder 2">
            <a:extLst>
              <a:ext uri="{FF2B5EF4-FFF2-40B4-BE49-F238E27FC236}">
                <a16:creationId xmlns:a16="http://schemas.microsoft.com/office/drawing/2014/main" id="{ABF1BC94-C59E-4A70-A0F4-52AB6C0D3940}"/>
              </a:ext>
            </a:extLst>
          </p:cNvPr>
          <p:cNvSpPr>
            <a:spLocks noGrp="1"/>
          </p:cNvSpPr>
          <p:nvPr>
            <p:ph idx="1"/>
          </p:nvPr>
        </p:nvSpPr>
        <p:spPr/>
        <p:txBody>
          <a:bodyPr>
            <a:normAutofit/>
          </a:bodyPr>
          <a:lstStyle/>
          <a:p>
            <a:pPr marL="457200" lvl="1" indent="0">
              <a:buNone/>
            </a:pPr>
            <a:r>
              <a:rPr lang="en-US" dirty="0"/>
              <a:t>&lt;Context privileged="true"&gt;</a:t>
            </a:r>
          </a:p>
          <a:p>
            <a:pPr marL="457200" lvl="1" indent="0">
              <a:buNone/>
            </a:pPr>
            <a:r>
              <a:rPr lang="en-US" dirty="0"/>
              <a:t>         &lt;Valve className="org.apache.catalina.valves.RemoteAddrValve"</a:t>
            </a:r>
          </a:p>
          <a:p>
            <a:pPr marL="457200" lvl="1" indent="0">
              <a:buNone/>
            </a:pPr>
            <a:r>
              <a:rPr lang="en-US" dirty="0"/>
              <a:t>                allow="127\.0\.0\.1"/&gt;</a:t>
            </a:r>
          </a:p>
          <a:p>
            <a:pPr marL="457200" lvl="1" indent="0">
              <a:buNone/>
            </a:pPr>
            <a:r>
              <a:rPr lang="en-US" dirty="0"/>
              <a:t>&lt;/Context&gt;</a:t>
            </a:r>
          </a:p>
          <a:p>
            <a:pPr lvl="1"/>
            <a:endParaRPr lang="en-US" dirty="0"/>
          </a:p>
        </p:txBody>
      </p:sp>
    </p:spTree>
    <p:extLst>
      <p:ext uri="{BB962C8B-B14F-4D97-AF65-F5344CB8AC3E}">
        <p14:creationId xmlns:p14="http://schemas.microsoft.com/office/powerpoint/2010/main" val="2309344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EDA48-AF7A-445C-8763-604B70881BA3}"/>
              </a:ext>
            </a:extLst>
          </p:cNvPr>
          <p:cNvSpPr>
            <a:spLocks noGrp="1"/>
          </p:cNvSpPr>
          <p:nvPr>
            <p:ph type="title"/>
          </p:nvPr>
        </p:nvSpPr>
        <p:spPr/>
        <p:txBody>
          <a:bodyPr/>
          <a:lstStyle/>
          <a:p>
            <a:r>
              <a:rPr lang="en-IN" b="1" dirty="0"/>
              <a:t>HTML User-friendly Interface</a:t>
            </a:r>
            <a:endParaRPr lang="en-IN" dirty="0"/>
          </a:p>
        </p:txBody>
      </p:sp>
      <p:sp>
        <p:nvSpPr>
          <p:cNvPr id="3" name="Content Placeholder 2">
            <a:extLst>
              <a:ext uri="{FF2B5EF4-FFF2-40B4-BE49-F238E27FC236}">
                <a16:creationId xmlns:a16="http://schemas.microsoft.com/office/drawing/2014/main" id="{C05F2DE4-F99D-4666-A182-38AC5B1DA687}"/>
              </a:ext>
            </a:extLst>
          </p:cNvPr>
          <p:cNvSpPr>
            <a:spLocks noGrp="1"/>
          </p:cNvSpPr>
          <p:nvPr>
            <p:ph idx="1"/>
          </p:nvPr>
        </p:nvSpPr>
        <p:spPr/>
        <p:txBody>
          <a:bodyPr>
            <a:normAutofit/>
          </a:bodyPr>
          <a:lstStyle/>
          <a:p>
            <a:r>
              <a:rPr lang="en-IN" dirty="0"/>
              <a:t>The user-friendly HTML interface of Manager web application is located at</a:t>
            </a:r>
          </a:p>
          <a:p>
            <a:pPr lvl="1"/>
            <a:r>
              <a:rPr lang="en-IN" dirty="0"/>
              <a:t>http://{host}:{port}/manager/html</a:t>
            </a:r>
          </a:p>
          <a:p>
            <a:pPr lvl="1"/>
            <a:r>
              <a:rPr lang="en-IN" dirty="0"/>
              <a:t>Ex: </a:t>
            </a:r>
            <a:r>
              <a:rPr lang="en-IN" dirty="0">
                <a:hlinkClick r:id="rId2"/>
              </a:rPr>
              <a:t>http://localhost:8080/manager/html</a:t>
            </a:r>
            <a:endParaRPr lang="en-IN" dirty="0"/>
          </a:p>
          <a:p>
            <a:r>
              <a:rPr lang="en-IN" dirty="0"/>
              <a:t>You need </a:t>
            </a:r>
            <a:r>
              <a:rPr lang="en-IN" b="1" dirty="0"/>
              <a:t>manager-gui</a:t>
            </a:r>
            <a:r>
              <a:rPr lang="en-IN" dirty="0"/>
              <a:t> role to be allowed to access it. </a:t>
            </a:r>
          </a:p>
          <a:p>
            <a:r>
              <a:rPr lang="en-IN" dirty="0"/>
              <a:t>The interface is divided into six sections:</a:t>
            </a:r>
          </a:p>
          <a:p>
            <a:pPr lvl="1"/>
            <a:r>
              <a:rPr lang="en-IN" b="1" dirty="0"/>
              <a:t>Message</a:t>
            </a:r>
            <a:r>
              <a:rPr lang="en-IN" dirty="0"/>
              <a:t> - Displays success and failure messages.</a:t>
            </a:r>
          </a:p>
          <a:p>
            <a:pPr lvl="1"/>
            <a:r>
              <a:rPr lang="en-IN" b="1" dirty="0"/>
              <a:t>Manager</a:t>
            </a:r>
            <a:r>
              <a:rPr lang="en-IN" dirty="0"/>
              <a:t> - General manager operations like list and help.</a:t>
            </a:r>
          </a:p>
        </p:txBody>
      </p:sp>
    </p:spTree>
    <p:extLst>
      <p:ext uri="{BB962C8B-B14F-4D97-AF65-F5344CB8AC3E}">
        <p14:creationId xmlns:p14="http://schemas.microsoft.com/office/powerpoint/2010/main" val="54069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EDA48-AF7A-445C-8763-604B70881BA3}"/>
              </a:ext>
            </a:extLst>
          </p:cNvPr>
          <p:cNvSpPr>
            <a:spLocks noGrp="1"/>
          </p:cNvSpPr>
          <p:nvPr>
            <p:ph type="title"/>
          </p:nvPr>
        </p:nvSpPr>
        <p:spPr/>
        <p:txBody>
          <a:bodyPr/>
          <a:lstStyle/>
          <a:p>
            <a:r>
              <a:rPr lang="en-IN" b="1" dirty="0"/>
              <a:t>HTML User-friendly Interface</a:t>
            </a:r>
            <a:endParaRPr lang="en-IN" dirty="0"/>
          </a:p>
        </p:txBody>
      </p:sp>
      <p:sp>
        <p:nvSpPr>
          <p:cNvPr id="3" name="Content Placeholder 2">
            <a:extLst>
              <a:ext uri="{FF2B5EF4-FFF2-40B4-BE49-F238E27FC236}">
                <a16:creationId xmlns:a16="http://schemas.microsoft.com/office/drawing/2014/main" id="{C05F2DE4-F99D-4666-A182-38AC5B1DA687}"/>
              </a:ext>
            </a:extLst>
          </p:cNvPr>
          <p:cNvSpPr>
            <a:spLocks noGrp="1"/>
          </p:cNvSpPr>
          <p:nvPr>
            <p:ph idx="1"/>
          </p:nvPr>
        </p:nvSpPr>
        <p:spPr/>
        <p:txBody>
          <a:bodyPr>
            <a:normAutofit lnSpcReduction="10000"/>
          </a:bodyPr>
          <a:lstStyle/>
          <a:p>
            <a:pPr lvl="1"/>
            <a:r>
              <a:rPr lang="en-IN" b="1" dirty="0"/>
              <a:t>Applications</a:t>
            </a:r>
            <a:r>
              <a:rPr lang="en-IN" dirty="0"/>
              <a:t> - List of web applications and commands.</a:t>
            </a:r>
          </a:p>
          <a:p>
            <a:pPr lvl="1"/>
            <a:r>
              <a:rPr lang="en-IN" b="1" dirty="0"/>
              <a:t>Deploy</a:t>
            </a:r>
            <a:r>
              <a:rPr lang="en-IN" dirty="0"/>
              <a:t> - Deploying web applications.</a:t>
            </a:r>
          </a:p>
          <a:p>
            <a:pPr lvl="1"/>
            <a:r>
              <a:rPr lang="en-IN" b="1" dirty="0"/>
              <a:t>Diagnostics</a:t>
            </a:r>
            <a:r>
              <a:rPr lang="en-IN" dirty="0"/>
              <a:t> - Identifying potential problems.</a:t>
            </a:r>
          </a:p>
          <a:p>
            <a:pPr lvl="1"/>
            <a:r>
              <a:rPr lang="en-IN" b="1" dirty="0"/>
              <a:t>Server Information</a:t>
            </a:r>
            <a:r>
              <a:rPr lang="en-IN" dirty="0"/>
              <a:t> - Information about the Tomcat server.</a:t>
            </a:r>
          </a:p>
          <a:p>
            <a:r>
              <a:rPr lang="en-IN" b="1" dirty="0"/>
              <a:t>Message</a:t>
            </a:r>
          </a:p>
          <a:p>
            <a:pPr lvl="1"/>
            <a:r>
              <a:rPr lang="en-IN" dirty="0"/>
              <a:t>Displays information about the success or failure of the last web application manager command you performed. </a:t>
            </a:r>
          </a:p>
          <a:p>
            <a:pPr lvl="1"/>
            <a:r>
              <a:rPr lang="en-IN" dirty="0"/>
              <a:t>If it succeeded </a:t>
            </a:r>
            <a:r>
              <a:rPr lang="en-IN" b="1" dirty="0"/>
              <a:t>OK</a:t>
            </a:r>
            <a:r>
              <a:rPr lang="en-IN" dirty="0"/>
              <a:t> is displayed and may be followed by a success message. </a:t>
            </a:r>
          </a:p>
          <a:p>
            <a:pPr lvl="1"/>
            <a:endParaRPr lang="en-IN" dirty="0"/>
          </a:p>
          <a:p>
            <a:pPr marL="0" indent="0">
              <a:buNone/>
            </a:pPr>
            <a:endParaRPr lang="en-IN" dirty="0"/>
          </a:p>
        </p:txBody>
      </p:sp>
    </p:spTree>
    <p:extLst>
      <p:ext uri="{BB962C8B-B14F-4D97-AF65-F5344CB8AC3E}">
        <p14:creationId xmlns:p14="http://schemas.microsoft.com/office/powerpoint/2010/main" val="201847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EDA48-AF7A-445C-8763-604B70881BA3}"/>
              </a:ext>
            </a:extLst>
          </p:cNvPr>
          <p:cNvSpPr>
            <a:spLocks noGrp="1"/>
          </p:cNvSpPr>
          <p:nvPr>
            <p:ph type="title"/>
          </p:nvPr>
        </p:nvSpPr>
        <p:spPr/>
        <p:txBody>
          <a:bodyPr/>
          <a:lstStyle/>
          <a:p>
            <a:r>
              <a:rPr lang="en-IN" b="1" dirty="0"/>
              <a:t>HTML User-friendly Interface</a:t>
            </a:r>
            <a:endParaRPr lang="en-IN" dirty="0"/>
          </a:p>
        </p:txBody>
      </p:sp>
      <p:sp>
        <p:nvSpPr>
          <p:cNvPr id="3" name="Content Placeholder 2">
            <a:extLst>
              <a:ext uri="{FF2B5EF4-FFF2-40B4-BE49-F238E27FC236}">
                <a16:creationId xmlns:a16="http://schemas.microsoft.com/office/drawing/2014/main" id="{C05F2DE4-F99D-4666-A182-38AC5B1DA687}"/>
              </a:ext>
            </a:extLst>
          </p:cNvPr>
          <p:cNvSpPr>
            <a:spLocks noGrp="1"/>
          </p:cNvSpPr>
          <p:nvPr>
            <p:ph idx="1"/>
          </p:nvPr>
        </p:nvSpPr>
        <p:spPr/>
        <p:txBody>
          <a:bodyPr>
            <a:normAutofit/>
          </a:bodyPr>
          <a:lstStyle/>
          <a:p>
            <a:pPr lvl="1"/>
            <a:r>
              <a:rPr lang="en-IN" dirty="0"/>
              <a:t>If it failed </a:t>
            </a:r>
            <a:r>
              <a:rPr lang="en-IN" b="1" dirty="0"/>
              <a:t>FAIL</a:t>
            </a:r>
            <a:r>
              <a:rPr lang="en-IN" dirty="0"/>
              <a:t> is displayed followed by an error message. </a:t>
            </a:r>
          </a:p>
          <a:p>
            <a:r>
              <a:rPr lang="en-IN" b="1" dirty="0"/>
              <a:t>Manager</a:t>
            </a:r>
            <a:endParaRPr lang="en-IN" dirty="0"/>
          </a:p>
          <a:p>
            <a:pPr lvl="1"/>
            <a:r>
              <a:rPr lang="en-IN" dirty="0"/>
              <a:t>The Manager section has three links:</a:t>
            </a:r>
            <a:endParaRPr lang="en-IN" sz="3200" dirty="0"/>
          </a:p>
          <a:p>
            <a:pPr lvl="2"/>
            <a:r>
              <a:rPr lang="en-IN" b="1" dirty="0"/>
              <a:t>List Applications</a:t>
            </a:r>
            <a:r>
              <a:rPr lang="en-IN" dirty="0"/>
              <a:t> - Redisplay a list of web applications.</a:t>
            </a:r>
            <a:endParaRPr lang="en-IN" sz="2400" dirty="0"/>
          </a:p>
          <a:p>
            <a:pPr lvl="2"/>
            <a:r>
              <a:rPr lang="en-IN" b="1" dirty="0"/>
              <a:t>HTML Manager Help</a:t>
            </a:r>
            <a:r>
              <a:rPr lang="en-IN" dirty="0"/>
              <a:t> - A link to this document.</a:t>
            </a:r>
            <a:endParaRPr lang="en-IN" sz="2400" dirty="0"/>
          </a:p>
          <a:p>
            <a:pPr lvl="2"/>
            <a:r>
              <a:rPr lang="en-IN" b="1" dirty="0"/>
              <a:t>Manager Help</a:t>
            </a:r>
            <a:r>
              <a:rPr lang="en-IN" dirty="0"/>
              <a:t> - A link to the comprehensive Manager App HOW TO.</a:t>
            </a:r>
            <a:endParaRPr lang="en-IN" sz="2400" dirty="0"/>
          </a:p>
          <a:p>
            <a:pPr lvl="1"/>
            <a:endParaRPr lang="en-IN" dirty="0"/>
          </a:p>
        </p:txBody>
      </p:sp>
    </p:spTree>
    <p:extLst>
      <p:ext uri="{BB962C8B-B14F-4D97-AF65-F5344CB8AC3E}">
        <p14:creationId xmlns:p14="http://schemas.microsoft.com/office/powerpoint/2010/main" val="494147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EDA48-AF7A-445C-8763-604B70881BA3}"/>
              </a:ext>
            </a:extLst>
          </p:cNvPr>
          <p:cNvSpPr>
            <a:spLocks noGrp="1"/>
          </p:cNvSpPr>
          <p:nvPr>
            <p:ph type="title"/>
          </p:nvPr>
        </p:nvSpPr>
        <p:spPr/>
        <p:txBody>
          <a:bodyPr/>
          <a:lstStyle/>
          <a:p>
            <a:r>
              <a:rPr lang="en-IN" b="1" dirty="0"/>
              <a:t>HTML User-friendly Interface</a:t>
            </a:r>
            <a:endParaRPr lang="en-IN" dirty="0"/>
          </a:p>
        </p:txBody>
      </p:sp>
      <p:sp>
        <p:nvSpPr>
          <p:cNvPr id="3" name="Content Placeholder 2">
            <a:extLst>
              <a:ext uri="{FF2B5EF4-FFF2-40B4-BE49-F238E27FC236}">
                <a16:creationId xmlns:a16="http://schemas.microsoft.com/office/drawing/2014/main" id="{C05F2DE4-F99D-4666-A182-38AC5B1DA687}"/>
              </a:ext>
            </a:extLst>
          </p:cNvPr>
          <p:cNvSpPr>
            <a:spLocks noGrp="1"/>
          </p:cNvSpPr>
          <p:nvPr>
            <p:ph idx="1"/>
          </p:nvPr>
        </p:nvSpPr>
        <p:spPr/>
        <p:txBody>
          <a:bodyPr>
            <a:normAutofit fontScale="92500" lnSpcReduction="20000"/>
          </a:bodyPr>
          <a:lstStyle/>
          <a:p>
            <a:r>
              <a:rPr lang="en-IN" b="1" dirty="0"/>
              <a:t>Applications</a:t>
            </a:r>
            <a:endParaRPr lang="en-IN" dirty="0"/>
          </a:p>
          <a:p>
            <a:pPr lvl="1"/>
            <a:r>
              <a:rPr lang="en-IN" dirty="0"/>
              <a:t>The Applications section lists information about all the installed web applications and provides links for managing them. For each web application the following is displayed:</a:t>
            </a:r>
            <a:endParaRPr lang="en-IN" sz="3200" dirty="0"/>
          </a:p>
          <a:p>
            <a:pPr lvl="2"/>
            <a:r>
              <a:rPr lang="en-IN" b="1" dirty="0"/>
              <a:t>Path</a:t>
            </a:r>
            <a:r>
              <a:rPr lang="en-IN" dirty="0"/>
              <a:t> - The web application context path.</a:t>
            </a:r>
            <a:endParaRPr lang="en-IN" sz="2400" dirty="0"/>
          </a:p>
          <a:p>
            <a:pPr lvl="2"/>
            <a:r>
              <a:rPr lang="en-IN" b="1" dirty="0"/>
              <a:t>Display Name</a:t>
            </a:r>
            <a:r>
              <a:rPr lang="en-IN" dirty="0"/>
              <a:t> - The display name for the web application if it has one configured in its "web.xml" file.</a:t>
            </a:r>
            <a:endParaRPr lang="en-IN" sz="2400" dirty="0"/>
          </a:p>
          <a:p>
            <a:pPr lvl="2"/>
            <a:r>
              <a:rPr lang="en-IN" b="1" dirty="0"/>
              <a:t>Running</a:t>
            </a:r>
            <a:r>
              <a:rPr lang="en-IN" dirty="0"/>
              <a:t> - Whether the web application is running and available (true), or not running and unavailable (false).</a:t>
            </a:r>
            <a:endParaRPr lang="en-IN" sz="2400" dirty="0"/>
          </a:p>
          <a:p>
            <a:pPr lvl="2"/>
            <a:r>
              <a:rPr lang="en-IN" b="1" dirty="0"/>
              <a:t>Sessions</a:t>
            </a:r>
            <a:r>
              <a:rPr lang="en-IN" dirty="0"/>
              <a:t> - The number of active sessions for remote users of this web application. The number of sessions is a link which when submitted displays more details about session usage by the web application in the Message box.</a:t>
            </a:r>
            <a:endParaRPr lang="en-IN" sz="2200" dirty="0"/>
          </a:p>
          <a:p>
            <a:pPr lvl="1"/>
            <a:endParaRPr lang="en-IN" dirty="0"/>
          </a:p>
        </p:txBody>
      </p:sp>
    </p:spTree>
    <p:extLst>
      <p:ext uri="{BB962C8B-B14F-4D97-AF65-F5344CB8AC3E}">
        <p14:creationId xmlns:p14="http://schemas.microsoft.com/office/powerpoint/2010/main" val="2426820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EDA48-AF7A-445C-8763-604B70881BA3}"/>
              </a:ext>
            </a:extLst>
          </p:cNvPr>
          <p:cNvSpPr>
            <a:spLocks noGrp="1"/>
          </p:cNvSpPr>
          <p:nvPr>
            <p:ph type="title"/>
          </p:nvPr>
        </p:nvSpPr>
        <p:spPr/>
        <p:txBody>
          <a:bodyPr/>
          <a:lstStyle/>
          <a:p>
            <a:r>
              <a:rPr lang="en-IN" b="1" dirty="0"/>
              <a:t>HTML User-friendly Interface</a:t>
            </a:r>
            <a:endParaRPr lang="en-IN" dirty="0"/>
          </a:p>
        </p:txBody>
      </p:sp>
      <p:sp>
        <p:nvSpPr>
          <p:cNvPr id="3" name="Content Placeholder 2">
            <a:extLst>
              <a:ext uri="{FF2B5EF4-FFF2-40B4-BE49-F238E27FC236}">
                <a16:creationId xmlns:a16="http://schemas.microsoft.com/office/drawing/2014/main" id="{C05F2DE4-F99D-4666-A182-38AC5B1DA687}"/>
              </a:ext>
            </a:extLst>
          </p:cNvPr>
          <p:cNvSpPr>
            <a:spLocks noGrp="1"/>
          </p:cNvSpPr>
          <p:nvPr>
            <p:ph idx="1"/>
          </p:nvPr>
        </p:nvSpPr>
        <p:spPr/>
        <p:txBody>
          <a:bodyPr>
            <a:normAutofit fontScale="92500" lnSpcReduction="10000"/>
          </a:bodyPr>
          <a:lstStyle/>
          <a:p>
            <a:pPr lvl="2"/>
            <a:r>
              <a:rPr lang="en-IN" b="1" dirty="0"/>
              <a:t>Commands</a:t>
            </a:r>
            <a:r>
              <a:rPr lang="en-IN" dirty="0"/>
              <a:t> - Lists all commands which can be performed on the web application. Only those commands which can be performed will be listed as a link which can be submitted. No commands can be performed on the manager web application itself. The following commands can be performed: </a:t>
            </a:r>
          </a:p>
          <a:p>
            <a:pPr lvl="3"/>
            <a:r>
              <a:rPr lang="en-US" sz="2200" dirty="0"/>
              <a:t>Start - Start a web application which had been stopped.</a:t>
            </a:r>
          </a:p>
          <a:p>
            <a:pPr lvl="3"/>
            <a:r>
              <a:rPr lang="en-US" sz="2200" dirty="0"/>
              <a:t>Stop - Stop a web application which is currently running and make it unavailable.</a:t>
            </a:r>
          </a:p>
          <a:p>
            <a:pPr lvl="3"/>
            <a:r>
              <a:rPr lang="en-US" sz="2200" dirty="0"/>
              <a:t>Reload - Reload the web application so that new ".jar" files in /WEB-INF/lib/ or new classes in /WEB-INF/classes/ can be used.</a:t>
            </a:r>
          </a:p>
          <a:p>
            <a:pPr lvl="3"/>
            <a:r>
              <a:rPr lang="en-US" sz="2200" dirty="0"/>
              <a:t>Undeploy - Stop and then remove this web application from the server.</a:t>
            </a:r>
          </a:p>
          <a:p>
            <a:pPr lvl="3"/>
            <a:endParaRPr lang="en-IN" sz="2200" dirty="0"/>
          </a:p>
          <a:p>
            <a:pPr lvl="1"/>
            <a:endParaRPr lang="en-IN" dirty="0"/>
          </a:p>
        </p:txBody>
      </p:sp>
    </p:spTree>
    <p:extLst>
      <p:ext uri="{BB962C8B-B14F-4D97-AF65-F5344CB8AC3E}">
        <p14:creationId xmlns:p14="http://schemas.microsoft.com/office/powerpoint/2010/main" val="3016016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EDA48-AF7A-445C-8763-604B70881BA3}"/>
              </a:ext>
            </a:extLst>
          </p:cNvPr>
          <p:cNvSpPr>
            <a:spLocks noGrp="1"/>
          </p:cNvSpPr>
          <p:nvPr>
            <p:ph type="title"/>
          </p:nvPr>
        </p:nvSpPr>
        <p:spPr/>
        <p:txBody>
          <a:bodyPr/>
          <a:lstStyle/>
          <a:p>
            <a:r>
              <a:rPr lang="en-IN" b="1" dirty="0"/>
              <a:t>HTML User-friendly Interface</a:t>
            </a:r>
            <a:endParaRPr lang="en-IN" dirty="0"/>
          </a:p>
        </p:txBody>
      </p:sp>
      <p:sp>
        <p:nvSpPr>
          <p:cNvPr id="3" name="Content Placeholder 2">
            <a:extLst>
              <a:ext uri="{FF2B5EF4-FFF2-40B4-BE49-F238E27FC236}">
                <a16:creationId xmlns:a16="http://schemas.microsoft.com/office/drawing/2014/main" id="{C05F2DE4-F99D-4666-A182-38AC5B1DA687}"/>
              </a:ext>
            </a:extLst>
          </p:cNvPr>
          <p:cNvSpPr>
            <a:spLocks noGrp="1"/>
          </p:cNvSpPr>
          <p:nvPr>
            <p:ph idx="1"/>
          </p:nvPr>
        </p:nvSpPr>
        <p:spPr/>
        <p:txBody>
          <a:bodyPr>
            <a:normAutofit/>
          </a:bodyPr>
          <a:lstStyle/>
          <a:p>
            <a:r>
              <a:rPr lang="en-IN" b="1" dirty="0"/>
              <a:t>Deploy</a:t>
            </a:r>
            <a:endParaRPr lang="en-IN" dirty="0"/>
          </a:p>
          <a:p>
            <a:pPr lvl="1"/>
            <a:r>
              <a:rPr lang="en-IN" dirty="0"/>
              <a:t>Web applications can be deployed using files or directories located on the Tomcat server or you can upload a web application archive (WAR) file to the server.</a:t>
            </a:r>
            <a:endParaRPr lang="en-IN" sz="3200" dirty="0"/>
          </a:p>
          <a:p>
            <a:pPr lvl="1"/>
            <a:r>
              <a:rPr lang="en-IN" dirty="0"/>
              <a:t>To install an application, fill in the appropriate fields for the type of install you want to do and then submit it using the </a:t>
            </a:r>
            <a:r>
              <a:rPr lang="en-IN" i="1" dirty="0"/>
              <a:t>Install</a:t>
            </a:r>
            <a:r>
              <a:rPr lang="en-IN" dirty="0"/>
              <a:t> button.</a:t>
            </a:r>
            <a:endParaRPr lang="en-IN" sz="3200" dirty="0"/>
          </a:p>
          <a:p>
            <a:pPr lvl="1"/>
            <a:r>
              <a:rPr lang="en-IN" b="1" dirty="0"/>
              <a:t>Deploy directory or WAR file located on server</a:t>
            </a:r>
            <a:endParaRPr lang="en-IN" dirty="0"/>
          </a:p>
          <a:p>
            <a:pPr lvl="2"/>
            <a:r>
              <a:rPr lang="en-IN" dirty="0"/>
              <a:t>Deploy and start a new web application, attached to the specified </a:t>
            </a:r>
            <a:r>
              <a:rPr lang="en-IN" i="1" dirty="0"/>
              <a:t>Context Path:</a:t>
            </a:r>
            <a:r>
              <a:rPr lang="en-IN" dirty="0"/>
              <a:t> </a:t>
            </a:r>
          </a:p>
        </p:txBody>
      </p:sp>
    </p:spTree>
    <p:extLst>
      <p:ext uri="{BB962C8B-B14F-4D97-AF65-F5344CB8AC3E}">
        <p14:creationId xmlns:p14="http://schemas.microsoft.com/office/powerpoint/2010/main" val="2644416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EDA48-AF7A-445C-8763-604B70881BA3}"/>
              </a:ext>
            </a:extLst>
          </p:cNvPr>
          <p:cNvSpPr>
            <a:spLocks noGrp="1"/>
          </p:cNvSpPr>
          <p:nvPr>
            <p:ph type="title"/>
          </p:nvPr>
        </p:nvSpPr>
        <p:spPr/>
        <p:txBody>
          <a:bodyPr/>
          <a:lstStyle/>
          <a:p>
            <a:r>
              <a:rPr lang="en-IN" b="1" dirty="0"/>
              <a:t>HTML User-friendly Interface</a:t>
            </a:r>
            <a:endParaRPr lang="en-IN" dirty="0"/>
          </a:p>
        </p:txBody>
      </p:sp>
      <p:sp>
        <p:nvSpPr>
          <p:cNvPr id="3" name="Content Placeholder 2">
            <a:extLst>
              <a:ext uri="{FF2B5EF4-FFF2-40B4-BE49-F238E27FC236}">
                <a16:creationId xmlns:a16="http://schemas.microsoft.com/office/drawing/2014/main" id="{C05F2DE4-F99D-4666-A182-38AC5B1DA687}"/>
              </a:ext>
            </a:extLst>
          </p:cNvPr>
          <p:cNvSpPr>
            <a:spLocks noGrp="1"/>
          </p:cNvSpPr>
          <p:nvPr>
            <p:ph idx="1"/>
          </p:nvPr>
        </p:nvSpPr>
        <p:spPr/>
        <p:txBody>
          <a:bodyPr>
            <a:normAutofit/>
          </a:bodyPr>
          <a:lstStyle/>
          <a:p>
            <a:pPr lvl="1"/>
            <a:r>
              <a:rPr lang="en-IN" b="1" dirty="0"/>
              <a:t>Deploy a Directory or WAR by URL</a:t>
            </a:r>
            <a:endParaRPr lang="en-IN" dirty="0"/>
          </a:p>
          <a:p>
            <a:pPr lvl="2"/>
            <a:r>
              <a:rPr lang="en-IN" dirty="0"/>
              <a:t>Install a web application directory or ".war" file located on the Tomcat server. </a:t>
            </a:r>
          </a:p>
          <a:p>
            <a:pPr lvl="2"/>
            <a:r>
              <a:rPr lang="en-IN" dirty="0"/>
              <a:t>If no </a:t>
            </a:r>
            <a:r>
              <a:rPr lang="en-IN" i="1" dirty="0"/>
              <a:t>Context Path</a:t>
            </a:r>
            <a:r>
              <a:rPr lang="en-IN" dirty="0"/>
              <a:t> is specified, the directory name or the war file name without the ".war" extension is used as the path.</a:t>
            </a:r>
          </a:p>
          <a:p>
            <a:r>
              <a:rPr lang="en-US" b="1" dirty="0"/>
              <a:t>Diagnostics</a:t>
            </a:r>
          </a:p>
          <a:p>
            <a:pPr lvl="1"/>
            <a:r>
              <a:rPr lang="en-IN" dirty="0"/>
              <a:t>Finding memory leaks</a:t>
            </a:r>
          </a:p>
          <a:p>
            <a:pPr lvl="2"/>
            <a:r>
              <a:rPr lang="en-IN" dirty="0"/>
              <a:t>The find leaks diagnostic triggers a full garbage collection. It should be used with extreme caution on production systems.</a:t>
            </a:r>
            <a:endParaRPr lang="en-IN" sz="2400" dirty="0"/>
          </a:p>
          <a:p>
            <a:pPr lvl="1"/>
            <a:endParaRPr lang="en-IN" dirty="0"/>
          </a:p>
        </p:txBody>
      </p:sp>
    </p:spTree>
    <p:extLst>
      <p:ext uri="{BB962C8B-B14F-4D97-AF65-F5344CB8AC3E}">
        <p14:creationId xmlns:p14="http://schemas.microsoft.com/office/powerpoint/2010/main" val="268199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AD1E-C435-44CD-A5C2-4622472530D9}"/>
              </a:ext>
            </a:extLst>
          </p:cNvPr>
          <p:cNvSpPr>
            <a:spLocks noGrp="1"/>
          </p:cNvSpPr>
          <p:nvPr>
            <p:ph type="title"/>
          </p:nvPr>
        </p:nvSpPr>
        <p:spPr/>
        <p:txBody>
          <a:bodyPr/>
          <a:lstStyle/>
          <a:p>
            <a:r>
              <a:rPr lang="en-US" b="1" i="1" cap="all" dirty="0"/>
              <a:t>WHAT YOU'LL LEARN</a:t>
            </a:r>
            <a:endParaRPr lang="en-IN" dirty="0"/>
          </a:p>
        </p:txBody>
      </p:sp>
      <p:sp>
        <p:nvSpPr>
          <p:cNvPr id="3" name="Content Placeholder 2">
            <a:extLst>
              <a:ext uri="{FF2B5EF4-FFF2-40B4-BE49-F238E27FC236}">
                <a16:creationId xmlns:a16="http://schemas.microsoft.com/office/drawing/2014/main" id="{2CB84F01-11A5-435F-8665-4129175EADDA}"/>
              </a:ext>
            </a:extLst>
          </p:cNvPr>
          <p:cNvSpPr>
            <a:spLocks noGrp="1"/>
          </p:cNvSpPr>
          <p:nvPr>
            <p:ph idx="1"/>
          </p:nvPr>
        </p:nvSpPr>
        <p:spPr/>
        <p:txBody>
          <a:bodyPr>
            <a:normAutofit fontScale="92500" lnSpcReduction="10000"/>
          </a:bodyPr>
          <a:lstStyle/>
          <a:p>
            <a:pPr lvl="0"/>
            <a:r>
              <a:rPr lang="en-US" dirty="0"/>
              <a:t>Web application structure and configuration: web.xml</a:t>
            </a:r>
            <a:endParaRPr lang="en-IN" dirty="0"/>
          </a:p>
          <a:p>
            <a:pPr lvl="0"/>
            <a:r>
              <a:rPr lang="en-US" dirty="0"/>
              <a:t>Secure Tomcat and applications running on it</a:t>
            </a:r>
            <a:endParaRPr lang="en-IN" dirty="0"/>
          </a:p>
          <a:p>
            <a:pPr lvl="0"/>
            <a:r>
              <a:rPr lang="en-US" dirty="0"/>
              <a:t>Set-Up Tomcat for SSL</a:t>
            </a:r>
            <a:endParaRPr lang="en-IN" dirty="0"/>
          </a:p>
          <a:p>
            <a:pPr lvl="0"/>
            <a:r>
              <a:rPr lang="en-US" dirty="0"/>
              <a:t>Tune Tomcat's performance</a:t>
            </a:r>
            <a:endParaRPr lang="en-IN" dirty="0"/>
          </a:p>
          <a:p>
            <a:pPr lvl="0"/>
            <a:r>
              <a:rPr lang="en-US" dirty="0"/>
              <a:t>Explore different load-balancing and high-availability strategies with Tomcat, including server affinity through sticky sessions as well as session replication via Tomcat</a:t>
            </a:r>
            <a:endParaRPr lang="en-IN" dirty="0"/>
          </a:p>
          <a:p>
            <a:pPr lvl="0"/>
            <a:r>
              <a:rPr lang="en-US" dirty="0"/>
              <a:t>Clustering</a:t>
            </a:r>
            <a:endParaRPr lang="en-IN" dirty="0"/>
          </a:p>
        </p:txBody>
      </p:sp>
    </p:spTree>
    <p:extLst>
      <p:ext uri="{BB962C8B-B14F-4D97-AF65-F5344CB8AC3E}">
        <p14:creationId xmlns:p14="http://schemas.microsoft.com/office/powerpoint/2010/main" val="2582333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EDA48-AF7A-445C-8763-604B70881BA3}"/>
              </a:ext>
            </a:extLst>
          </p:cNvPr>
          <p:cNvSpPr>
            <a:spLocks noGrp="1"/>
          </p:cNvSpPr>
          <p:nvPr>
            <p:ph type="title"/>
          </p:nvPr>
        </p:nvSpPr>
        <p:spPr/>
        <p:txBody>
          <a:bodyPr/>
          <a:lstStyle/>
          <a:p>
            <a:r>
              <a:rPr lang="en-IN" b="1" dirty="0"/>
              <a:t>HTML User-friendly Interface</a:t>
            </a:r>
            <a:endParaRPr lang="en-IN" dirty="0"/>
          </a:p>
        </p:txBody>
      </p:sp>
      <p:sp>
        <p:nvSpPr>
          <p:cNvPr id="3" name="Content Placeholder 2">
            <a:extLst>
              <a:ext uri="{FF2B5EF4-FFF2-40B4-BE49-F238E27FC236}">
                <a16:creationId xmlns:a16="http://schemas.microsoft.com/office/drawing/2014/main" id="{C05F2DE4-F99D-4666-A182-38AC5B1DA687}"/>
              </a:ext>
            </a:extLst>
          </p:cNvPr>
          <p:cNvSpPr>
            <a:spLocks noGrp="1"/>
          </p:cNvSpPr>
          <p:nvPr>
            <p:ph idx="1"/>
          </p:nvPr>
        </p:nvSpPr>
        <p:spPr/>
        <p:txBody>
          <a:bodyPr>
            <a:normAutofit/>
          </a:bodyPr>
          <a:lstStyle/>
          <a:p>
            <a:pPr lvl="2"/>
            <a:r>
              <a:rPr lang="en-IN" dirty="0"/>
              <a:t>The find leaks diagnostic attempts to identify web applications that have caused memory leaks when they were stopped, reloaded or undeployed.</a:t>
            </a:r>
          </a:p>
          <a:p>
            <a:pPr lvl="2"/>
            <a:r>
              <a:rPr lang="en-US" dirty="0"/>
              <a:t>This diagnostic will list context paths for the web applications that were stopped, reloaded or undeployed, but which classes from the previous runs are still present in memory, thus being a memory leak</a:t>
            </a:r>
          </a:p>
          <a:p>
            <a:pPr lvl="1"/>
            <a:r>
              <a:rPr lang="en-IN" b="1" dirty="0"/>
              <a:t>Server Information</a:t>
            </a:r>
            <a:endParaRPr lang="en-IN" dirty="0"/>
          </a:p>
          <a:p>
            <a:pPr lvl="2"/>
            <a:r>
              <a:rPr lang="en-IN" dirty="0"/>
              <a:t>This section displays information about Tomcat, the operating system of the server Tomcat is hosted on, the Java Virtual Machine Tomcat is running in, the primary host name of the server and the primary IP address of the server.</a:t>
            </a:r>
          </a:p>
          <a:p>
            <a:pPr lvl="2"/>
            <a:endParaRPr lang="en-IN" dirty="0"/>
          </a:p>
        </p:txBody>
      </p:sp>
    </p:spTree>
    <p:extLst>
      <p:ext uri="{BB962C8B-B14F-4D97-AF65-F5344CB8AC3E}">
        <p14:creationId xmlns:p14="http://schemas.microsoft.com/office/powerpoint/2010/main" val="4156561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C83B-CF83-427A-B08D-41D6F4E16688}"/>
              </a:ext>
            </a:extLst>
          </p:cNvPr>
          <p:cNvSpPr>
            <a:spLocks noGrp="1"/>
          </p:cNvSpPr>
          <p:nvPr>
            <p:ph type="title"/>
          </p:nvPr>
        </p:nvSpPr>
        <p:spPr/>
        <p:txBody>
          <a:bodyPr/>
          <a:lstStyle/>
          <a:p>
            <a:r>
              <a:rPr lang="en-IN" b="1" dirty="0"/>
              <a:t>Supported Manager Commands</a:t>
            </a:r>
            <a:endParaRPr lang="en-IN" dirty="0"/>
          </a:p>
        </p:txBody>
      </p:sp>
      <p:sp>
        <p:nvSpPr>
          <p:cNvPr id="3" name="Content Placeholder 2">
            <a:extLst>
              <a:ext uri="{FF2B5EF4-FFF2-40B4-BE49-F238E27FC236}">
                <a16:creationId xmlns:a16="http://schemas.microsoft.com/office/drawing/2014/main" id="{98E57B33-053F-413E-8865-3E5C7291FBD5}"/>
              </a:ext>
            </a:extLst>
          </p:cNvPr>
          <p:cNvSpPr>
            <a:spLocks noGrp="1"/>
          </p:cNvSpPr>
          <p:nvPr>
            <p:ph idx="1"/>
          </p:nvPr>
        </p:nvSpPr>
        <p:spPr/>
        <p:txBody>
          <a:bodyPr>
            <a:normAutofit/>
          </a:bodyPr>
          <a:lstStyle/>
          <a:p>
            <a:r>
              <a:rPr lang="en-IN" dirty="0"/>
              <a:t>All commands that the Manager application knows how to process are specified in a single request URI like this:</a:t>
            </a:r>
          </a:p>
          <a:p>
            <a:pPr lvl="1"/>
            <a:r>
              <a:rPr lang="en-IN" dirty="0"/>
              <a:t>http://{host}:{port}/manager/text/{command}?{parameters}</a:t>
            </a:r>
          </a:p>
          <a:p>
            <a:r>
              <a:rPr lang="en-US" dirty="0"/>
              <a:t>The commands are usually executed by HTTP GET requests. The /deploy command has a form that is executed by an HTTP PUT request.</a:t>
            </a:r>
          </a:p>
          <a:p>
            <a:r>
              <a:rPr lang="en-IN" dirty="0"/>
              <a:t>Common Parameters</a:t>
            </a:r>
          </a:p>
          <a:p>
            <a:pPr lvl="1"/>
            <a:r>
              <a:rPr lang="en-US" dirty="0"/>
              <a:t>Most commands accept one or more of the following query parameters:</a:t>
            </a:r>
          </a:p>
        </p:txBody>
      </p:sp>
    </p:spTree>
    <p:extLst>
      <p:ext uri="{BB962C8B-B14F-4D97-AF65-F5344CB8AC3E}">
        <p14:creationId xmlns:p14="http://schemas.microsoft.com/office/powerpoint/2010/main" val="2836149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C83B-CF83-427A-B08D-41D6F4E16688}"/>
              </a:ext>
            </a:extLst>
          </p:cNvPr>
          <p:cNvSpPr>
            <a:spLocks noGrp="1"/>
          </p:cNvSpPr>
          <p:nvPr>
            <p:ph type="title"/>
          </p:nvPr>
        </p:nvSpPr>
        <p:spPr/>
        <p:txBody>
          <a:bodyPr/>
          <a:lstStyle/>
          <a:p>
            <a:r>
              <a:rPr lang="en-IN" b="1" dirty="0"/>
              <a:t>Supported Manager Commands</a:t>
            </a:r>
            <a:endParaRPr lang="en-IN" dirty="0"/>
          </a:p>
        </p:txBody>
      </p:sp>
      <p:sp>
        <p:nvSpPr>
          <p:cNvPr id="3" name="Content Placeholder 2">
            <a:extLst>
              <a:ext uri="{FF2B5EF4-FFF2-40B4-BE49-F238E27FC236}">
                <a16:creationId xmlns:a16="http://schemas.microsoft.com/office/drawing/2014/main" id="{98E57B33-053F-413E-8865-3E5C7291FBD5}"/>
              </a:ext>
            </a:extLst>
          </p:cNvPr>
          <p:cNvSpPr>
            <a:spLocks noGrp="1"/>
          </p:cNvSpPr>
          <p:nvPr>
            <p:ph idx="1"/>
          </p:nvPr>
        </p:nvSpPr>
        <p:spPr/>
        <p:txBody>
          <a:bodyPr>
            <a:normAutofit/>
          </a:bodyPr>
          <a:lstStyle/>
          <a:p>
            <a:pPr lvl="2"/>
            <a:r>
              <a:rPr lang="en-US" dirty="0"/>
              <a:t>path - The context path (including the leading slash) of the web application you are dealing with. To select the ROOT web application, specify "/". </a:t>
            </a:r>
          </a:p>
          <a:p>
            <a:pPr lvl="2"/>
            <a:r>
              <a:rPr lang="en-US" dirty="0"/>
              <a:t>version - The version of this web application as used by the parallel deployment feature. If you use parallel deployment wherever a path is required you must specify a version in addition to the path and it is the combination of path and version that must be unique rather than just the path.</a:t>
            </a:r>
          </a:p>
          <a:p>
            <a:pPr lvl="2"/>
            <a:r>
              <a:rPr lang="en-IN" b="1" dirty="0"/>
              <a:t>war</a:t>
            </a:r>
            <a:r>
              <a:rPr lang="en-IN" dirty="0"/>
              <a:t> - URL of a web application archive (WAR) file, or pathname of a directory which contains the web application, or a Context configuration ".xml" file. You can use URLs in any of the following formats: </a:t>
            </a:r>
          </a:p>
          <a:p>
            <a:pPr lvl="3"/>
            <a:r>
              <a:rPr lang="en-IN" b="1" dirty="0"/>
              <a:t>file:/absolute/path/to/a/directory</a:t>
            </a:r>
            <a:r>
              <a:rPr lang="en-IN" dirty="0"/>
              <a:t> </a:t>
            </a:r>
          </a:p>
          <a:p>
            <a:pPr lvl="2"/>
            <a:endParaRPr lang="en-IN" dirty="0"/>
          </a:p>
          <a:p>
            <a:pPr lvl="2"/>
            <a:endParaRPr lang="en-US" dirty="0"/>
          </a:p>
          <a:p>
            <a:pPr lvl="2"/>
            <a:endParaRPr lang="en-US" dirty="0"/>
          </a:p>
          <a:p>
            <a:pPr lvl="2"/>
            <a:endParaRPr lang="en-IN" dirty="0"/>
          </a:p>
        </p:txBody>
      </p:sp>
    </p:spTree>
    <p:extLst>
      <p:ext uri="{BB962C8B-B14F-4D97-AF65-F5344CB8AC3E}">
        <p14:creationId xmlns:p14="http://schemas.microsoft.com/office/powerpoint/2010/main" val="1643503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C83B-CF83-427A-B08D-41D6F4E16688}"/>
              </a:ext>
            </a:extLst>
          </p:cNvPr>
          <p:cNvSpPr>
            <a:spLocks noGrp="1"/>
          </p:cNvSpPr>
          <p:nvPr>
            <p:ph type="title"/>
          </p:nvPr>
        </p:nvSpPr>
        <p:spPr/>
        <p:txBody>
          <a:bodyPr/>
          <a:lstStyle/>
          <a:p>
            <a:r>
              <a:rPr lang="en-IN" b="1" dirty="0"/>
              <a:t>Supported Manager Commands</a:t>
            </a:r>
            <a:endParaRPr lang="en-IN" dirty="0"/>
          </a:p>
        </p:txBody>
      </p:sp>
      <p:sp>
        <p:nvSpPr>
          <p:cNvPr id="3" name="Content Placeholder 2">
            <a:extLst>
              <a:ext uri="{FF2B5EF4-FFF2-40B4-BE49-F238E27FC236}">
                <a16:creationId xmlns:a16="http://schemas.microsoft.com/office/drawing/2014/main" id="{98E57B33-053F-413E-8865-3E5C7291FBD5}"/>
              </a:ext>
            </a:extLst>
          </p:cNvPr>
          <p:cNvSpPr>
            <a:spLocks noGrp="1"/>
          </p:cNvSpPr>
          <p:nvPr>
            <p:ph idx="1"/>
          </p:nvPr>
        </p:nvSpPr>
        <p:spPr/>
        <p:txBody>
          <a:bodyPr>
            <a:normAutofit/>
          </a:bodyPr>
          <a:lstStyle/>
          <a:p>
            <a:pPr lvl="3"/>
            <a:r>
              <a:rPr lang="en-IN" b="1" dirty="0"/>
              <a:t>file:/absolute/path/to/a/webapp.war</a:t>
            </a:r>
            <a:r>
              <a:rPr lang="en-IN" dirty="0"/>
              <a:t> </a:t>
            </a:r>
          </a:p>
          <a:p>
            <a:pPr lvl="3"/>
            <a:r>
              <a:rPr lang="en-IN" b="1" dirty="0"/>
              <a:t>file:/absolute/path/to/a/context.xml</a:t>
            </a:r>
            <a:r>
              <a:rPr lang="en-IN" dirty="0"/>
              <a:t> </a:t>
            </a:r>
          </a:p>
          <a:p>
            <a:pPr lvl="3"/>
            <a:r>
              <a:rPr lang="en-IN" b="1" dirty="0"/>
              <a:t>Directory - </a:t>
            </a:r>
            <a:r>
              <a:rPr lang="en-IN" dirty="0"/>
              <a:t>The directory name for the web application context in the Host's application base directory.</a:t>
            </a:r>
            <a:endParaRPr lang="en-IN" b="1" dirty="0"/>
          </a:p>
          <a:p>
            <a:pPr lvl="3"/>
            <a:r>
              <a:rPr lang="en-IN" b="1" dirty="0"/>
              <a:t>webapp.war - </a:t>
            </a:r>
            <a:r>
              <a:rPr lang="en-IN" dirty="0"/>
              <a:t>The name of a web application war file located in the Host's application base directory.</a:t>
            </a:r>
          </a:p>
          <a:p>
            <a:pPr lvl="1"/>
            <a:r>
              <a:rPr lang="en-IN" dirty="0"/>
              <a:t> </a:t>
            </a:r>
            <a:r>
              <a:rPr lang="en-US" dirty="0"/>
              <a:t>Each command will return a response in text/plain format </a:t>
            </a:r>
            <a:endParaRPr lang="en-IN" dirty="0"/>
          </a:p>
          <a:p>
            <a:pPr lvl="2"/>
            <a:endParaRPr lang="en-IN" dirty="0"/>
          </a:p>
        </p:txBody>
      </p:sp>
    </p:spTree>
    <p:extLst>
      <p:ext uri="{BB962C8B-B14F-4D97-AF65-F5344CB8AC3E}">
        <p14:creationId xmlns:p14="http://schemas.microsoft.com/office/powerpoint/2010/main" val="38348581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C83B-CF83-427A-B08D-41D6F4E16688}"/>
              </a:ext>
            </a:extLst>
          </p:cNvPr>
          <p:cNvSpPr>
            <a:spLocks noGrp="1"/>
          </p:cNvSpPr>
          <p:nvPr>
            <p:ph type="title"/>
          </p:nvPr>
        </p:nvSpPr>
        <p:spPr/>
        <p:txBody>
          <a:bodyPr/>
          <a:lstStyle/>
          <a:p>
            <a:r>
              <a:rPr lang="en-IN" b="1" dirty="0"/>
              <a:t>Supported Manager Commands</a:t>
            </a:r>
            <a:endParaRPr lang="en-IN" dirty="0"/>
          </a:p>
        </p:txBody>
      </p:sp>
      <p:sp>
        <p:nvSpPr>
          <p:cNvPr id="3" name="Content Placeholder 2">
            <a:extLst>
              <a:ext uri="{FF2B5EF4-FFF2-40B4-BE49-F238E27FC236}">
                <a16:creationId xmlns:a16="http://schemas.microsoft.com/office/drawing/2014/main" id="{98E57B33-053F-413E-8865-3E5C7291FBD5}"/>
              </a:ext>
            </a:extLst>
          </p:cNvPr>
          <p:cNvSpPr>
            <a:spLocks noGrp="1"/>
          </p:cNvSpPr>
          <p:nvPr>
            <p:ph idx="1"/>
          </p:nvPr>
        </p:nvSpPr>
        <p:spPr/>
        <p:txBody>
          <a:bodyPr>
            <a:normAutofit/>
          </a:bodyPr>
          <a:lstStyle/>
          <a:p>
            <a:r>
              <a:rPr lang="en-IN" b="1" dirty="0"/>
              <a:t>Deploy a Directory or WAR by URL</a:t>
            </a:r>
            <a:endParaRPr lang="en-IN" dirty="0"/>
          </a:p>
          <a:p>
            <a:pPr lvl="1"/>
            <a:r>
              <a:rPr lang="en-US" dirty="0"/>
              <a:t>Deploy a web application directory or ".war" file located on the Tomcat server.</a:t>
            </a:r>
          </a:p>
          <a:p>
            <a:pPr lvl="1"/>
            <a:r>
              <a:rPr lang="en-US" dirty="0"/>
              <a:t> The war parameter specifies a URL (including the file: scheme) for either a directory or a web application archive (WAR) file. </a:t>
            </a:r>
          </a:p>
          <a:p>
            <a:pPr lvl="1"/>
            <a:r>
              <a:rPr lang="en-IN" dirty="0"/>
              <a:t>Ex: </a:t>
            </a:r>
            <a:r>
              <a:rPr lang="en-IN" dirty="0">
                <a:hlinkClick r:id="rId2"/>
              </a:rPr>
              <a:t>http://localhost:8080/manager/text/deploy?path=/sample&amp;war=file:/c://sample.war</a:t>
            </a:r>
            <a:endParaRPr lang="en-IN" dirty="0"/>
          </a:p>
        </p:txBody>
      </p:sp>
    </p:spTree>
    <p:extLst>
      <p:ext uri="{BB962C8B-B14F-4D97-AF65-F5344CB8AC3E}">
        <p14:creationId xmlns:p14="http://schemas.microsoft.com/office/powerpoint/2010/main" val="646295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C83B-CF83-427A-B08D-41D6F4E16688}"/>
              </a:ext>
            </a:extLst>
          </p:cNvPr>
          <p:cNvSpPr>
            <a:spLocks noGrp="1"/>
          </p:cNvSpPr>
          <p:nvPr>
            <p:ph type="title"/>
          </p:nvPr>
        </p:nvSpPr>
        <p:spPr/>
        <p:txBody>
          <a:bodyPr/>
          <a:lstStyle/>
          <a:p>
            <a:r>
              <a:rPr lang="en-IN" b="1" dirty="0"/>
              <a:t>Supported Manager Commands</a:t>
            </a:r>
            <a:endParaRPr lang="en-IN" dirty="0"/>
          </a:p>
        </p:txBody>
      </p:sp>
      <p:sp>
        <p:nvSpPr>
          <p:cNvPr id="3" name="Content Placeholder 2">
            <a:extLst>
              <a:ext uri="{FF2B5EF4-FFF2-40B4-BE49-F238E27FC236}">
                <a16:creationId xmlns:a16="http://schemas.microsoft.com/office/drawing/2014/main" id="{98E57B33-053F-413E-8865-3E5C7291FBD5}"/>
              </a:ext>
            </a:extLst>
          </p:cNvPr>
          <p:cNvSpPr>
            <a:spLocks noGrp="1"/>
          </p:cNvSpPr>
          <p:nvPr>
            <p:ph idx="1"/>
          </p:nvPr>
        </p:nvSpPr>
        <p:spPr/>
        <p:txBody>
          <a:bodyPr>
            <a:normAutofit/>
          </a:bodyPr>
          <a:lstStyle/>
          <a:p>
            <a:r>
              <a:rPr lang="en-IN" b="1" dirty="0"/>
              <a:t>List Currently Deployed Applications</a:t>
            </a:r>
            <a:endParaRPr lang="en-IN" dirty="0"/>
          </a:p>
          <a:p>
            <a:pPr lvl="1"/>
            <a:r>
              <a:rPr lang="en-IN" dirty="0"/>
              <a:t>http://localhost:8080/manager/text/list</a:t>
            </a:r>
          </a:p>
          <a:p>
            <a:r>
              <a:rPr lang="en-IN" b="1" dirty="0"/>
              <a:t>Reload An Existing Application</a:t>
            </a:r>
          </a:p>
          <a:p>
            <a:pPr lvl="1"/>
            <a:r>
              <a:rPr lang="en-IN" dirty="0">
                <a:hlinkClick r:id="rId2"/>
              </a:rPr>
              <a:t>http://localhost:8080/manager/text/reload?path=/examples</a:t>
            </a:r>
            <a:endParaRPr lang="en-IN" dirty="0"/>
          </a:p>
          <a:p>
            <a:r>
              <a:rPr lang="en-IN" b="1" dirty="0"/>
              <a:t>List OS and JVM Properties</a:t>
            </a:r>
            <a:endParaRPr lang="en-IN" dirty="0"/>
          </a:p>
          <a:p>
            <a:pPr lvl="1"/>
            <a:r>
              <a:rPr lang="en-IN" dirty="0"/>
              <a:t>http://localhost:8080/manager/text/serverinfo</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2560889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C83B-CF83-427A-B08D-41D6F4E16688}"/>
              </a:ext>
            </a:extLst>
          </p:cNvPr>
          <p:cNvSpPr>
            <a:spLocks noGrp="1"/>
          </p:cNvSpPr>
          <p:nvPr>
            <p:ph type="title"/>
          </p:nvPr>
        </p:nvSpPr>
        <p:spPr/>
        <p:txBody>
          <a:bodyPr/>
          <a:lstStyle/>
          <a:p>
            <a:r>
              <a:rPr lang="en-IN" b="1" dirty="0"/>
              <a:t>Supported Manager Commands</a:t>
            </a:r>
            <a:endParaRPr lang="en-IN" dirty="0"/>
          </a:p>
        </p:txBody>
      </p:sp>
      <p:sp>
        <p:nvSpPr>
          <p:cNvPr id="3" name="Content Placeholder 2">
            <a:extLst>
              <a:ext uri="{FF2B5EF4-FFF2-40B4-BE49-F238E27FC236}">
                <a16:creationId xmlns:a16="http://schemas.microsoft.com/office/drawing/2014/main" id="{98E57B33-053F-413E-8865-3E5C7291FBD5}"/>
              </a:ext>
            </a:extLst>
          </p:cNvPr>
          <p:cNvSpPr>
            <a:spLocks noGrp="1"/>
          </p:cNvSpPr>
          <p:nvPr>
            <p:ph idx="1"/>
          </p:nvPr>
        </p:nvSpPr>
        <p:spPr/>
        <p:txBody>
          <a:bodyPr>
            <a:normAutofit fontScale="92500" lnSpcReduction="20000"/>
          </a:bodyPr>
          <a:lstStyle/>
          <a:p>
            <a:r>
              <a:rPr lang="en-IN" b="1" dirty="0"/>
              <a:t>List Available Global JNDI Resources</a:t>
            </a:r>
            <a:endParaRPr lang="en-IN" dirty="0"/>
          </a:p>
          <a:p>
            <a:pPr lvl="1"/>
            <a:r>
              <a:rPr lang="en-IN" dirty="0"/>
              <a:t>http://localhost:8080/manager/text/resources[?type=xxxxx]</a:t>
            </a:r>
          </a:p>
          <a:p>
            <a:r>
              <a:rPr lang="en-IN" b="1" dirty="0"/>
              <a:t>Session Statistics</a:t>
            </a:r>
            <a:endParaRPr lang="en-IN" dirty="0"/>
          </a:p>
          <a:p>
            <a:pPr lvl="1"/>
            <a:r>
              <a:rPr lang="en-IN" dirty="0"/>
              <a:t>http://localhost:8080/manager/text/sessions?path=/examples</a:t>
            </a:r>
          </a:p>
          <a:p>
            <a:r>
              <a:rPr lang="en-IN" b="1" dirty="0"/>
              <a:t>Expire Sessions</a:t>
            </a:r>
            <a:endParaRPr lang="en-IN" dirty="0"/>
          </a:p>
          <a:p>
            <a:pPr lvl="1"/>
            <a:r>
              <a:rPr lang="en-IN" dirty="0"/>
              <a:t>http://localhost:8080/manager/text/expire?path=/examples&amp;idle=num</a:t>
            </a:r>
          </a:p>
          <a:p>
            <a:r>
              <a:rPr lang="en-IN" b="1" dirty="0"/>
              <a:t>Start an Existing Application</a:t>
            </a:r>
            <a:endParaRPr lang="en-IN" dirty="0"/>
          </a:p>
          <a:p>
            <a:pPr lvl="1"/>
            <a:r>
              <a:rPr lang="en-IN" dirty="0"/>
              <a:t>http://localhost:8080/manager/text/start?path=/examples</a:t>
            </a:r>
          </a:p>
          <a:p>
            <a:pPr lvl="1"/>
            <a:endParaRPr lang="en-IN" dirty="0"/>
          </a:p>
        </p:txBody>
      </p:sp>
    </p:spTree>
    <p:extLst>
      <p:ext uri="{BB962C8B-B14F-4D97-AF65-F5344CB8AC3E}">
        <p14:creationId xmlns:p14="http://schemas.microsoft.com/office/powerpoint/2010/main" val="23416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C83B-CF83-427A-B08D-41D6F4E16688}"/>
              </a:ext>
            </a:extLst>
          </p:cNvPr>
          <p:cNvSpPr>
            <a:spLocks noGrp="1"/>
          </p:cNvSpPr>
          <p:nvPr>
            <p:ph type="title"/>
          </p:nvPr>
        </p:nvSpPr>
        <p:spPr/>
        <p:txBody>
          <a:bodyPr/>
          <a:lstStyle/>
          <a:p>
            <a:r>
              <a:rPr lang="en-IN" b="1" dirty="0"/>
              <a:t>Supported Manager Commands</a:t>
            </a:r>
            <a:endParaRPr lang="en-IN" dirty="0"/>
          </a:p>
        </p:txBody>
      </p:sp>
      <p:sp>
        <p:nvSpPr>
          <p:cNvPr id="3" name="Content Placeholder 2">
            <a:extLst>
              <a:ext uri="{FF2B5EF4-FFF2-40B4-BE49-F238E27FC236}">
                <a16:creationId xmlns:a16="http://schemas.microsoft.com/office/drawing/2014/main" id="{98E57B33-053F-413E-8865-3E5C7291FBD5}"/>
              </a:ext>
            </a:extLst>
          </p:cNvPr>
          <p:cNvSpPr>
            <a:spLocks noGrp="1"/>
          </p:cNvSpPr>
          <p:nvPr>
            <p:ph idx="1"/>
          </p:nvPr>
        </p:nvSpPr>
        <p:spPr/>
        <p:txBody>
          <a:bodyPr>
            <a:normAutofit fontScale="92500" lnSpcReduction="10000"/>
          </a:bodyPr>
          <a:lstStyle/>
          <a:p>
            <a:r>
              <a:rPr lang="en-IN" b="1" dirty="0"/>
              <a:t>Stop an Existing Application</a:t>
            </a:r>
            <a:endParaRPr lang="en-IN" dirty="0"/>
          </a:p>
          <a:p>
            <a:pPr lvl="1"/>
            <a:r>
              <a:rPr lang="en-IN" dirty="0"/>
              <a:t>http://localhost:8080/manager/text/stop?path=/examples</a:t>
            </a:r>
          </a:p>
          <a:p>
            <a:r>
              <a:rPr lang="en-IN" b="1" dirty="0"/>
              <a:t>Undeploy an Existing Application</a:t>
            </a:r>
            <a:endParaRPr lang="en-IN" dirty="0"/>
          </a:p>
          <a:p>
            <a:pPr lvl="1"/>
            <a:r>
              <a:rPr lang="en-IN" dirty="0"/>
              <a:t>http://localhost:8080/manager/text/undeploy?path=/sample</a:t>
            </a:r>
          </a:p>
          <a:p>
            <a:r>
              <a:rPr lang="en-IN" b="1" dirty="0"/>
              <a:t>Finding memory leaks	</a:t>
            </a:r>
            <a:endParaRPr lang="en-IN" dirty="0"/>
          </a:p>
          <a:p>
            <a:pPr lvl="1"/>
            <a:r>
              <a:rPr lang="en-IN" dirty="0"/>
              <a:t>http://localhost:8080/manager/text/findleaks[?statusLine=[true|false]]</a:t>
            </a:r>
          </a:p>
          <a:p>
            <a:r>
              <a:rPr lang="en-IN" b="1" dirty="0"/>
              <a:t>Connector SSL/TLS diagnostics</a:t>
            </a:r>
            <a:endParaRPr lang="en-IN" dirty="0"/>
          </a:p>
          <a:p>
            <a:pPr lvl="1"/>
            <a:r>
              <a:rPr lang="en-IN" dirty="0"/>
              <a:t>http://localhost:8080/manager/text/sslConnectorCiphers</a:t>
            </a:r>
          </a:p>
        </p:txBody>
      </p:sp>
    </p:spTree>
    <p:extLst>
      <p:ext uri="{BB962C8B-B14F-4D97-AF65-F5344CB8AC3E}">
        <p14:creationId xmlns:p14="http://schemas.microsoft.com/office/powerpoint/2010/main" val="178909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C83B-CF83-427A-B08D-41D6F4E16688}"/>
              </a:ext>
            </a:extLst>
          </p:cNvPr>
          <p:cNvSpPr>
            <a:spLocks noGrp="1"/>
          </p:cNvSpPr>
          <p:nvPr>
            <p:ph type="title"/>
          </p:nvPr>
        </p:nvSpPr>
        <p:spPr/>
        <p:txBody>
          <a:bodyPr/>
          <a:lstStyle/>
          <a:p>
            <a:r>
              <a:rPr lang="en-IN" b="1" dirty="0"/>
              <a:t>Supported Manager Commands</a:t>
            </a:r>
            <a:endParaRPr lang="en-IN" dirty="0"/>
          </a:p>
        </p:txBody>
      </p:sp>
      <p:sp>
        <p:nvSpPr>
          <p:cNvPr id="3" name="Content Placeholder 2">
            <a:extLst>
              <a:ext uri="{FF2B5EF4-FFF2-40B4-BE49-F238E27FC236}">
                <a16:creationId xmlns:a16="http://schemas.microsoft.com/office/drawing/2014/main" id="{98E57B33-053F-413E-8865-3E5C7291FBD5}"/>
              </a:ext>
            </a:extLst>
          </p:cNvPr>
          <p:cNvSpPr>
            <a:spLocks noGrp="1"/>
          </p:cNvSpPr>
          <p:nvPr>
            <p:ph idx="1"/>
          </p:nvPr>
        </p:nvSpPr>
        <p:spPr/>
        <p:txBody>
          <a:bodyPr>
            <a:normAutofit/>
          </a:bodyPr>
          <a:lstStyle/>
          <a:p>
            <a:r>
              <a:rPr lang="en-IN" b="1" dirty="0"/>
              <a:t>Thread Dump</a:t>
            </a:r>
            <a:endParaRPr lang="en-IN" dirty="0"/>
          </a:p>
          <a:p>
            <a:pPr lvl="1"/>
            <a:r>
              <a:rPr lang="en-IN" dirty="0">
                <a:hlinkClick r:id="rId2"/>
              </a:rPr>
              <a:t>http://localhost:8080/manager/text/threaddump</a:t>
            </a:r>
            <a:endParaRPr lang="en-IN" dirty="0"/>
          </a:p>
          <a:p>
            <a:r>
              <a:rPr lang="en-IN" b="1" dirty="0"/>
              <a:t>VM Info</a:t>
            </a:r>
          </a:p>
          <a:p>
            <a:pPr lvl="1"/>
            <a:r>
              <a:rPr lang="en-IN" dirty="0">
                <a:hlinkClick r:id="rId3"/>
              </a:rPr>
              <a:t>http://localhost:8080/manager/text/vminfo</a:t>
            </a:r>
            <a:endParaRPr lang="en-IN" dirty="0"/>
          </a:p>
          <a:p>
            <a:r>
              <a:rPr lang="en-IN" b="1" dirty="0"/>
              <a:t>Save Configuration</a:t>
            </a:r>
            <a:endParaRPr lang="en-IN" dirty="0"/>
          </a:p>
          <a:p>
            <a:pPr lvl="1"/>
            <a:r>
              <a:rPr lang="en-IN" dirty="0"/>
              <a:t>http://localhost:8080/manager/text/save</a:t>
            </a:r>
          </a:p>
          <a:p>
            <a:pPr marL="457200" lvl="1" indent="0">
              <a:buNone/>
            </a:pPr>
            <a:endParaRPr lang="en-IN" dirty="0"/>
          </a:p>
          <a:p>
            <a:pPr lvl="1"/>
            <a:endParaRPr lang="en-IN" dirty="0"/>
          </a:p>
        </p:txBody>
      </p:sp>
    </p:spTree>
    <p:extLst>
      <p:ext uri="{BB962C8B-B14F-4D97-AF65-F5344CB8AC3E}">
        <p14:creationId xmlns:p14="http://schemas.microsoft.com/office/powerpoint/2010/main" val="1449604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C83B-CF83-427A-B08D-41D6F4E16688}"/>
              </a:ext>
            </a:extLst>
          </p:cNvPr>
          <p:cNvSpPr>
            <a:spLocks noGrp="1"/>
          </p:cNvSpPr>
          <p:nvPr>
            <p:ph type="title"/>
          </p:nvPr>
        </p:nvSpPr>
        <p:spPr/>
        <p:txBody>
          <a:bodyPr/>
          <a:lstStyle/>
          <a:p>
            <a:r>
              <a:rPr lang="en-IN" b="1" dirty="0"/>
              <a:t>Supported Manager Commands</a:t>
            </a:r>
            <a:endParaRPr lang="en-IN" dirty="0"/>
          </a:p>
        </p:txBody>
      </p:sp>
      <p:sp>
        <p:nvSpPr>
          <p:cNvPr id="3" name="Content Placeholder 2">
            <a:extLst>
              <a:ext uri="{FF2B5EF4-FFF2-40B4-BE49-F238E27FC236}">
                <a16:creationId xmlns:a16="http://schemas.microsoft.com/office/drawing/2014/main" id="{98E57B33-053F-413E-8865-3E5C7291FBD5}"/>
              </a:ext>
            </a:extLst>
          </p:cNvPr>
          <p:cNvSpPr>
            <a:spLocks noGrp="1"/>
          </p:cNvSpPr>
          <p:nvPr>
            <p:ph idx="1"/>
          </p:nvPr>
        </p:nvSpPr>
        <p:spPr/>
        <p:txBody>
          <a:bodyPr>
            <a:normAutofit/>
          </a:bodyPr>
          <a:lstStyle/>
          <a:p>
            <a:r>
              <a:rPr lang="en-IN" b="1" dirty="0"/>
              <a:t>Server Status</a:t>
            </a:r>
            <a:endParaRPr lang="en-IN" dirty="0"/>
          </a:p>
          <a:p>
            <a:pPr lvl="1"/>
            <a:r>
              <a:rPr lang="en-IN" dirty="0"/>
              <a:t>http://localhost:8080/manager/status</a:t>
            </a:r>
            <a:endParaRPr lang="en-IN" sz="3200" dirty="0"/>
          </a:p>
          <a:p>
            <a:pPr lvl="1"/>
            <a:r>
              <a:rPr lang="en-IN" dirty="0"/>
              <a:t>http://localhost:8080/manager/status/all</a:t>
            </a:r>
            <a:endParaRPr lang="en-IN" sz="3200" dirty="0"/>
          </a:p>
          <a:p>
            <a:pPr lvl="1"/>
            <a:r>
              <a:rPr lang="en-IN" dirty="0"/>
              <a:t>http://localhost:8080/manager/status?XML=true</a:t>
            </a:r>
            <a:endParaRPr lang="en-IN" sz="3200" dirty="0"/>
          </a:p>
          <a:p>
            <a:pPr lvl="1"/>
            <a:r>
              <a:rPr lang="en-IN" dirty="0"/>
              <a:t>http://localhost:8080/manager/status/all?XML=true</a:t>
            </a:r>
            <a:endParaRPr lang="en-IN" sz="3200" dirty="0"/>
          </a:p>
          <a:p>
            <a:pPr lvl="1"/>
            <a:endParaRPr lang="en-IN" dirty="0"/>
          </a:p>
        </p:txBody>
      </p:sp>
    </p:spTree>
    <p:extLst>
      <p:ext uri="{BB962C8B-B14F-4D97-AF65-F5344CB8AC3E}">
        <p14:creationId xmlns:p14="http://schemas.microsoft.com/office/powerpoint/2010/main" val="3473197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913B-A510-4674-885A-2695B259D5B2}"/>
              </a:ext>
            </a:extLst>
          </p:cNvPr>
          <p:cNvSpPr>
            <a:spLocks noGrp="1"/>
          </p:cNvSpPr>
          <p:nvPr>
            <p:ph type="title"/>
          </p:nvPr>
        </p:nvSpPr>
        <p:spPr/>
        <p:txBody>
          <a:bodyPr/>
          <a:lstStyle/>
          <a:p>
            <a:r>
              <a:rPr lang="en-US" b="1" i="1" cap="all" dirty="0"/>
              <a:t>OUTLINE</a:t>
            </a:r>
            <a:endParaRPr lang="en-IN" dirty="0"/>
          </a:p>
        </p:txBody>
      </p:sp>
      <p:sp>
        <p:nvSpPr>
          <p:cNvPr id="3" name="Content Placeholder 2">
            <a:extLst>
              <a:ext uri="{FF2B5EF4-FFF2-40B4-BE49-F238E27FC236}">
                <a16:creationId xmlns:a16="http://schemas.microsoft.com/office/drawing/2014/main" id="{A133A5C2-898D-4069-AEE2-66C317F826AA}"/>
              </a:ext>
            </a:extLst>
          </p:cNvPr>
          <p:cNvSpPr>
            <a:spLocks noGrp="1"/>
          </p:cNvSpPr>
          <p:nvPr>
            <p:ph idx="1"/>
          </p:nvPr>
        </p:nvSpPr>
        <p:spPr/>
        <p:txBody>
          <a:bodyPr>
            <a:normAutofit fontScale="92500" lnSpcReduction="10000"/>
          </a:bodyPr>
          <a:lstStyle/>
          <a:p>
            <a:pPr marL="0" indent="0">
              <a:buNone/>
            </a:pPr>
            <a:r>
              <a:rPr lang="en-US" b="1" i="1" dirty="0"/>
              <a:t>1. Apache Tomcat and JEE Overview</a:t>
            </a:r>
            <a:endParaRPr lang="en-IN" b="1" i="1" dirty="0"/>
          </a:p>
          <a:p>
            <a:pPr lvl="1"/>
            <a:r>
              <a:rPr lang="en-US" dirty="0"/>
              <a:t>Web Technology Architectural Overview</a:t>
            </a:r>
            <a:endParaRPr lang="en-IN" dirty="0"/>
          </a:p>
          <a:p>
            <a:pPr lvl="1"/>
            <a:r>
              <a:rPr lang="en-US" dirty="0"/>
              <a:t>Servlets 3.1</a:t>
            </a:r>
            <a:endParaRPr lang="en-IN" dirty="0"/>
          </a:p>
          <a:p>
            <a:pPr lvl="1"/>
            <a:r>
              <a:rPr lang="en-US" dirty="0"/>
              <a:t>JSP 2.3</a:t>
            </a:r>
            <a:endParaRPr lang="en-IN" dirty="0"/>
          </a:p>
          <a:p>
            <a:pPr lvl="1"/>
            <a:r>
              <a:rPr lang="en-US" dirty="0" err="1"/>
              <a:t>WebSockets</a:t>
            </a:r>
            <a:r>
              <a:rPr lang="en-US" dirty="0"/>
              <a:t> 1.1</a:t>
            </a:r>
            <a:endParaRPr lang="en-IN" dirty="0"/>
          </a:p>
          <a:p>
            <a:pPr lvl="1"/>
            <a:r>
              <a:rPr lang="en-US" dirty="0"/>
              <a:t>Expression Language 3.0</a:t>
            </a:r>
            <a:endParaRPr lang="en-IN" dirty="0"/>
          </a:p>
          <a:p>
            <a:pPr lvl="1"/>
            <a:r>
              <a:rPr lang="en-US" dirty="0"/>
              <a:t>Tomcat Background</a:t>
            </a:r>
            <a:endParaRPr lang="en-IN" dirty="0"/>
          </a:p>
          <a:p>
            <a:pPr lvl="1"/>
            <a:r>
              <a:rPr lang="en-US" dirty="0"/>
              <a:t>Other components in the ecosystem</a:t>
            </a:r>
            <a:endParaRPr lang="en-IN" dirty="0"/>
          </a:p>
        </p:txBody>
      </p:sp>
    </p:spTree>
    <p:extLst>
      <p:ext uri="{BB962C8B-B14F-4D97-AF65-F5344CB8AC3E}">
        <p14:creationId xmlns:p14="http://schemas.microsoft.com/office/powerpoint/2010/main" val="677017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EB12-42CF-415A-B33F-11061D999136}"/>
              </a:ext>
            </a:extLst>
          </p:cNvPr>
          <p:cNvSpPr>
            <a:spLocks noGrp="1"/>
          </p:cNvSpPr>
          <p:nvPr>
            <p:ph type="title"/>
          </p:nvPr>
        </p:nvSpPr>
        <p:spPr/>
        <p:txBody>
          <a:bodyPr/>
          <a:lstStyle/>
          <a:p>
            <a:r>
              <a:rPr lang="en-US" b="1" dirty="0"/>
              <a:t>Tomcat Web Application Deployment</a:t>
            </a:r>
            <a:endParaRPr lang="en-IN" dirty="0"/>
          </a:p>
        </p:txBody>
      </p:sp>
      <p:sp>
        <p:nvSpPr>
          <p:cNvPr id="3" name="Content Placeholder 2">
            <a:extLst>
              <a:ext uri="{FF2B5EF4-FFF2-40B4-BE49-F238E27FC236}">
                <a16:creationId xmlns:a16="http://schemas.microsoft.com/office/drawing/2014/main" id="{A3957EA1-2F7A-49A4-B01B-419FFA1C750C}"/>
              </a:ext>
            </a:extLst>
          </p:cNvPr>
          <p:cNvSpPr>
            <a:spLocks noGrp="1"/>
          </p:cNvSpPr>
          <p:nvPr>
            <p:ph idx="1"/>
          </p:nvPr>
        </p:nvSpPr>
        <p:spPr/>
        <p:txBody>
          <a:bodyPr>
            <a:normAutofit/>
          </a:bodyPr>
          <a:lstStyle/>
          <a:p>
            <a:r>
              <a:rPr lang="en-US" dirty="0"/>
              <a:t>Deployment is the term used for the process of installing a web application into the Tomcat server.</a:t>
            </a:r>
          </a:p>
          <a:p>
            <a:r>
              <a:rPr lang="en-IN" dirty="0"/>
              <a:t>Web application deployment can be accomplished in a number of ways within the Tomcat server. </a:t>
            </a:r>
          </a:p>
          <a:p>
            <a:pPr lvl="1"/>
            <a:r>
              <a:rPr lang="en-US" dirty="0"/>
              <a:t>Statically: the web application is setup before Tomcat is started</a:t>
            </a:r>
            <a:endParaRPr lang="en-IN" dirty="0"/>
          </a:p>
          <a:p>
            <a:pPr lvl="1"/>
            <a:r>
              <a:rPr lang="en-US" dirty="0"/>
              <a:t>Dynamically: by directly manipulating already deployed web applications or remotely by using the Tomcat Manager web application </a:t>
            </a:r>
            <a:endParaRPr lang="en-IN" dirty="0"/>
          </a:p>
        </p:txBody>
      </p:sp>
    </p:spTree>
    <p:extLst>
      <p:ext uri="{BB962C8B-B14F-4D97-AF65-F5344CB8AC3E}">
        <p14:creationId xmlns:p14="http://schemas.microsoft.com/office/powerpoint/2010/main" val="8067259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EB12-42CF-415A-B33F-11061D999136}"/>
              </a:ext>
            </a:extLst>
          </p:cNvPr>
          <p:cNvSpPr>
            <a:spLocks noGrp="1"/>
          </p:cNvSpPr>
          <p:nvPr>
            <p:ph type="title"/>
          </p:nvPr>
        </p:nvSpPr>
        <p:spPr/>
        <p:txBody>
          <a:bodyPr/>
          <a:lstStyle/>
          <a:p>
            <a:r>
              <a:rPr lang="en-US" b="1" dirty="0"/>
              <a:t>Tomcat Web Application Deployment</a:t>
            </a:r>
            <a:endParaRPr lang="en-IN" dirty="0"/>
          </a:p>
        </p:txBody>
      </p:sp>
      <p:sp>
        <p:nvSpPr>
          <p:cNvPr id="3" name="Content Placeholder 2">
            <a:extLst>
              <a:ext uri="{FF2B5EF4-FFF2-40B4-BE49-F238E27FC236}">
                <a16:creationId xmlns:a16="http://schemas.microsoft.com/office/drawing/2014/main" id="{A3957EA1-2F7A-49A4-B01B-419FFA1C750C}"/>
              </a:ext>
            </a:extLst>
          </p:cNvPr>
          <p:cNvSpPr>
            <a:spLocks noGrp="1"/>
          </p:cNvSpPr>
          <p:nvPr>
            <p:ph idx="1"/>
          </p:nvPr>
        </p:nvSpPr>
        <p:spPr/>
        <p:txBody>
          <a:bodyPr>
            <a:normAutofit/>
          </a:bodyPr>
          <a:lstStyle/>
          <a:p>
            <a:r>
              <a:rPr lang="en-IN" dirty="0"/>
              <a:t>The Tomcat Manager is a web application that can be used interactively (via HTML GUI) or programmatically (via URL-based API) to deploy and manage web applications. </a:t>
            </a:r>
          </a:p>
          <a:p>
            <a:r>
              <a:rPr lang="en-US" dirty="0"/>
              <a:t>Apache Tomcat provides tasks for Apache Ant build tool.</a:t>
            </a:r>
          </a:p>
          <a:p>
            <a:r>
              <a:rPr lang="en-US" dirty="0"/>
              <a:t>Apache Tomcat Maven Plugin project provides integration with Apache Maven. </a:t>
            </a:r>
          </a:p>
        </p:txBody>
      </p:sp>
    </p:spTree>
    <p:extLst>
      <p:ext uri="{BB962C8B-B14F-4D97-AF65-F5344CB8AC3E}">
        <p14:creationId xmlns:p14="http://schemas.microsoft.com/office/powerpoint/2010/main" val="2093420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EB12-42CF-415A-B33F-11061D999136}"/>
              </a:ext>
            </a:extLst>
          </p:cNvPr>
          <p:cNvSpPr>
            <a:spLocks noGrp="1"/>
          </p:cNvSpPr>
          <p:nvPr>
            <p:ph type="title"/>
          </p:nvPr>
        </p:nvSpPr>
        <p:spPr/>
        <p:txBody>
          <a:bodyPr/>
          <a:lstStyle/>
          <a:p>
            <a:r>
              <a:rPr lang="en-US" b="1" dirty="0"/>
              <a:t>Tomcat Web Application Deployment</a:t>
            </a:r>
            <a:endParaRPr lang="en-IN" dirty="0"/>
          </a:p>
        </p:txBody>
      </p:sp>
      <p:sp>
        <p:nvSpPr>
          <p:cNvPr id="3" name="Content Placeholder 2">
            <a:extLst>
              <a:ext uri="{FF2B5EF4-FFF2-40B4-BE49-F238E27FC236}">
                <a16:creationId xmlns:a16="http://schemas.microsoft.com/office/drawing/2014/main" id="{A3957EA1-2F7A-49A4-B01B-419FFA1C750C}"/>
              </a:ext>
            </a:extLst>
          </p:cNvPr>
          <p:cNvSpPr>
            <a:spLocks noGrp="1"/>
          </p:cNvSpPr>
          <p:nvPr>
            <p:ph idx="1"/>
          </p:nvPr>
        </p:nvSpPr>
        <p:spPr/>
        <p:txBody>
          <a:bodyPr>
            <a:normAutofit lnSpcReduction="10000"/>
          </a:bodyPr>
          <a:lstStyle/>
          <a:p>
            <a:r>
              <a:rPr lang="en-US" dirty="0"/>
              <a:t>There is also a tool called the Client Deployer, which can be used from a command line and provides additional functionality such as compiling and validating web applications as well as packaging web application into web application resource (WAR) files.</a:t>
            </a:r>
          </a:p>
          <a:p>
            <a:r>
              <a:rPr lang="en-IN" dirty="0"/>
              <a:t>In talking about deployment of web applications, the concept of a </a:t>
            </a:r>
            <a:r>
              <a:rPr lang="en-IN" i="1" dirty="0"/>
              <a:t>Context</a:t>
            </a:r>
            <a:r>
              <a:rPr lang="en-IN" dirty="0"/>
              <a:t> is required to be understood. </a:t>
            </a:r>
          </a:p>
          <a:p>
            <a:r>
              <a:rPr lang="en-IN" dirty="0"/>
              <a:t>A Context is what Tomcat calls a web application. </a:t>
            </a:r>
          </a:p>
          <a:p>
            <a:r>
              <a:rPr lang="en-US" dirty="0"/>
              <a:t>In order to configure a Context within Tomcat a </a:t>
            </a:r>
            <a:r>
              <a:rPr lang="en-US" i="1" dirty="0"/>
              <a:t>Context Descriptor</a:t>
            </a:r>
            <a:r>
              <a:rPr lang="en-US" dirty="0"/>
              <a:t> is required. </a:t>
            </a:r>
          </a:p>
        </p:txBody>
      </p:sp>
    </p:spTree>
    <p:extLst>
      <p:ext uri="{BB962C8B-B14F-4D97-AF65-F5344CB8AC3E}">
        <p14:creationId xmlns:p14="http://schemas.microsoft.com/office/powerpoint/2010/main" val="23603386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EB12-42CF-415A-B33F-11061D999136}"/>
              </a:ext>
            </a:extLst>
          </p:cNvPr>
          <p:cNvSpPr>
            <a:spLocks noGrp="1"/>
          </p:cNvSpPr>
          <p:nvPr>
            <p:ph type="title"/>
          </p:nvPr>
        </p:nvSpPr>
        <p:spPr/>
        <p:txBody>
          <a:bodyPr/>
          <a:lstStyle/>
          <a:p>
            <a:r>
              <a:rPr lang="en-US" b="1" dirty="0"/>
              <a:t>Tomcat Web Application Deployment</a:t>
            </a:r>
            <a:endParaRPr lang="en-IN" dirty="0"/>
          </a:p>
        </p:txBody>
      </p:sp>
      <p:sp>
        <p:nvSpPr>
          <p:cNvPr id="3" name="Content Placeholder 2">
            <a:extLst>
              <a:ext uri="{FF2B5EF4-FFF2-40B4-BE49-F238E27FC236}">
                <a16:creationId xmlns:a16="http://schemas.microsoft.com/office/drawing/2014/main" id="{A3957EA1-2F7A-49A4-B01B-419FFA1C750C}"/>
              </a:ext>
            </a:extLst>
          </p:cNvPr>
          <p:cNvSpPr>
            <a:spLocks noGrp="1"/>
          </p:cNvSpPr>
          <p:nvPr>
            <p:ph idx="1"/>
          </p:nvPr>
        </p:nvSpPr>
        <p:spPr/>
        <p:txBody>
          <a:bodyPr>
            <a:normAutofit fontScale="92500"/>
          </a:bodyPr>
          <a:lstStyle/>
          <a:p>
            <a:r>
              <a:rPr lang="en-US" dirty="0"/>
              <a:t>A Context Descriptor is simply an XML file that contains Tomcat related configuration for a Context, </a:t>
            </a:r>
            <a:r>
              <a:rPr lang="en-US" dirty="0" err="1"/>
              <a:t>e.g</a:t>
            </a:r>
            <a:r>
              <a:rPr lang="en-US" dirty="0"/>
              <a:t> naming resources or session manager configuration.</a:t>
            </a:r>
          </a:p>
          <a:p>
            <a:r>
              <a:rPr lang="en-US" dirty="0"/>
              <a:t>Context Descriptors not only help Tomcat to know how to configure Contexts but other tools such as the Tomcat Manager and TCD often use these Context Descriptors to perform their roles properly.</a:t>
            </a:r>
            <a:endParaRPr lang="en-IN" dirty="0"/>
          </a:p>
          <a:p>
            <a:r>
              <a:rPr lang="en-IN" dirty="0"/>
              <a:t>The locations for Context Descriptors are: </a:t>
            </a:r>
          </a:p>
          <a:p>
            <a:pPr lvl="1"/>
            <a:r>
              <a:rPr lang="en-US" dirty="0"/>
              <a:t>$CATALINA_BASE/conf/[enginename]/[hostname]/[webappname].xml</a:t>
            </a:r>
            <a:endParaRPr lang="en-IN" dirty="0"/>
          </a:p>
          <a:p>
            <a:pPr lvl="1"/>
            <a:r>
              <a:rPr lang="en-US" dirty="0"/>
              <a:t>$CATALINA_BASE/webapps/[webappname]/META-INF/context.xml</a:t>
            </a:r>
            <a:endParaRPr lang="en-IN" dirty="0"/>
          </a:p>
          <a:p>
            <a:endParaRPr lang="en-IN" dirty="0"/>
          </a:p>
          <a:p>
            <a:pPr marL="0" indent="0">
              <a:buNone/>
            </a:pPr>
            <a:endParaRPr lang="en-US" dirty="0"/>
          </a:p>
        </p:txBody>
      </p:sp>
    </p:spTree>
    <p:extLst>
      <p:ext uri="{BB962C8B-B14F-4D97-AF65-F5344CB8AC3E}">
        <p14:creationId xmlns:p14="http://schemas.microsoft.com/office/powerpoint/2010/main" val="26984207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EB12-42CF-415A-B33F-11061D999136}"/>
              </a:ext>
            </a:extLst>
          </p:cNvPr>
          <p:cNvSpPr>
            <a:spLocks noGrp="1"/>
          </p:cNvSpPr>
          <p:nvPr>
            <p:ph type="title"/>
          </p:nvPr>
        </p:nvSpPr>
        <p:spPr/>
        <p:txBody>
          <a:bodyPr/>
          <a:lstStyle/>
          <a:p>
            <a:r>
              <a:rPr lang="en-US" b="1" dirty="0"/>
              <a:t>Tomcat Web Application Deployment</a:t>
            </a:r>
            <a:endParaRPr lang="en-IN" dirty="0"/>
          </a:p>
        </p:txBody>
      </p:sp>
      <p:sp>
        <p:nvSpPr>
          <p:cNvPr id="3" name="Content Placeholder 2">
            <a:extLst>
              <a:ext uri="{FF2B5EF4-FFF2-40B4-BE49-F238E27FC236}">
                <a16:creationId xmlns:a16="http://schemas.microsoft.com/office/drawing/2014/main" id="{A3957EA1-2F7A-49A4-B01B-419FFA1C750C}"/>
              </a:ext>
            </a:extLst>
          </p:cNvPr>
          <p:cNvSpPr>
            <a:spLocks noGrp="1"/>
          </p:cNvSpPr>
          <p:nvPr>
            <p:ph idx="1"/>
          </p:nvPr>
        </p:nvSpPr>
        <p:spPr/>
        <p:txBody>
          <a:bodyPr>
            <a:normAutofit lnSpcReduction="10000"/>
          </a:bodyPr>
          <a:lstStyle/>
          <a:p>
            <a:r>
              <a:rPr lang="en-US" b="1" dirty="0"/>
              <a:t>Deployment on Tomcat startup</a:t>
            </a:r>
            <a:endParaRPr lang="en-IN" b="1" dirty="0"/>
          </a:p>
          <a:p>
            <a:pPr lvl="1"/>
            <a:r>
              <a:rPr lang="en-US" dirty="0"/>
              <a:t>The location you deploy web applications to for this type of deployment is called the appBase which is specified per Host.</a:t>
            </a:r>
          </a:p>
          <a:p>
            <a:pPr lvl="1"/>
            <a:r>
              <a:rPr lang="en-US" dirty="0"/>
              <a:t> You either copy a so-called exploded web application, i.e non-compressed, to this location, or a compressed web application resource .WAR file.</a:t>
            </a:r>
          </a:p>
          <a:p>
            <a:pPr lvl="1"/>
            <a:r>
              <a:rPr lang="en-US" dirty="0"/>
              <a:t>The web applications present in the location specified by the Host's (default Host is "localhost") appBase attribute (default appBase is "$CATALINA_BASE/webapps") will be deployed on Tomcat startup only if the Host's deployOnStartup attribute is "true". </a:t>
            </a:r>
            <a:endParaRPr lang="en-IN" dirty="0"/>
          </a:p>
          <a:p>
            <a:pPr marL="0" indent="0">
              <a:buNone/>
            </a:pPr>
            <a:endParaRPr lang="en-US" dirty="0"/>
          </a:p>
        </p:txBody>
      </p:sp>
    </p:spTree>
    <p:extLst>
      <p:ext uri="{BB962C8B-B14F-4D97-AF65-F5344CB8AC3E}">
        <p14:creationId xmlns:p14="http://schemas.microsoft.com/office/powerpoint/2010/main" val="1359349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EB12-42CF-415A-B33F-11061D999136}"/>
              </a:ext>
            </a:extLst>
          </p:cNvPr>
          <p:cNvSpPr>
            <a:spLocks noGrp="1"/>
          </p:cNvSpPr>
          <p:nvPr>
            <p:ph type="title"/>
          </p:nvPr>
        </p:nvSpPr>
        <p:spPr/>
        <p:txBody>
          <a:bodyPr/>
          <a:lstStyle/>
          <a:p>
            <a:r>
              <a:rPr lang="en-US" b="1" dirty="0"/>
              <a:t>Tomcat Web Application Deployment</a:t>
            </a:r>
            <a:endParaRPr lang="en-IN" dirty="0"/>
          </a:p>
        </p:txBody>
      </p:sp>
      <p:sp>
        <p:nvSpPr>
          <p:cNvPr id="3" name="Content Placeholder 2">
            <a:extLst>
              <a:ext uri="{FF2B5EF4-FFF2-40B4-BE49-F238E27FC236}">
                <a16:creationId xmlns:a16="http://schemas.microsoft.com/office/drawing/2014/main" id="{A3957EA1-2F7A-49A4-B01B-419FFA1C750C}"/>
              </a:ext>
            </a:extLst>
          </p:cNvPr>
          <p:cNvSpPr>
            <a:spLocks noGrp="1"/>
          </p:cNvSpPr>
          <p:nvPr>
            <p:ph idx="1"/>
          </p:nvPr>
        </p:nvSpPr>
        <p:spPr/>
        <p:txBody>
          <a:bodyPr>
            <a:normAutofit/>
          </a:bodyPr>
          <a:lstStyle/>
          <a:p>
            <a:r>
              <a:rPr lang="en-US" b="1" dirty="0"/>
              <a:t>Deploying on a running Tomcat server</a:t>
            </a:r>
          </a:p>
          <a:p>
            <a:pPr lvl="1"/>
            <a:r>
              <a:rPr lang="en-US" b="1" dirty="0"/>
              <a:t>If the Host autoDeploy attribute is "true", the Host will attempt to deploy and update web applications dynamically.</a:t>
            </a:r>
          </a:p>
          <a:p>
            <a:pPr lvl="1"/>
            <a:r>
              <a:rPr lang="en-US" b="1" dirty="0"/>
              <a:t>Deployment of .WAR files copied into the Host appBase.</a:t>
            </a:r>
          </a:p>
          <a:p>
            <a:pPr lvl="1"/>
            <a:r>
              <a:rPr lang="en-US" b="1" dirty="0"/>
              <a:t>Deployment of exploded web applications which are copied into the Host appBase. </a:t>
            </a:r>
          </a:p>
          <a:p>
            <a:pPr lvl="1"/>
            <a:r>
              <a:rPr lang="en-US" b="1" dirty="0"/>
              <a:t>Re-deployment of a web application which has already been deployed from a .WAR when the new .WAR is provided. </a:t>
            </a:r>
            <a:endParaRPr lang="en-IN" b="1" dirty="0"/>
          </a:p>
          <a:p>
            <a:pPr marL="0" indent="0">
              <a:buNone/>
            </a:pPr>
            <a:endParaRPr lang="en-US" dirty="0"/>
          </a:p>
        </p:txBody>
      </p:sp>
    </p:spTree>
    <p:extLst>
      <p:ext uri="{BB962C8B-B14F-4D97-AF65-F5344CB8AC3E}">
        <p14:creationId xmlns:p14="http://schemas.microsoft.com/office/powerpoint/2010/main" val="13392857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F312-42EB-4A77-9E2E-84585CAD0281}"/>
              </a:ext>
            </a:extLst>
          </p:cNvPr>
          <p:cNvSpPr>
            <a:spLocks noGrp="1"/>
          </p:cNvSpPr>
          <p:nvPr>
            <p:ph type="title"/>
          </p:nvPr>
        </p:nvSpPr>
        <p:spPr/>
        <p:txBody>
          <a:bodyPr>
            <a:normAutofit/>
          </a:bodyPr>
          <a:lstStyle/>
          <a:p>
            <a:r>
              <a:rPr lang="en-US" b="1" dirty="0"/>
              <a:t>Host Manager App -- Text Interface</a:t>
            </a:r>
            <a:endParaRPr lang="en-IN" dirty="0"/>
          </a:p>
        </p:txBody>
      </p:sp>
      <p:sp>
        <p:nvSpPr>
          <p:cNvPr id="3" name="Content Placeholder 2">
            <a:extLst>
              <a:ext uri="{FF2B5EF4-FFF2-40B4-BE49-F238E27FC236}">
                <a16:creationId xmlns:a16="http://schemas.microsoft.com/office/drawing/2014/main" id="{4DC88CD4-E4E7-4313-B2CC-F12667FBD1D3}"/>
              </a:ext>
            </a:extLst>
          </p:cNvPr>
          <p:cNvSpPr>
            <a:spLocks noGrp="1"/>
          </p:cNvSpPr>
          <p:nvPr>
            <p:ph idx="1"/>
          </p:nvPr>
        </p:nvSpPr>
        <p:spPr/>
        <p:txBody>
          <a:bodyPr>
            <a:normAutofit fontScale="92500"/>
          </a:bodyPr>
          <a:lstStyle/>
          <a:p>
            <a:r>
              <a:rPr lang="en-IN" dirty="0"/>
              <a:t>The </a:t>
            </a:r>
            <a:r>
              <a:rPr lang="en-IN" b="1" dirty="0"/>
              <a:t>Tomcat Host Manager</a:t>
            </a:r>
            <a:r>
              <a:rPr lang="en-IN" dirty="0"/>
              <a:t> application enables you to create, delete, and otherwise manage virtual hosts within Tomcat. </a:t>
            </a:r>
          </a:p>
          <a:p>
            <a:r>
              <a:rPr lang="en-US" dirty="0"/>
              <a:t>The Tomcat Host Manager application is a part of Tomcat installation, by default available using the following context: /host-manager.</a:t>
            </a:r>
          </a:p>
          <a:p>
            <a:r>
              <a:rPr lang="en-US" dirty="0"/>
              <a:t>You can use the host manager in the following ways:</a:t>
            </a:r>
          </a:p>
          <a:p>
            <a:pPr lvl="1"/>
            <a:r>
              <a:rPr lang="en-US" dirty="0"/>
              <a:t>Utilizing the graphical user interface, accessible at: {server}:{port}/host-manager/html.</a:t>
            </a:r>
          </a:p>
          <a:p>
            <a:pPr lvl="1"/>
            <a:r>
              <a:rPr lang="en-US" dirty="0"/>
              <a:t>Utilizing a set of minimal HTTP requests suitable for scripting. You can access this mode at: {server}:{port}/host-manager/text.</a:t>
            </a:r>
            <a:endParaRPr lang="en-IN" dirty="0"/>
          </a:p>
        </p:txBody>
      </p:sp>
    </p:spTree>
    <p:extLst>
      <p:ext uri="{BB962C8B-B14F-4D97-AF65-F5344CB8AC3E}">
        <p14:creationId xmlns:p14="http://schemas.microsoft.com/office/powerpoint/2010/main" val="23046893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F312-42EB-4A77-9E2E-84585CAD0281}"/>
              </a:ext>
            </a:extLst>
          </p:cNvPr>
          <p:cNvSpPr>
            <a:spLocks noGrp="1"/>
          </p:cNvSpPr>
          <p:nvPr>
            <p:ph type="title"/>
          </p:nvPr>
        </p:nvSpPr>
        <p:spPr/>
        <p:txBody>
          <a:bodyPr>
            <a:normAutofit/>
          </a:bodyPr>
          <a:lstStyle/>
          <a:p>
            <a:r>
              <a:rPr lang="en-US" b="1" dirty="0"/>
              <a:t>Host Manager App -- Text Interface</a:t>
            </a:r>
            <a:endParaRPr lang="en-IN" dirty="0"/>
          </a:p>
        </p:txBody>
      </p:sp>
      <p:sp>
        <p:nvSpPr>
          <p:cNvPr id="3" name="Content Placeholder 2">
            <a:extLst>
              <a:ext uri="{FF2B5EF4-FFF2-40B4-BE49-F238E27FC236}">
                <a16:creationId xmlns:a16="http://schemas.microsoft.com/office/drawing/2014/main" id="{4DC88CD4-E4E7-4313-B2CC-F12667FBD1D3}"/>
              </a:ext>
            </a:extLst>
          </p:cNvPr>
          <p:cNvSpPr>
            <a:spLocks noGrp="1"/>
          </p:cNvSpPr>
          <p:nvPr>
            <p:ph idx="1"/>
          </p:nvPr>
        </p:nvSpPr>
        <p:spPr/>
        <p:txBody>
          <a:bodyPr>
            <a:normAutofit fontScale="85000" lnSpcReduction="10000"/>
          </a:bodyPr>
          <a:lstStyle/>
          <a:p>
            <a:r>
              <a:rPr lang="en-US" b="1" dirty="0"/>
              <a:t>Configuring Manager Application Access</a:t>
            </a:r>
          </a:p>
          <a:p>
            <a:pPr lvl="1"/>
            <a:r>
              <a:rPr lang="en-US" dirty="0"/>
              <a:t>The Host Manager application requires a user with one of the following roles:</a:t>
            </a:r>
          </a:p>
          <a:p>
            <a:pPr lvl="2"/>
            <a:r>
              <a:rPr lang="en-US" b="1" dirty="0"/>
              <a:t>admin-gui - use this role for the graphical web interface. </a:t>
            </a:r>
          </a:p>
          <a:p>
            <a:pPr lvl="2"/>
            <a:r>
              <a:rPr lang="en-US" b="1" dirty="0"/>
              <a:t>admin-script - use this role for the scripting web interface. </a:t>
            </a:r>
          </a:p>
          <a:p>
            <a:pPr lvl="1"/>
            <a:r>
              <a:rPr lang="en-US" b="1" dirty="0"/>
              <a:t>For example, open ${CATALINA_BASE}/conf/tomcat-users.xml and enter the following: </a:t>
            </a:r>
          </a:p>
          <a:p>
            <a:pPr lvl="2"/>
            <a:r>
              <a:rPr lang="en-US" b="1" dirty="0"/>
              <a:t>&lt;user username="test" password="secret" roles="admin-script"/&gt;</a:t>
            </a:r>
          </a:p>
          <a:p>
            <a:pPr lvl="1"/>
            <a:r>
              <a:rPr lang="en-US" b="1" dirty="0"/>
              <a:t>When you now access {server}:{port}/host-manager/text/${COMMAND},you are able to log in with the created credentials. </a:t>
            </a:r>
          </a:p>
          <a:p>
            <a:pPr lvl="2"/>
            <a:r>
              <a:rPr lang="en-US" b="1" dirty="0"/>
              <a:t>$ curl -u ${USERNAME}:${PASSWORD} http://localhost:8080/host-manager/text/list</a:t>
            </a:r>
          </a:p>
          <a:p>
            <a:pPr lvl="2"/>
            <a:endParaRPr lang="en-IN" b="1" dirty="0"/>
          </a:p>
        </p:txBody>
      </p:sp>
    </p:spTree>
    <p:extLst>
      <p:ext uri="{BB962C8B-B14F-4D97-AF65-F5344CB8AC3E}">
        <p14:creationId xmlns:p14="http://schemas.microsoft.com/office/powerpoint/2010/main" val="7583795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F312-42EB-4A77-9E2E-84585CAD0281}"/>
              </a:ext>
            </a:extLst>
          </p:cNvPr>
          <p:cNvSpPr>
            <a:spLocks noGrp="1"/>
          </p:cNvSpPr>
          <p:nvPr>
            <p:ph type="title"/>
          </p:nvPr>
        </p:nvSpPr>
        <p:spPr/>
        <p:txBody>
          <a:bodyPr>
            <a:normAutofit/>
          </a:bodyPr>
          <a:lstStyle/>
          <a:p>
            <a:r>
              <a:rPr lang="en-US" b="1" dirty="0"/>
              <a:t>Host Manager App -- Text Interface</a:t>
            </a:r>
            <a:endParaRPr lang="en-IN" dirty="0"/>
          </a:p>
        </p:txBody>
      </p:sp>
      <p:sp>
        <p:nvSpPr>
          <p:cNvPr id="3" name="Content Placeholder 2">
            <a:extLst>
              <a:ext uri="{FF2B5EF4-FFF2-40B4-BE49-F238E27FC236}">
                <a16:creationId xmlns:a16="http://schemas.microsoft.com/office/drawing/2014/main" id="{4DC88CD4-E4E7-4313-B2CC-F12667FBD1D3}"/>
              </a:ext>
            </a:extLst>
          </p:cNvPr>
          <p:cNvSpPr>
            <a:spLocks noGrp="1"/>
          </p:cNvSpPr>
          <p:nvPr>
            <p:ph idx="1"/>
          </p:nvPr>
        </p:nvSpPr>
        <p:spPr/>
        <p:txBody>
          <a:bodyPr>
            <a:normAutofit/>
          </a:bodyPr>
          <a:lstStyle/>
          <a:p>
            <a:r>
              <a:rPr lang="en-US" b="1" dirty="0"/>
              <a:t>The following commands are supported:</a:t>
            </a:r>
          </a:p>
          <a:p>
            <a:pPr lvl="1"/>
            <a:r>
              <a:rPr lang="en-US" b="1" dirty="0"/>
              <a:t>list</a:t>
            </a:r>
          </a:p>
          <a:p>
            <a:pPr lvl="1"/>
            <a:r>
              <a:rPr lang="en-US" b="1" dirty="0"/>
              <a:t>add</a:t>
            </a:r>
          </a:p>
          <a:p>
            <a:pPr lvl="1"/>
            <a:r>
              <a:rPr lang="en-US" b="1" dirty="0"/>
              <a:t>remove</a:t>
            </a:r>
          </a:p>
          <a:p>
            <a:pPr lvl="1"/>
            <a:r>
              <a:rPr lang="en-US" b="1" dirty="0"/>
              <a:t>start</a:t>
            </a:r>
          </a:p>
          <a:p>
            <a:pPr lvl="1"/>
            <a:r>
              <a:rPr lang="en-US" b="1" dirty="0"/>
              <a:t>stop</a:t>
            </a:r>
          </a:p>
          <a:p>
            <a:pPr lvl="2"/>
            <a:endParaRPr lang="en-IN" b="1" dirty="0"/>
          </a:p>
        </p:txBody>
      </p:sp>
    </p:spTree>
    <p:extLst>
      <p:ext uri="{BB962C8B-B14F-4D97-AF65-F5344CB8AC3E}">
        <p14:creationId xmlns:p14="http://schemas.microsoft.com/office/powerpoint/2010/main" val="25799900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F312-42EB-4A77-9E2E-84585CAD0281}"/>
              </a:ext>
            </a:extLst>
          </p:cNvPr>
          <p:cNvSpPr>
            <a:spLocks noGrp="1"/>
          </p:cNvSpPr>
          <p:nvPr>
            <p:ph type="title"/>
          </p:nvPr>
        </p:nvSpPr>
        <p:spPr/>
        <p:txBody>
          <a:bodyPr>
            <a:normAutofit/>
          </a:bodyPr>
          <a:lstStyle/>
          <a:p>
            <a:r>
              <a:rPr lang="en-US" b="1" dirty="0"/>
              <a:t>Host Manager App -- Text Interface</a:t>
            </a:r>
            <a:endParaRPr lang="en-IN" dirty="0"/>
          </a:p>
        </p:txBody>
      </p:sp>
      <p:sp>
        <p:nvSpPr>
          <p:cNvPr id="3" name="Content Placeholder 2">
            <a:extLst>
              <a:ext uri="{FF2B5EF4-FFF2-40B4-BE49-F238E27FC236}">
                <a16:creationId xmlns:a16="http://schemas.microsoft.com/office/drawing/2014/main" id="{4DC88CD4-E4E7-4313-B2CC-F12667FBD1D3}"/>
              </a:ext>
            </a:extLst>
          </p:cNvPr>
          <p:cNvSpPr>
            <a:spLocks noGrp="1"/>
          </p:cNvSpPr>
          <p:nvPr>
            <p:ph idx="1"/>
          </p:nvPr>
        </p:nvSpPr>
        <p:spPr/>
        <p:txBody>
          <a:bodyPr>
            <a:normAutofit lnSpcReduction="10000"/>
          </a:bodyPr>
          <a:lstStyle/>
          <a:p>
            <a:r>
              <a:rPr lang="en-US" b="1" i="1" dirty="0"/>
              <a:t>List command</a:t>
            </a:r>
          </a:p>
          <a:p>
            <a:pPr lvl="1"/>
            <a:r>
              <a:rPr lang="en-US" b="1" i="1" dirty="0"/>
              <a:t>Use the list command to see the available virtual hosts on your Tomcat instance.</a:t>
            </a:r>
          </a:p>
          <a:p>
            <a:pPr lvl="1"/>
            <a:r>
              <a:rPr lang="en-US" b="1" i="1" dirty="0"/>
              <a:t>Ex: curl -u test:test http://localhost:8080/host-manager/text/list </a:t>
            </a:r>
          </a:p>
          <a:p>
            <a:r>
              <a:rPr lang="en-US" dirty="0"/>
              <a:t>Add command</a:t>
            </a:r>
          </a:p>
          <a:p>
            <a:pPr lvl="1"/>
            <a:r>
              <a:rPr lang="en-IN" dirty="0"/>
              <a:t>Use the </a:t>
            </a:r>
            <a:r>
              <a:rPr lang="en-IN" b="1" dirty="0"/>
              <a:t>add</a:t>
            </a:r>
            <a:r>
              <a:rPr lang="en-IN" dirty="0"/>
              <a:t> command to add a new virtual host. Parameters used for the </a:t>
            </a:r>
            <a:r>
              <a:rPr lang="en-IN" b="1" dirty="0"/>
              <a:t>add</a:t>
            </a:r>
            <a:r>
              <a:rPr lang="en-IN" dirty="0"/>
              <a:t> command: </a:t>
            </a:r>
          </a:p>
          <a:p>
            <a:pPr lvl="2"/>
            <a:r>
              <a:rPr lang="en-US" dirty="0"/>
              <a:t>String </a:t>
            </a:r>
            <a:r>
              <a:rPr lang="en-US" b="1" dirty="0"/>
              <a:t>name</a:t>
            </a:r>
            <a:r>
              <a:rPr lang="en-US" dirty="0"/>
              <a:t>: Name of the virtual host. </a:t>
            </a:r>
            <a:r>
              <a:rPr lang="en-US" b="1" dirty="0"/>
              <a:t>REQUIRED</a:t>
            </a:r>
            <a:endParaRPr lang="en-IN" dirty="0"/>
          </a:p>
          <a:p>
            <a:pPr lvl="2"/>
            <a:r>
              <a:rPr lang="en-US" dirty="0"/>
              <a:t>String </a:t>
            </a:r>
            <a:r>
              <a:rPr lang="en-US" b="1" dirty="0"/>
              <a:t>aliases</a:t>
            </a:r>
            <a:r>
              <a:rPr lang="en-US" dirty="0"/>
              <a:t>: Aliases for your virtual host.</a:t>
            </a:r>
            <a:endParaRPr lang="en-IN" dirty="0"/>
          </a:p>
        </p:txBody>
      </p:sp>
    </p:spTree>
    <p:extLst>
      <p:ext uri="{BB962C8B-B14F-4D97-AF65-F5344CB8AC3E}">
        <p14:creationId xmlns:p14="http://schemas.microsoft.com/office/powerpoint/2010/main" val="3818314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913B-A510-4674-885A-2695B259D5B2}"/>
              </a:ext>
            </a:extLst>
          </p:cNvPr>
          <p:cNvSpPr>
            <a:spLocks noGrp="1"/>
          </p:cNvSpPr>
          <p:nvPr>
            <p:ph type="title"/>
          </p:nvPr>
        </p:nvSpPr>
        <p:spPr/>
        <p:txBody>
          <a:bodyPr/>
          <a:lstStyle/>
          <a:p>
            <a:r>
              <a:rPr lang="en-US" b="1" i="1" cap="all" dirty="0"/>
              <a:t>OUTLINE</a:t>
            </a:r>
            <a:endParaRPr lang="en-IN" dirty="0"/>
          </a:p>
        </p:txBody>
      </p:sp>
      <p:sp>
        <p:nvSpPr>
          <p:cNvPr id="3" name="Content Placeholder 2">
            <a:extLst>
              <a:ext uri="{FF2B5EF4-FFF2-40B4-BE49-F238E27FC236}">
                <a16:creationId xmlns:a16="http://schemas.microsoft.com/office/drawing/2014/main" id="{A133A5C2-898D-4069-AEE2-66C317F826AA}"/>
              </a:ext>
            </a:extLst>
          </p:cNvPr>
          <p:cNvSpPr>
            <a:spLocks noGrp="1"/>
          </p:cNvSpPr>
          <p:nvPr>
            <p:ph idx="1"/>
          </p:nvPr>
        </p:nvSpPr>
        <p:spPr/>
        <p:txBody>
          <a:bodyPr>
            <a:normAutofit/>
          </a:bodyPr>
          <a:lstStyle/>
          <a:p>
            <a:pPr marL="0" indent="0">
              <a:buNone/>
            </a:pPr>
            <a:r>
              <a:rPr lang="en-US" b="1" i="1" dirty="0"/>
              <a:t>2. Administering Apache Tomcat</a:t>
            </a:r>
            <a:endParaRPr lang="en-IN" b="1" i="1" dirty="0"/>
          </a:p>
          <a:p>
            <a:pPr lvl="1"/>
            <a:r>
              <a:rPr lang="en-US" dirty="0"/>
              <a:t>Apache and Tomcat</a:t>
            </a:r>
            <a:endParaRPr lang="en-IN" dirty="0"/>
          </a:p>
          <a:p>
            <a:pPr lvl="1"/>
            <a:r>
              <a:rPr lang="en-US" dirty="0"/>
              <a:t>Installing Tomcat</a:t>
            </a:r>
          </a:p>
          <a:p>
            <a:pPr lvl="1"/>
            <a:r>
              <a:rPr lang="en-US" dirty="0"/>
              <a:t>Directory Structure</a:t>
            </a:r>
            <a:endParaRPr lang="en-IN" dirty="0"/>
          </a:p>
        </p:txBody>
      </p:sp>
    </p:spTree>
    <p:extLst>
      <p:ext uri="{BB962C8B-B14F-4D97-AF65-F5344CB8AC3E}">
        <p14:creationId xmlns:p14="http://schemas.microsoft.com/office/powerpoint/2010/main" val="17912773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F312-42EB-4A77-9E2E-84585CAD0281}"/>
              </a:ext>
            </a:extLst>
          </p:cNvPr>
          <p:cNvSpPr>
            <a:spLocks noGrp="1"/>
          </p:cNvSpPr>
          <p:nvPr>
            <p:ph type="title"/>
          </p:nvPr>
        </p:nvSpPr>
        <p:spPr/>
        <p:txBody>
          <a:bodyPr>
            <a:normAutofit/>
          </a:bodyPr>
          <a:lstStyle/>
          <a:p>
            <a:r>
              <a:rPr lang="en-US" b="1" dirty="0"/>
              <a:t>Host Manager App -- Text Interface</a:t>
            </a:r>
            <a:endParaRPr lang="en-IN" dirty="0"/>
          </a:p>
        </p:txBody>
      </p:sp>
      <p:sp>
        <p:nvSpPr>
          <p:cNvPr id="3" name="Content Placeholder 2">
            <a:extLst>
              <a:ext uri="{FF2B5EF4-FFF2-40B4-BE49-F238E27FC236}">
                <a16:creationId xmlns:a16="http://schemas.microsoft.com/office/drawing/2014/main" id="{4DC88CD4-E4E7-4313-B2CC-F12667FBD1D3}"/>
              </a:ext>
            </a:extLst>
          </p:cNvPr>
          <p:cNvSpPr>
            <a:spLocks noGrp="1"/>
          </p:cNvSpPr>
          <p:nvPr>
            <p:ph idx="1"/>
          </p:nvPr>
        </p:nvSpPr>
        <p:spPr/>
        <p:txBody>
          <a:bodyPr>
            <a:normAutofit fontScale="92500" lnSpcReduction="20000"/>
          </a:bodyPr>
          <a:lstStyle/>
          <a:p>
            <a:pPr lvl="2"/>
            <a:r>
              <a:rPr lang="en-US" dirty="0"/>
              <a:t>String </a:t>
            </a:r>
            <a:r>
              <a:rPr lang="en-US" b="1" dirty="0"/>
              <a:t>appBase</a:t>
            </a:r>
            <a:r>
              <a:rPr lang="en-US" dirty="0"/>
              <a:t>: Base path for the application that will be served by this virtual host. Provide relative or absolute path.</a:t>
            </a:r>
          </a:p>
          <a:p>
            <a:pPr lvl="2"/>
            <a:r>
              <a:rPr lang="en-US" dirty="0"/>
              <a:t>Boolean </a:t>
            </a:r>
            <a:r>
              <a:rPr lang="en-US" b="1" dirty="0"/>
              <a:t>manager</a:t>
            </a:r>
            <a:r>
              <a:rPr lang="en-US" dirty="0"/>
              <a:t>: If true, the Manager app is added to the virtual host. You can access it with the </a:t>
            </a:r>
            <a:r>
              <a:rPr lang="en-US" i="1" dirty="0"/>
              <a:t>/manager</a:t>
            </a:r>
            <a:r>
              <a:rPr lang="en-US" dirty="0"/>
              <a:t> context.</a:t>
            </a:r>
            <a:endParaRPr lang="en-IN" dirty="0"/>
          </a:p>
          <a:p>
            <a:pPr lvl="2"/>
            <a:r>
              <a:rPr lang="en-US" dirty="0"/>
              <a:t>Boolean </a:t>
            </a:r>
            <a:r>
              <a:rPr lang="en-US" b="1" dirty="0"/>
              <a:t>autoDeploy</a:t>
            </a:r>
            <a:r>
              <a:rPr lang="en-US" dirty="0"/>
              <a:t>: If true, Tomcat automatically redeploys applications placed in the appBase directory.</a:t>
            </a:r>
            <a:endParaRPr lang="en-IN" dirty="0"/>
          </a:p>
          <a:p>
            <a:pPr lvl="2"/>
            <a:r>
              <a:rPr lang="en-US" dirty="0"/>
              <a:t>Boolean </a:t>
            </a:r>
            <a:r>
              <a:rPr lang="en-US" b="1" dirty="0"/>
              <a:t>deployOnStartup</a:t>
            </a:r>
            <a:r>
              <a:rPr lang="en-US" dirty="0"/>
              <a:t>: If true, Tomcat automatically deploys applications placed in the appBase directory on startup.</a:t>
            </a:r>
            <a:endParaRPr lang="en-IN" dirty="0"/>
          </a:p>
          <a:p>
            <a:pPr lvl="2"/>
            <a:r>
              <a:rPr lang="en-US" dirty="0"/>
              <a:t>Boolean </a:t>
            </a:r>
            <a:r>
              <a:rPr lang="en-US" b="1" dirty="0"/>
              <a:t>deployXML</a:t>
            </a:r>
            <a:r>
              <a:rPr lang="en-US" dirty="0"/>
              <a:t>: If true, the </a:t>
            </a:r>
            <a:r>
              <a:rPr lang="en-US" i="1" dirty="0"/>
              <a:t>/META-INF/context.xml</a:t>
            </a:r>
            <a:r>
              <a:rPr lang="en-US" dirty="0"/>
              <a:t> file is read and used by Tomcat.</a:t>
            </a:r>
            <a:endParaRPr lang="en-IN" dirty="0"/>
          </a:p>
          <a:p>
            <a:pPr lvl="2"/>
            <a:r>
              <a:rPr lang="en-US" dirty="0"/>
              <a:t>Boolean </a:t>
            </a:r>
            <a:r>
              <a:rPr lang="en-US" b="1" dirty="0"/>
              <a:t>copyXML</a:t>
            </a:r>
            <a:r>
              <a:rPr lang="en-US" dirty="0"/>
              <a:t>: If true, Tomcat copies </a:t>
            </a:r>
            <a:r>
              <a:rPr lang="en-US" i="1" dirty="0"/>
              <a:t>/META-INF/context.xml</a:t>
            </a:r>
            <a:r>
              <a:rPr lang="en-US" dirty="0"/>
              <a:t> file and uses the original copy regardless of updates to the application's </a:t>
            </a:r>
            <a:r>
              <a:rPr lang="en-US" i="1" dirty="0"/>
              <a:t>/META-INF/context.xml</a:t>
            </a:r>
            <a:r>
              <a:rPr lang="en-US" dirty="0"/>
              <a:t> file. Available only for </a:t>
            </a:r>
            <a:r>
              <a:rPr lang="en-US" b="1" dirty="0"/>
              <a:t>Tomcat 8 and newer</a:t>
            </a:r>
            <a:r>
              <a:rPr lang="en-US" dirty="0"/>
              <a:t>.</a:t>
            </a:r>
            <a:endParaRPr lang="en-IN" dirty="0"/>
          </a:p>
          <a:p>
            <a:pPr lvl="2"/>
            <a:endParaRPr lang="en-IN" dirty="0"/>
          </a:p>
        </p:txBody>
      </p:sp>
    </p:spTree>
    <p:extLst>
      <p:ext uri="{BB962C8B-B14F-4D97-AF65-F5344CB8AC3E}">
        <p14:creationId xmlns:p14="http://schemas.microsoft.com/office/powerpoint/2010/main" val="7441252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F312-42EB-4A77-9E2E-84585CAD0281}"/>
              </a:ext>
            </a:extLst>
          </p:cNvPr>
          <p:cNvSpPr>
            <a:spLocks noGrp="1"/>
          </p:cNvSpPr>
          <p:nvPr>
            <p:ph type="title"/>
          </p:nvPr>
        </p:nvSpPr>
        <p:spPr/>
        <p:txBody>
          <a:bodyPr>
            <a:normAutofit/>
          </a:bodyPr>
          <a:lstStyle/>
          <a:p>
            <a:r>
              <a:rPr lang="en-US" b="1" dirty="0"/>
              <a:t>Host Manager App -- Text Interface</a:t>
            </a:r>
            <a:endParaRPr lang="en-IN" dirty="0"/>
          </a:p>
        </p:txBody>
      </p:sp>
      <p:sp>
        <p:nvSpPr>
          <p:cNvPr id="3" name="Content Placeholder 2">
            <a:extLst>
              <a:ext uri="{FF2B5EF4-FFF2-40B4-BE49-F238E27FC236}">
                <a16:creationId xmlns:a16="http://schemas.microsoft.com/office/drawing/2014/main" id="{4DC88CD4-E4E7-4313-B2CC-F12667FBD1D3}"/>
              </a:ext>
            </a:extLst>
          </p:cNvPr>
          <p:cNvSpPr>
            <a:spLocks noGrp="1"/>
          </p:cNvSpPr>
          <p:nvPr>
            <p:ph idx="1"/>
          </p:nvPr>
        </p:nvSpPr>
        <p:spPr/>
        <p:txBody>
          <a:bodyPr>
            <a:normAutofit/>
          </a:bodyPr>
          <a:lstStyle/>
          <a:p>
            <a:r>
              <a:rPr lang="en-IN" i="1" dirty="0"/>
              <a:t>Example command</a:t>
            </a:r>
            <a:r>
              <a:rPr lang="en-IN" dirty="0"/>
              <a:t>:</a:t>
            </a:r>
            <a:endParaRPr lang="en-IN" sz="3200" dirty="0"/>
          </a:p>
          <a:p>
            <a:pPr lvl="1"/>
            <a:r>
              <a:rPr lang="en-US" dirty="0"/>
              <a:t>curl -u test:test </a:t>
            </a:r>
            <a:r>
              <a:rPr lang="en-US" dirty="0">
                <a:hlinkClick r:id="rId2"/>
              </a:rPr>
              <a:t>http://localhost:8080/host-manager/text/add?name=www.awesomeserver.com&amp;aliases=awesomeserver.com&amp;appBase/mnt/appDir&amp;deployOnStartup=true</a:t>
            </a:r>
            <a:endParaRPr lang="en-US" dirty="0"/>
          </a:p>
          <a:p>
            <a:r>
              <a:rPr lang="en-US" b="1" i="1" dirty="0"/>
              <a:t>Start command</a:t>
            </a:r>
            <a:endParaRPr lang="en-IN" b="1" i="1" dirty="0"/>
          </a:p>
          <a:p>
            <a:pPr lvl="1"/>
            <a:r>
              <a:rPr lang="en-IN" dirty="0"/>
              <a:t>Use the </a:t>
            </a:r>
            <a:r>
              <a:rPr lang="en-IN" b="1" dirty="0"/>
              <a:t>start</a:t>
            </a:r>
            <a:r>
              <a:rPr lang="en-IN" dirty="0"/>
              <a:t> command to start a virtual host. Parameters used for the </a:t>
            </a:r>
            <a:r>
              <a:rPr lang="en-IN" b="1" dirty="0"/>
              <a:t>start</a:t>
            </a:r>
            <a:r>
              <a:rPr lang="en-IN" dirty="0"/>
              <a:t> command: </a:t>
            </a:r>
          </a:p>
          <a:p>
            <a:pPr lvl="1"/>
            <a:r>
              <a:rPr lang="en-US" dirty="0"/>
              <a:t>curl -u test:test http://localhost:8080/host-manager/text/start?name=www.awesomeserver.com</a:t>
            </a:r>
            <a:endParaRPr lang="en-IN" dirty="0"/>
          </a:p>
        </p:txBody>
      </p:sp>
    </p:spTree>
    <p:extLst>
      <p:ext uri="{BB962C8B-B14F-4D97-AF65-F5344CB8AC3E}">
        <p14:creationId xmlns:p14="http://schemas.microsoft.com/office/powerpoint/2010/main" val="12331658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F312-42EB-4A77-9E2E-84585CAD0281}"/>
              </a:ext>
            </a:extLst>
          </p:cNvPr>
          <p:cNvSpPr>
            <a:spLocks noGrp="1"/>
          </p:cNvSpPr>
          <p:nvPr>
            <p:ph type="title"/>
          </p:nvPr>
        </p:nvSpPr>
        <p:spPr/>
        <p:txBody>
          <a:bodyPr>
            <a:normAutofit/>
          </a:bodyPr>
          <a:lstStyle/>
          <a:p>
            <a:r>
              <a:rPr lang="en-US" b="1" dirty="0"/>
              <a:t>Host Manager App -- Text Interface</a:t>
            </a:r>
            <a:endParaRPr lang="en-IN" dirty="0"/>
          </a:p>
        </p:txBody>
      </p:sp>
      <p:sp>
        <p:nvSpPr>
          <p:cNvPr id="3" name="Content Placeholder 2">
            <a:extLst>
              <a:ext uri="{FF2B5EF4-FFF2-40B4-BE49-F238E27FC236}">
                <a16:creationId xmlns:a16="http://schemas.microsoft.com/office/drawing/2014/main" id="{4DC88CD4-E4E7-4313-B2CC-F12667FBD1D3}"/>
              </a:ext>
            </a:extLst>
          </p:cNvPr>
          <p:cNvSpPr>
            <a:spLocks noGrp="1"/>
          </p:cNvSpPr>
          <p:nvPr>
            <p:ph idx="1"/>
          </p:nvPr>
        </p:nvSpPr>
        <p:spPr/>
        <p:txBody>
          <a:bodyPr>
            <a:normAutofit fontScale="92500" lnSpcReduction="10000"/>
          </a:bodyPr>
          <a:lstStyle/>
          <a:p>
            <a:r>
              <a:rPr lang="en-US" b="1" i="1" dirty="0"/>
              <a:t>Stop command</a:t>
            </a:r>
          </a:p>
          <a:p>
            <a:pPr lvl="1"/>
            <a:r>
              <a:rPr lang="en-IN" dirty="0"/>
              <a:t>Use the </a:t>
            </a:r>
            <a:r>
              <a:rPr lang="en-IN" b="1" dirty="0"/>
              <a:t>stop</a:t>
            </a:r>
            <a:r>
              <a:rPr lang="en-IN" dirty="0"/>
              <a:t> command to stop a virtual host. Parameters used for the </a:t>
            </a:r>
            <a:r>
              <a:rPr lang="en-IN" b="1" dirty="0"/>
              <a:t>stop</a:t>
            </a:r>
            <a:r>
              <a:rPr lang="en-IN" dirty="0"/>
              <a:t> command: </a:t>
            </a:r>
          </a:p>
          <a:p>
            <a:pPr lvl="1"/>
            <a:r>
              <a:rPr lang="en-US" b="1" i="1" dirty="0"/>
              <a:t>curl -u test:test </a:t>
            </a:r>
            <a:r>
              <a:rPr lang="en-US" b="1" i="1" dirty="0">
                <a:hlinkClick r:id="rId2"/>
              </a:rPr>
              <a:t>http://localhost:8080/host-manager/text/stop?name=www.awesomeserver.com</a:t>
            </a:r>
            <a:endParaRPr lang="en-US" b="1" i="1" dirty="0"/>
          </a:p>
          <a:p>
            <a:r>
              <a:rPr lang="en-US" dirty="0"/>
              <a:t>Remove command</a:t>
            </a:r>
          </a:p>
          <a:p>
            <a:pPr lvl="1"/>
            <a:r>
              <a:rPr lang="en-IN" dirty="0"/>
              <a:t>Use the </a:t>
            </a:r>
            <a:r>
              <a:rPr lang="en-IN" b="1" dirty="0"/>
              <a:t>remove</a:t>
            </a:r>
            <a:r>
              <a:rPr lang="en-IN" dirty="0"/>
              <a:t> command to remove a virtual host. Parameters used for the </a:t>
            </a:r>
            <a:r>
              <a:rPr lang="en-IN" b="1" dirty="0"/>
              <a:t>remove</a:t>
            </a:r>
            <a:r>
              <a:rPr lang="en-IN" dirty="0"/>
              <a:t> command: </a:t>
            </a:r>
          </a:p>
          <a:p>
            <a:pPr lvl="1"/>
            <a:r>
              <a:rPr lang="en-US" b="1" i="1" dirty="0"/>
              <a:t>curl -u test:test http://localhost:8080/host-manager/text/remove?name=www.awesomeserver.com</a:t>
            </a:r>
            <a:endParaRPr lang="en-IN" b="1" i="1" dirty="0"/>
          </a:p>
        </p:txBody>
      </p:sp>
    </p:spTree>
    <p:extLst>
      <p:ext uri="{BB962C8B-B14F-4D97-AF65-F5344CB8AC3E}">
        <p14:creationId xmlns:p14="http://schemas.microsoft.com/office/powerpoint/2010/main" val="23722435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952A-984B-461E-8469-3A0C1BA1A754}"/>
              </a:ext>
            </a:extLst>
          </p:cNvPr>
          <p:cNvSpPr>
            <a:spLocks noGrp="1"/>
          </p:cNvSpPr>
          <p:nvPr>
            <p:ph type="title"/>
          </p:nvPr>
        </p:nvSpPr>
        <p:spPr/>
        <p:txBody>
          <a:bodyPr/>
          <a:lstStyle/>
          <a:p>
            <a:r>
              <a:rPr lang="en-US" dirty="0"/>
              <a:t>Class Loader</a:t>
            </a:r>
            <a:endParaRPr lang="en-IN" dirty="0"/>
          </a:p>
        </p:txBody>
      </p:sp>
      <p:sp>
        <p:nvSpPr>
          <p:cNvPr id="3" name="Content Placeholder 2">
            <a:extLst>
              <a:ext uri="{FF2B5EF4-FFF2-40B4-BE49-F238E27FC236}">
                <a16:creationId xmlns:a16="http://schemas.microsoft.com/office/drawing/2014/main" id="{3E6D8D6A-A481-4321-98C8-CDFA040C4057}"/>
              </a:ext>
            </a:extLst>
          </p:cNvPr>
          <p:cNvSpPr>
            <a:spLocks noGrp="1"/>
          </p:cNvSpPr>
          <p:nvPr>
            <p:ph idx="1"/>
          </p:nvPr>
        </p:nvSpPr>
        <p:spPr/>
        <p:txBody>
          <a:bodyPr/>
          <a:lstStyle/>
          <a:p>
            <a:r>
              <a:rPr lang="en-US" dirty="0"/>
              <a:t>Tomcat installs a variety of class loaders to allow different portions of the container, and the web applications running on the container, to have access to different repositories of available classes and resources.</a:t>
            </a:r>
          </a:p>
          <a:p>
            <a:r>
              <a:rPr lang="en-US" dirty="0"/>
              <a:t>In a Java environment, class loaders are arranged in a parent-child tree.</a:t>
            </a:r>
          </a:p>
          <a:p>
            <a:r>
              <a:rPr lang="en-US" dirty="0"/>
              <a:t>Normally, when a class loader is asked to load a particular class or resource, it delegates the request to a parent class loader first, and then looks in its own repositories only if the parent class loader(s) cannot find the requested class or resource. </a:t>
            </a:r>
            <a:endParaRPr lang="en-IN" dirty="0"/>
          </a:p>
        </p:txBody>
      </p:sp>
    </p:spTree>
    <p:extLst>
      <p:ext uri="{BB962C8B-B14F-4D97-AF65-F5344CB8AC3E}">
        <p14:creationId xmlns:p14="http://schemas.microsoft.com/office/powerpoint/2010/main" val="16026462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952A-984B-461E-8469-3A0C1BA1A754}"/>
              </a:ext>
            </a:extLst>
          </p:cNvPr>
          <p:cNvSpPr>
            <a:spLocks noGrp="1"/>
          </p:cNvSpPr>
          <p:nvPr>
            <p:ph type="title"/>
          </p:nvPr>
        </p:nvSpPr>
        <p:spPr/>
        <p:txBody>
          <a:bodyPr/>
          <a:lstStyle/>
          <a:p>
            <a:r>
              <a:rPr lang="en-US" dirty="0"/>
              <a:t>Class Loader</a:t>
            </a:r>
            <a:endParaRPr lang="en-IN" dirty="0"/>
          </a:p>
        </p:txBody>
      </p:sp>
      <p:sp>
        <p:nvSpPr>
          <p:cNvPr id="3" name="Content Placeholder 2">
            <a:extLst>
              <a:ext uri="{FF2B5EF4-FFF2-40B4-BE49-F238E27FC236}">
                <a16:creationId xmlns:a16="http://schemas.microsoft.com/office/drawing/2014/main" id="{3E6D8D6A-A481-4321-98C8-CDFA040C4057}"/>
              </a:ext>
            </a:extLst>
          </p:cNvPr>
          <p:cNvSpPr>
            <a:spLocks noGrp="1"/>
          </p:cNvSpPr>
          <p:nvPr>
            <p:ph idx="1"/>
          </p:nvPr>
        </p:nvSpPr>
        <p:spPr/>
        <p:txBody>
          <a:bodyPr>
            <a:normAutofit fontScale="77500" lnSpcReduction="20000"/>
          </a:bodyPr>
          <a:lstStyle/>
          <a:p>
            <a:r>
              <a:rPr lang="en-IN" dirty="0"/>
              <a:t>When Tomcat is started, it creates a set of class loaders that are organized into the following parent-child relationships, where the parent class loader is above the child class loader:</a:t>
            </a:r>
          </a:p>
          <a:p>
            <a:pPr marL="0" indent="0">
              <a:buNone/>
            </a:pPr>
            <a:r>
              <a:rPr lang="en-IN" dirty="0"/>
              <a:t>						Bootstrap</a:t>
            </a:r>
          </a:p>
          <a:p>
            <a:pPr marL="0" indent="0">
              <a:buNone/>
            </a:pPr>
            <a:r>
              <a:rPr lang="en-IN" dirty="0"/>
              <a:t>          						|</a:t>
            </a:r>
          </a:p>
          <a:p>
            <a:pPr marL="0" indent="0">
              <a:buNone/>
            </a:pPr>
            <a:r>
              <a:rPr lang="en-IN" dirty="0"/>
              <a:t>       						System</a:t>
            </a:r>
          </a:p>
          <a:p>
            <a:pPr marL="0" indent="0">
              <a:buNone/>
            </a:pPr>
            <a:r>
              <a:rPr lang="en-IN" dirty="0"/>
              <a:t>          						|</a:t>
            </a:r>
          </a:p>
          <a:p>
            <a:pPr marL="0" indent="0">
              <a:buNone/>
            </a:pPr>
            <a:r>
              <a:rPr lang="en-IN" dirty="0"/>
              <a:t>       						Common</a:t>
            </a:r>
          </a:p>
          <a:p>
            <a:pPr marL="0" indent="0">
              <a:buNone/>
            </a:pPr>
            <a:r>
              <a:rPr lang="en-IN" dirty="0"/>
              <a:t>       						/     \</a:t>
            </a:r>
          </a:p>
          <a:p>
            <a:pPr marL="0" indent="0">
              <a:buNone/>
            </a:pPr>
            <a:r>
              <a:rPr lang="en-IN" dirty="0"/>
              <a:t>  					Webapp1   Webapp2 ...</a:t>
            </a:r>
          </a:p>
          <a:p>
            <a:endParaRPr lang="en-IN" dirty="0"/>
          </a:p>
        </p:txBody>
      </p:sp>
    </p:spTree>
    <p:extLst>
      <p:ext uri="{BB962C8B-B14F-4D97-AF65-F5344CB8AC3E}">
        <p14:creationId xmlns:p14="http://schemas.microsoft.com/office/powerpoint/2010/main" val="29003767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952A-984B-461E-8469-3A0C1BA1A754}"/>
              </a:ext>
            </a:extLst>
          </p:cNvPr>
          <p:cNvSpPr>
            <a:spLocks noGrp="1"/>
          </p:cNvSpPr>
          <p:nvPr>
            <p:ph type="title"/>
          </p:nvPr>
        </p:nvSpPr>
        <p:spPr/>
        <p:txBody>
          <a:bodyPr/>
          <a:lstStyle/>
          <a:p>
            <a:r>
              <a:rPr lang="en-US" dirty="0"/>
              <a:t>Class Loader</a:t>
            </a:r>
            <a:endParaRPr lang="en-IN" dirty="0"/>
          </a:p>
        </p:txBody>
      </p:sp>
      <p:sp>
        <p:nvSpPr>
          <p:cNvPr id="3" name="Content Placeholder 2">
            <a:extLst>
              <a:ext uri="{FF2B5EF4-FFF2-40B4-BE49-F238E27FC236}">
                <a16:creationId xmlns:a16="http://schemas.microsoft.com/office/drawing/2014/main" id="{3E6D8D6A-A481-4321-98C8-CDFA040C4057}"/>
              </a:ext>
            </a:extLst>
          </p:cNvPr>
          <p:cNvSpPr>
            <a:spLocks noGrp="1"/>
          </p:cNvSpPr>
          <p:nvPr>
            <p:ph idx="1"/>
          </p:nvPr>
        </p:nvSpPr>
        <p:spPr/>
        <p:txBody>
          <a:bodyPr>
            <a:normAutofit fontScale="92500" lnSpcReduction="20000"/>
          </a:bodyPr>
          <a:lstStyle/>
          <a:p>
            <a:r>
              <a:rPr lang="en-US" dirty="0"/>
              <a:t>Bootstrap — This class loader contains the basic runtime classes provided by the Java Virtual Machine, plus any classes from JAR files present in the System Extensions directory ($JAVA_HOME/</a:t>
            </a:r>
            <a:r>
              <a:rPr lang="en-US" dirty="0" err="1"/>
              <a:t>jre</a:t>
            </a:r>
            <a:r>
              <a:rPr lang="en-US" dirty="0"/>
              <a:t>/lib/ext)</a:t>
            </a:r>
          </a:p>
          <a:p>
            <a:r>
              <a:rPr lang="en-US" dirty="0"/>
              <a:t>System — This class loader is normally initialized from the contents of the CLASSPATH environment variable. All such classes are visible to both Tomcat internal classes, and to web applications.</a:t>
            </a:r>
          </a:p>
          <a:p>
            <a:r>
              <a:rPr lang="en-US" dirty="0"/>
              <a:t>Common — This class loader contains additional classes that are made visible to both Tomcat internal classes and to all web applications.</a:t>
            </a:r>
          </a:p>
          <a:p>
            <a:r>
              <a:rPr lang="en-US" dirty="0"/>
              <a:t>WebappX — A class loader is created for each web application that is deployed in a single Tomcat instance. </a:t>
            </a:r>
            <a:endParaRPr lang="en-IN" dirty="0"/>
          </a:p>
        </p:txBody>
      </p:sp>
    </p:spTree>
    <p:extLst>
      <p:ext uri="{BB962C8B-B14F-4D97-AF65-F5344CB8AC3E}">
        <p14:creationId xmlns:p14="http://schemas.microsoft.com/office/powerpoint/2010/main" val="36002192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952A-984B-461E-8469-3A0C1BA1A754}"/>
              </a:ext>
            </a:extLst>
          </p:cNvPr>
          <p:cNvSpPr>
            <a:spLocks noGrp="1"/>
          </p:cNvSpPr>
          <p:nvPr>
            <p:ph type="title"/>
          </p:nvPr>
        </p:nvSpPr>
        <p:spPr/>
        <p:txBody>
          <a:bodyPr/>
          <a:lstStyle/>
          <a:p>
            <a:r>
              <a:rPr lang="en-US" dirty="0"/>
              <a:t>Class Loader</a:t>
            </a:r>
            <a:endParaRPr lang="en-IN" dirty="0"/>
          </a:p>
        </p:txBody>
      </p:sp>
      <p:sp>
        <p:nvSpPr>
          <p:cNvPr id="3" name="Content Placeholder 2">
            <a:extLst>
              <a:ext uri="{FF2B5EF4-FFF2-40B4-BE49-F238E27FC236}">
                <a16:creationId xmlns:a16="http://schemas.microsoft.com/office/drawing/2014/main" id="{3E6D8D6A-A481-4321-98C8-CDFA040C4057}"/>
              </a:ext>
            </a:extLst>
          </p:cNvPr>
          <p:cNvSpPr>
            <a:spLocks noGrp="1"/>
          </p:cNvSpPr>
          <p:nvPr>
            <p:ph idx="1"/>
          </p:nvPr>
        </p:nvSpPr>
        <p:spPr/>
        <p:txBody>
          <a:bodyPr>
            <a:normAutofit/>
          </a:bodyPr>
          <a:lstStyle/>
          <a:p>
            <a:r>
              <a:rPr lang="en-US" dirty="0"/>
              <a:t>From the perspective of a web application, class or resource loading looks in the following repositories, in this order:</a:t>
            </a:r>
          </a:p>
          <a:p>
            <a:pPr lvl="1"/>
            <a:r>
              <a:rPr lang="en-US" dirty="0"/>
              <a:t>Bootstrap classes of your JVM</a:t>
            </a:r>
            <a:endParaRPr lang="en-IN" dirty="0"/>
          </a:p>
          <a:p>
            <a:pPr lvl="1"/>
            <a:r>
              <a:rPr lang="en-US" i="1" dirty="0"/>
              <a:t>/WEB-INF/classes</a:t>
            </a:r>
            <a:r>
              <a:rPr lang="en-US" dirty="0"/>
              <a:t> of your web application</a:t>
            </a:r>
            <a:endParaRPr lang="en-IN" dirty="0"/>
          </a:p>
          <a:p>
            <a:pPr lvl="1"/>
            <a:r>
              <a:rPr lang="en-US" i="1" dirty="0"/>
              <a:t>/WEB-INF/lib/*.jar</a:t>
            </a:r>
            <a:r>
              <a:rPr lang="en-US" dirty="0"/>
              <a:t> of your web application</a:t>
            </a:r>
            <a:endParaRPr lang="en-IN" dirty="0"/>
          </a:p>
          <a:p>
            <a:pPr lvl="1"/>
            <a:r>
              <a:rPr lang="en-US" dirty="0"/>
              <a:t>System class loader classes (described above)</a:t>
            </a:r>
            <a:endParaRPr lang="en-IN" dirty="0"/>
          </a:p>
          <a:p>
            <a:pPr lvl="1"/>
            <a:r>
              <a:rPr lang="en-US" dirty="0"/>
              <a:t>Common class loader classes (described above)</a:t>
            </a:r>
            <a:endParaRPr lang="en-IN" dirty="0"/>
          </a:p>
          <a:p>
            <a:endParaRPr lang="en-IN" dirty="0"/>
          </a:p>
        </p:txBody>
      </p:sp>
    </p:spTree>
    <p:extLst>
      <p:ext uri="{BB962C8B-B14F-4D97-AF65-F5344CB8AC3E}">
        <p14:creationId xmlns:p14="http://schemas.microsoft.com/office/powerpoint/2010/main" val="25990836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952A-984B-461E-8469-3A0C1BA1A754}"/>
              </a:ext>
            </a:extLst>
          </p:cNvPr>
          <p:cNvSpPr>
            <a:spLocks noGrp="1"/>
          </p:cNvSpPr>
          <p:nvPr>
            <p:ph type="title"/>
          </p:nvPr>
        </p:nvSpPr>
        <p:spPr/>
        <p:txBody>
          <a:bodyPr/>
          <a:lstStyle/>
          <a:p>
            <a:r>
              <a:rPr lang="en-US" dirty="0"/>
              <a:t>Class Loader</a:t>
            </a:r>
            <a:endParaRPr lang="en-IN" dirty="0"/>
          </a:p>
        </p:txBody>
      </p:sp>
      <p:sp>
        <p:nvSpPr>
          <p:cNvPr id="3" name="Content Placeholder 2">
            <a:extLst>
              <a:ext uri="{FF2B5EF4-FFF2-40B4-BE49-F238E27FC236}">
                <a16:creationId xmlns:a16="http://schemas.microsoft.com/office/drawing/2014/main" id="{3E6D8D6A-A481-4321-98C8-CDFA040C4057}"/>
              </a:ext>
            </a:extLst>
          </p:cNvPr>
          <p:cNvSpPr>
            <a:spLocks noGrp="1"/>
          </p:cNvSpPr>
          <p:nvPr>
            <p:ph idx="1"/>
          </p:nvPr>
        </p:nvSpPr>
        <p:spPr/>
        <p:txBody>
          <a:bodyPr>
            <a:normAutofit/>
          </a:bodyPr>
          <a:lstStyle/>
          <a:p>
            <a:r>
              <a:rPr lang="en-US" dirty="0"/>
              <a:t>If the web application class loader is configured with &lt;Loader delegate="true"/&gt; then the order becomes:</a:t>
            </a:r>
          </a:p>
          <a:p>
            <a:pPr lvl="1"/>
            <a:r>
              <a:rPr lang="en-US" dirty="0"/>
              <a:t>Bootstrap classes of your JVM</a:t>
            </a:r>
            <a:endParaRPr lang="en-IN" sz="2400" dirty="0"/>
          </a:p>
          <a:p>
            <a:pPr lvl="1"/>
            <a:r>
              <a:rPr lang="en-US" dirty="0"/>
              <a:t>System class loader classes (described above)</a:t>
            </a:r>
            <a:endParaRPr lang="en-IN" sz="2400" dirty="0"/>
          </a:p>
          <a:p>
            <a:pPr lvl="1"/>
            <a:r>
              <a:rPr lang="en-US" dirty="0"/>
              <a:t>Common class loader classes (described above)</a:t>
            </a:r>
            <a:endParaRPr lang="en-IN" sz="2400" dirty="0"/>
          </a:p>
          <a:p>
            <a:pPr lvl="1"/>
            <a:r>
              <a:rPr lang="en-US" i="1" dirty="0"/>
              <a:t>/WEB-INF/classes</a:t>
            </a:r>
            <a:r>
              <a:rPr lang="en-US" dirty="0"/>
              <a:t> of your web application</a:t>
            </a:r>
            <a:endParaRPr lang="en-IN" sz="2400" dirty="0"/>
          </a:p>
          <a:p>
            <a:pPr lvl="1"/>
            <a:r>
              <a:rPr lang="en-US" i="1" dirty="0"/>
              <a:t>/WEB-INF/lib/*.jar</a:t>
            </a:r>
            <a:r>
              <a:rPr lang="en-US" dirty="0"/>
              <a:t> of your web application</a:t>
            </a:r>
            <a:endParaRPr lang="en-IN" sz="2400" dirty="0"/>
          </a:p>
          <a:p>
            <a:pPr lvl="1"/>
            <a:endParaRPr lang="en-IN" dirty="0"/>
          </a:p>
        </p:txBody>
      </p:sp>
    </p:spTree>
    <p:extLst>
      <p:ext uri="{BB962C8B-B14F-4D97-AF65-F5344CB8AC3E}">
        <p14:creationId xmlns:p14="http://schemas.microsoft.com/office/powerpoint/2010/main" val="24433051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C763-0802-4322-9012-3172648AB545}"/>
              </a:ext>
            </a:extLst>
          </p:cNvPr>
          <p:cNvSpPr>
            <a:spLocks noGrp="1"/>
          </p:cNvSpPr>
          <p:nvPr>
            <p:ph type="title"/>
          </p:nvPr>
        </p:nvSpPr>
        <p:spPr/>
        <p:txBody>
          <a:bodyPr/>
          <a:lstStyle/>
          <a:p>
            <a:r>
              <a:rPr lang="en-US" dirty="0"/>
              <a:t>SSL/TLS Configuration</a:t>
            </a:r>
            <a:endParaRPr lang="en-IN" dirty="0"/>
          </a:p>
        </p:txBody>
      </p:sp>
      <p:sp>
        <p:nvSpPr>
          <p:cNvPr id="3" name="Content Placeholder 2">
            <a:extLst>
              <a:ext uri="{FF2B5EF4-FFF2-40B4-BE49-F238E27FC236}">
                <a16:creationId xmlns:a16="http://schemas.microsoft.com/office/drawing/2014/main" id="{8688727C-DAC4-4243-A141-70EDAF3042E4}"/>
              </a:ext>
            </a:extLst>
          </p:cNvPr>
          <p:cNvSpPr>
            <a:spLocks noGrp="1"/>
          </p:cNvSpPr>
          <p:nvPr>
            <p:ph idx="1"/>
          </p:nvPr>
        </p:nvSpPr>
        <p:spPr/>
        <p:txBody>
          <a:bodyPr>
            <a:normAutofit lnSpcReduction="10000"/>
          </a:bodyPr>
          <a:lstStyle/>
          <a:p>
            <a:r>
              <a:rPr lang="en-IN" dirty="0"/>
              <a:t>To install and configure SSL/TLS support on Tomcat, you need to follow these simple steps.</a:t>
            </a:r>
          </a:p>
          <a:p>
            <a:pPr lvl="1"/>
            <a:r>
              <a:rPr lang="en-IN" dirty="0"/>
              <a:t>Create a keystore file to store the server's private key and self-signed certificate by executing the following command:</a:t>
            </a:r>
          </a:p>
          <a:p>
            <a:pPr lvl="2"/>
            <a:r>
              <a:rPr lang="en-IN" dirty="0"/>
              <a:t>$JAVA_HOME/bin/keytool -genkey -alias tomcat -keyalg RSA</a:t>
            </a:r>
          </a:p>
          <a:p>
            <a:pPr lvl="1"/>
            <a:r>
              <a:rPr lang="en-US" dirty="0"/>
              <a:t>Uncomment the "SSL HTTP/1.1 Connector" entry in $CATALINA_BASE/conf/server.xml and modify </a:t>
            </a:r>
          </a:p>
          <a:p>
            <a:r>
              <a:rPr lang="en-US" dirty="0"/>
              <a:t>Tomcat currently operates only on JKS, PKCS11 or PKCS12 format keystores.</a:t>
            </a:r>
            <a:endParaRPr lang="en-IN" dirty="0"/>
          </a:p>
        </p:txBody>
      </p:sp>
    </p:spTree>
    <p:extLst>
      <p:ext uri="{BB962C8B-B14F-4D97-AF65-F5344CB8AC3E}">
        <p14:creationId xmlns:p14="http://schemas.microsoft.com/office/powerpoint/2010/main" val="790041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C763-0802-4322-9012-3172648AB545}"/>
              </a:ext>
            </a:extLst>
          </p:cNvPr>
          <p:cNvSpPr>
            <a:spLocks noGrp="1"/>
          </p:cNvSpPr>
          <p:nvPr>
            <p:ph type="title"/>
          </p:nvPr>
        </p:nvSpPr>
        <p:spPr/>
        <p:txBody>
          <a:bodyPr/>
          <a:lstStyle/>
          <a:p>
            <a:r>
              <a:rPr lang="en-US" dirty="0"/>
              <a:t>SSL/TLS Configuration</a:t>
            </a:r>
            <a:endParaRPr lang="en-IN" dirty="0"/>
          </a:p>
        </p:txBody>
      </p:sp>
      <p:sp>
        <p:nvSpPr>
          <p:cNvPr id="3" name="Content Placeholder 2">
            <a:extLst>
              <a:ext uri="{FF2B5EF4-FFF2-40B4-BE49-F238E27FC236}">
                <a16:creationId xmlns:a16="http://schemas.microsoft.com/office/drawing/2014/main" id="{8688727C-DAC4-4243-A141-70EDAF3042E4}"/>
              </a:ext>
            </a:extLst>
          </p:cNvPr>
          <p:cNvSpPr>
            <a:spLocks noGrp="1"/>
          </p:cNvSpPr>
          <p:nvPr>
            <p:ph idx="1"/>
          </p:nvPr>
        </p:nvSpPr>
        <p:spPr/>
        <p:txBody>
          <a:bodyPr>
            <a:normAutofit/>
          </a:bodyPr>
          <a:lstStyle/>
          <a:p>
            <a:r>
              <a:rPr lang="en-US" dirty="0"/>
              <a:t>To import an existing certificate signed by your own CA into a PKCS12 keystore using OpenSSL you would execute a command like:</a:t>
            </a:r>
          </a:p>
          <a:p>
            <a:pPr lvl="1"/>
            <a:r>
              <a:rPr lang="en-IN" dirty="0"/>
              <a:t>openssl pkcs12 -export -in mycert.crt -</a:t>
            </a:r>
            <a:r>
              <a:rPr lang="en-IN" dirty="0" err="1"/>
              <a:t>inkey</a:t>
            </a:r>
            <a:r>
              <a:rPr lang="en-IN" dirty="0"/>
              <a:t> </a:t>
            </a:r>
            <a:r>
              <a:rPr lang="en-IN" dirty="0" err="1"/>
              <a:t>mykey.key</a:t>
            </a:r>
            <a:r>
              <a:rPr lang="en-IN" dirty="0"/>
              <a:t> -out mycert.p12 -name tomcat </a:t>
            </a:r>
          </a:p>
          <a:p>
            <a:pPr marL="457200" lvl="1" indent="0">
              <a:buNone/>
            </a:pPr>
            <a:r>
              <a:rPr lang="en-IN" dirty="0"/>
              <a:t>-</a:t>
            </a:r>
            <a:r>
              <a:rPr lang="en-IN" dirty="0" err="1"/>
              <a:t>CAfile</a:t>
            </a:r>
            <a:r>
              <a:rPr lang="en-IN" dirty="0"/>
              <a:t> myCA.crt -</a:t>
            </a:r>
            <a:r>
              <a:rPr lang="en-IN" dirty="0" err="1"/>
              <a:t>caname</a:t>
            </a:r>
            <a:r>
              <a:rPr lang="en-IN" dirty="0"/>
              <a:t> root -chain</a:t>
            </a:r>
          </a:p>
          <a:p>
            <a:pPr marL="457200" lvl="1" indent="0">
              <a:buNone/>
            </a:pPr>
            <a:endParaRPr lang="en-IN" dirty="0"/>
          </a:p>
        </p:txBody>
      </p:sp>
    </p:spTree>
    <p:extLst>
      <p:ext uri="{BB962C8B-B14F-4D97-AF65-F5344CB8AC3E}">
        <p14:creationId xmlns:p14="http://schemas.microsoft.com/office/powerpoint/2010/main" val="3954710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913B-A510-4674-885A-2695B259D5B2}"/>
              </a:ext>
            </a:extLst>
          </p:cNvPr>
          <p:cNvSpPr>
            <a:spLocks noGrp="1"/>
          </p:cNvSpPr>
          <p:nvPr>
            <p:ph type="title"/>
          </p:nvPr>
        </p:nvSpPr>
        <p:spPr/>
        <p:txBody>
          <a:bodyPr/>
          <a:lstStyle/>
          <a:p>
            <a:r>
              <a:rPr lang="en-US" b="1" i="1" cap="all" dirty="0"/>
              <a:t>OUTLINE</a:t>
            </a:r>
            <a:endParaRPr lang="en-IN" dirty="0"/>
          </a:p>
        </p:txBody>
      </p:sp>
      <p:sp>
        <p:nvSpPr>
          <p:cNvPr id="3" name="Content Placeholder 2">
            <a:extLst>
              <a:ext uri="{FF2B5EF4-FFF2-40B4-BE49-F238E27FC236}">
                <a16:creationId xmlns:a16="http://schemas.microsoft.com/office/drawing/2014/main" id="{A133A5C2-898D-4069-AEE2-66C317F826AA}"/>
              </a:ext>
            </a:extLst>
          </p:cNvPr>
          <p:cNvSpPr>
            <a:spLocks noGrp="1"/>
          </p:cNvSpPr>
          <p:nvPr>
            <p:ph idx="1"/>
          </p:nvPr>
        </p:nvSpPr>
        <p:spPr/>
        <p:txBody>
          <a:bodyPr>
            <a:normAutofit/>
          </a:bodyPr>
          <a:lstStyle/>
          <a:p>
            <a:pPr marL="0" indent="0">
              <a:buNone/>
            </a:pPr>
            <a:r>
              <a:rPr lang="en-US" b="1" i="1" dirty="0"/>
              <a:t>3.Configuration Files</a:t>
            </a:r>
            <a:endParaRPr lang="en-IN" b="1" i="1" dirty="0"/>
          </a:p>
          <a:p>
            <a:pPr lvl="1"/>
            <a:r>
              <a:rPr lang="en-US" dirty="0"/>
              <a:t>Anatomy of a Web App</a:t>
            </a:r>
            <a:endParaRPr lang="en-IN" sz="2000" dirty="0"/>
          </a:p>
          <a:p>
            <a:pPr lvl="1"/>
            <a:r>
              <a:rPr lang="en-US" dirty="0"/>
              <a:t>Deploying Web Apps</a:t>
            </a:r>
            <a:endParaRPr lang="en-IN" sz="2000" dirty="0"/>
          </a:p>
          <a:p>
            <a:pPr lvl="1"/>
            <a:r>
              <a:rPr lang="en-US" dirty="0"/>
              <a:t>Tomcat Manager</a:t>
            </a:r>
            <a:endParaRPr lang="en-IN" sz="2000" dirty="0"/>
          </a:p>
          <a:p>
            <a:pPr lvl="1"/>
            <a:r>
              <a:rPr lang="en-US" dirty="0"/>
              <a:t>Connection Pooling and Database Mappings</a:t>
            </a:r>
            <a:endParaRPr lang="en-IN" sz="2000" dirty="0"/>
          </a:p>
          <a:p>
            <a:pPr lvl="1"/>
            <a:r>
              <a:rPr lang="en-US" dirty="0"/>
              <a:t>Tomcat Security and LDAP Integration</a:t>
            </a:r>
            <a:endParaRPr lang="en-IN" sz="2000" dirty="0"/>
          </a:p>
        </p:txBody>
      </p:sp>
    </p:spTree>
    <p:extLst>
      <p:ext uri="{BB962C8B-B14F-4D97-AF65-F5344CB8AC3E}">
        <p14:creationId xmlns:p14="http://schemas.microsoft.com/office/powerpoint/2010/main" val="251534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913B-A510-4674-885A-2695B259D5B2}"/>
              </a:ext>
            </a:extLst>
          </p:cNvPr>
          <p:cNvSpPr>
            <a:spLocks noGrp="1"/>
          </p:cNvSpPr>
          <p:nvPr>
            <p:ph type="title"/>
          </p:nvPr>
        </p:nvSpPr>
        <p:spPr/>
        <p:txBody>
          <a:bodyPr/>
          <a:lstStyle/>
          <a:p>
            <a:r>
              <a:rPr lang="en-US" b="1" i="1" cap="all" dirty="0"/>
              <a:t>OUTLINE</a:t>
            </a:r>
            <a:endParaRPr lang="en-IN" dirty="0"/>
          </a:p>
        </p:txBody>
      </p:sp>
      <p:sp>
        <p:nvSpPr>
          <p:cNvPr id="3" name="Content Placeholder 2">
            <a:extLst>
              <a:ext uri="{FF2B5EF4-FFF2-40B4-BE49-F238E27FC236}">
                <a16:creationId xmlns:a16="http://schemas.microsoft.com/office/drawing/2014/main" id="{A133A5C2-898D-4069-AEE2-66C317F826AA}"/>
              </a:ext>
            </a:extLst>
          </p:cNvPr>
          <p:cNvSpPr>
            <a:spLocks noGrp="1"/>
          </p:cNvSpPr>
          <p:nvPr>
            <p:ph idx="1"/>
          </p:nvPr>
        </p:nvSpPr>
        <p:spPr/>
        <p:txBody>
          <a:bodyPr>
            <a:normAutofit/>
          </a:bodyPr>
          <a:lstStyle/>
          <a:p>
            <a:pPr marL="0" indent="0">
              <a:buNone/>
            </a:pPr>
            <a:r>
              <a:rPr lang="en-US" b="1" i="1" dirty="0"/>
              <a:t>4.Performance</a:t>
            </a:r>
            <a:endParaRPr lang="en-IN" b="1" i="1" dirty="0"/>
          </a:p>
          <a:p>
            <a:pPr lvl="1"/>
            <a:r>
              <a:rPr lang="en-US" dirty="0"/>
              <a:t>Capacity Planning</a:t>
            </a:r>
            <a:endParaRPr lang="en-IN" sz="2000" dirty="0"/>
          </a:p>
          <a:p>
            <a:pPr lvl="1"/>
            <a:r>
              <a:rPr lang="en-US" dirty="0"/>
              <a:t>Garbage Collection and Tuning Overview</a:t>
            </a:r>
            <a:endParaRPr lang="en-IN" sz="2000" dirty="0"/>
          </a:p>
          <a:p>
            <a:pPr lvl="1"/>
            <a:r>
              <a:rPr lang="en-US" dirty="0"/>
              <a:t>Deploying and Configuring Web Applications</a:t>
            </a:r>
            <a:endParaRPr lang="en-IN" dirty="0"/>
          </a:p>
          <a:p>
            <a:pPr lvl="1"/>
            <a:r>
              <a:rPr lang="en-US" dirty="0"/>
              <a:t>Advanced Performance-Tomcat Native and APR</a:t>
            </a:r>
            <a:endParaRPr lang="en-IN" dirty="0"/>
          </a:p>
          <a:p>
            <a:pPr lvl="1"/>
            <a:r>
              <a:rPr lang="en-US" dirty="0"/>
              <a:t>Load Testing with Apache JMeter (Optional)</a:t>
            </a:r>
            <a:endParaRPr lang="en-IN" dirty="0"/>
          </a:p>
        </p:txBody>
      </p:sp>
    </p:spTree>
    <p:extLst>
      <p:ext uri="{BB962C8B-B14F-4D97-AF65-F5344CB8AC3E}">
        <p14:creationId xmlns:p14="http://schemas.microsoft.com/office/powerpoint/2010/main" val="219601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913B-A510-4674-885A-2695B259D5B2}"/>
              </a:ext>
            </a:extLst>
          </p:cNvPr>
          <p:cNvSpPr>
            <a:spLocks noGrp="1"/>
          </p:cNvSpPr>
          <p:nvPr>
            <p:ph type="title"/>
          </p:nvPr>
        </p:nvSpPr>
        <p:spPr/>
        <p:txBody>
          <a:bodyPr/>
          <a:lstStyle/>
          <a:p>
            <a:r>
              <a:rPr lang="en-US" b="1" i="1" cap="all" dirty="0"/>
              <a:t>OUTLINE</a:t>
            </a:r>
            <a:endParaRPr lang="en-IN" dirty="0"/>
          </a:p>
        </p:txBody>
      </p:sp>
      <p:sp>
        <p:nvSpPr>
          <p:cNvPr id="3" name="Content Placeholder 2">
            <a:extLst>
              <a:ext uri="{FF2B5EF4-FFF2-40B4-BE49-F238E27FC236}">
                <a16:creationId xmlns:a16="http://schemas.microsoft.com/office/drawing/2014/main" id="{A133A5C2-898D-4069-AEE2-66C317F826AA}"/>
              </a:ext>
            </a:extLst>
          </p:cNvPr>
          <p:cNvSpPr>
            <a:spLocks noGrp="1"/>
          </p:cNvSpPr>
          <p:nvPr>
            <p:ph idx="1"/>
          </p:nvPr>
        </p:nvSpPr>
        <p:spPr/>
        <p:txBody>
          <a:bodyPr>
            <a:normAutofit/>
          </a:bodyPr>
          <a:lstStyle/>
          <a:p>
            <a:pPr marL="0" indent="0">
              <a:buNone/>
            </a:pPr>
            <a:r>
              <a:rPr lang="en-US" b="1" i="1" dirty="0"/>
              <a:t>5.Clustering</a:t>
            </a:r>
            <a:endParaRPr lang="en-IN" b="1" i="1" dirty="0"/>
          </a:p>
          <a:p>
            <a:pPr lvl="1"/>
            <a:r>
              <a:rPr lang="en-US" dirty="0"/>
              <a:t>Clustering Tomcat</a:t>
            </a:r>
            <a:endParaRPr lang="en-IN" dirty="0"/>
          </a:p>
          <a:p>
            <a:pPr lvl="1"/>
            <a:r>
              <a:rPr lang="en-US" dirty="0"/>
              <a:t>Connectors (JCA) (Optional)</a:t>
            </a:r>
            <a:endParaRPr lang="en-IN" dirty="0"/>
          </a:p>
          <a:p>
            <a:pPr lvl="1"/>
            <a:r>
              <a:rPr lang="en-US" dirty="0"/>
              <a:t>Integrating with Apache </a:t>
            </a:r>
            <a:r>
              <a:rPr lang="en-US" dirty="0" err="1"/>
              <a:t>HttpD</a:t>
            </a:r>
            <a:r>
              <a:rPr lang="en-US" dirty="0"/>
              <a:t> and Mod-Cluster</a:t>
            </a:r>
            <a:endParaRPr lang="en-IN" dirty="0"/>
          </a:p>
          <a:p>
            <a:pPr lvl="1"/>
            <a:r>
              <a:rPr lang="en-US" dirty="0"/>
              <a:t>Shared Hosting (Optional)</a:t>
            </a:r>
            <a:endParaRPr lang="en-IN" dirty="0"/>
          </a:p>
        </p:txBody>
      </p:sp>
    </p:spTree>
    <p:extLst>
      <p:ext uri="{BB962C8B-B14F-4D97-AF65-F5344CB8AC3E}">
        <p14:creationId xmlns:p14="http://schemas.microsoft.com/office/powerpoint/2010/main" val="31222266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778</TotalTime>
  <Words>4858</Words>
  <Application>Microsoft Office PowerPoint</Application>
  <PresentationFormat>Widescreen</PresentationFormat>
  <Paragraphs>420</Paragraphs>
  <Slides>69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69</vt:i4>
      </vt:variant>
    </vt:vector>
  </HeadingPairs>
  <TitlesOfParts>
    <vt:vector size="72" baseType="lpstr">
      <vt:lpstr>Arial</vt:lpstr>
      <vt:lpstr>Garamond</vt:lpstr>
      <vt:lpstr>Organic</vt:lpstr>
      <vt:lpstr>Apache TomCat 8 Administration</vt:lpstr>
      <vt:lpstr>COURSE OVERVIEW</vt:lpstr>
      <vt:lpstr>WHAT YOU'LL LEARN</vt:lpstr>
      <vt:lpstr>WHAT YOU'LL LEARN</vt:lpstr>
      <vt:lpstr>OUTLINE</vt:lpstr>
      <vt:lpstr>OUTLINE</vt:lpstr>
      <vt:lpstr>OUTLINE</vt:lpstr>
      <vt:lpstr>OUTLINE</vt:lpstr>
      <vt:lpstr>OUTLINE</vt:lpstr>
      <vt:lpstr>Overview of Java Enterprise Edition</vt:lpstr>
      <vt:lpstr>Overview of Java Enterprise Edition</vt:lpstr>
      <vt:lpstr>PowerPoint Presentation</vt:lpstr>
      <vt:lpstr>PowerPoint Presentation</vt:lpstr>
      <vt:lpstr>PowerPoint Presentation</vt:lpstr>
      <vt:lpstr>PowerPoint Presentation</vt:lpstr>
      <vt:lpstr>PowerPoint Presentation</vt:lpstr>
      <vt:lpstr>Introduction</vt:lpstr>
      <vt:lpstr>Introduction</vt:lpstr>
      <vt:lpstr>Configuring Tomcat</vt:lpstr>
      <vt:lpstr>Tomcat Setup</vt:lpstr>
      <vt:lpstr>Tomcat Setup</vt:lpstr>
      <vt:lpstr>Start Up Tomcat</vt:lpstr>
      <vt:lpstr>Shut Down Tomcat</vt:lpstr>
      <vt:lpstr>Manager App </vt:lpstr>
      <vt:lpstr>Manager App </vt:lpstr>
      <vt:lpstr>Manager App </vt:lpstr>
      <vt:lpstr>Configuring Manager Application Access </vt:lpstr>
      <vt:lpstr>Configuring Manager Application Access </vt:lpstr>
      <vt:lpstr>Configuring Manager Application Access </vt:lpstr>
      <vt:lpstr>Configuring Manager Application Access </vt:lpstr>
      <vt:lpstr>Configuring Manager Application Access </vt:lpstr>
      <vt:lpstr>Configuring Manager Application Access </vt:lpstr>
      <vt:lpstr>HTML User-friendly Interface</vt:lpstr>
      <vt:lpstr>HTML User-friendly Interface</vt:lpstr>
      <vt:lpstr>HTML User-friendly Interface</vt:lpstr>
      <vt:lpstr>HTML User-friendly Interface</vt:lpstr>
      <vt:lpstr>HTML User-friendly Interface</vt:lpstr>
      <vt:lpstr>HTML User-friendly Interface</vt:lpstr>
      <vt:lpstr>HTML User-friendly Interface</vt:lpstr>
      <vt:lpstr>HTML User-friendly Interface</vt:lpstr>
      <vt:lpstr>Supported Manager Commands</vt:lpstr>
      <vt:lpstr>Supported Manager Commands</vt:lpstr>
      <vt:lpstr>Supported Manager Commands</vt:lpstr>
      <vt:lpstr>Supported Manager Commands</vt:lpstr>
      <vt:lpstr>Supported Manager Commands</vt:lpstr>
      <vt:lpstr>Supported Manager Commands</vt:lpstr>
      <vt:lpstr>Supported Manager Commands</vt:lpstr>
      <vt:lpstr>Supported Manager Commands</vt:lpstr>
      <vt:lpstr>Supported Manager Commands</vt:lpstr>
      <vt:lpstr>Tomcat Web Application Deployment</vt:lpstr>
      <vt:lpstr>Tomcat Web Application Deployment</vt:lpstr>
      <vt:lpstr>Tomcat Web Application Deployment</vt:lpstr>
      <vt:lpstr>Tomcat Web Application Deployment</vt:lpstr>
      <vt:lpstr>Tomcat Web Application Deployment</vt:lpstr>
      <vt:lpstr>Tomcat Web Application Deployment</vt:lpstr>
      <vt:lpstr>Host Manager App -- Text Interface</vt:lpstr>
      <vt:lpstr>Host Manager App -- Text Interface</vt:lpstr>
      <vt:lpstr>Host Manager App -- Text Interface</vt:lpstr>
      <vt:lpstr>Host Manager App -- Text Interface</vt:lpstr>
      <vt:lpstr>Host Manager App -- Text Interface</vt:lpstr>
      <vt:lpstr>Host Manager App -- Text Interface</vt:lpstr>
      <vt:lpstr>Host Manager App -- Text Interface</vt:lpstr>
      <vt:lpstr>Class Loader</vt:lpstr>
      <vt:lpstr>Class Loader</vt:lpstr>
      <vt:lpstr>Class Loader</vt:lpstr>
      <vt:lpstr>Class Loader</vt:lpstr>
      <vt:lpstr>Class Loader</vt:lpstr>
      <vt:lpstr>SSL/TLS Configuration</vt:lpstr>
      <vt:lpstr>SSL/TLS Configuration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TomCat 8 Administration</dc:title>
  <dc:creator>Pashum rajessh</dc:creator>
  <cp:lastModifiedBy>Pashum rajessh</cp:lastModifiedBy>
  <cp:revision>90</cp:revision>
  <dcterms:created xsi:type="dcterms:W3CDTF">2019-09-15T10:50:16Z</dcterms:created>
  <dcterms:modified xsi:type="dcterms:W3CDTF">2020-10-30T11:24:42Z</dcterms:modified>
</cp:coreProperties>
</file>