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1" r:id="rId1"/>
  </p:sldMasterIdLst>
  <p:sldIdLst>
    <p:sldId id="257" r:id="rId2"/>
    <p:sldId id="291" r:id="rId3"/>
    <p:sldId id="258" r:id="rId4"/>
    <p:sldId id="259" r:id="rId5"/>
    <p:sldId id="292" r:id="rId6"/>
    <p:sldId id="260" r:id="rId7"/>
    <p:sldId id="261" r:id="rId8"/>
    <p:sldId id="293" r:id="rId9"/>
    <p:sldId id="262" r:id="rId10"/>
    <p:sldId id="263" r:id="rId11"/>
    <p:sldId id="264" r:id="rId12"/>
    <p:sldId id="265" r:id="rId13"/>
    <p:sldId id="294" r:id="rId14"/>
    <p:sldId id="295" r:id="rId15"/>
    <p:sldId id="267" r:id="rId16"/>
    <p:sldId id="268" r:id="rId17"/>
    <p:sldId id="269" r:id="rId18"/>
    <p:sldId id="270" r:id="rId19"/>
    <p:sldId id="271" r:id="rId20"/>
    <p:sldId id="296" r:id="rId21"/>
    <p:sldId id="272" r:id="rId22"/>
    <p:sldId id="273" r:id="rId23"/>
    <p:sldId id="274" r:id="rId24"/>
    <p:sldId id="297" r:id="rId25"/>
    <p:sldId id="275" r:id="rId26"/>
    <p:sldId id="276" r:id="rId27"/>
    <p:sldId id="277" r:id="rId28"/>
    <p:sldId id="278" r:id="rId29"/>
    <p:sldId id="298" r:id="rId30"/>
    <p:sldId id="279" r:id="rId31"/>
    <p:sldId id="280" r:id="rId32"/>
    <p:sldId id="299" r:id="rId33"/>
    <p:sldId id="281" r:id="rId34"/>
    <p:sldId id="282" r:id="rId35"/>
    <p:sldId id="300" r:id="rId36"/>
    <p:sldId id="283" r:id="rId37"/>
    <p:sldId id="284" r:id="rId38"/>
    <p:sldId id="285" r:id="rId39"/>
    <p:sldId id="286" r:id="rId40"/>
    <p:sldId id="287" r:id="rId41"/>
    <p:sldId id="288" r:id="rId42"/>
    <p:sldId id="301" r:id="rId43"/>
    <p:sldId id="289" r:id="rId44"/>
    <p:sldId id="290" r:id="rId45"/>
    <p:sldId id="302"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AFD94CC-D39C-428E-A481-AB45A7E63585}" type="datetimeFigureOut">
              <a:rPr lang="en-IN" smtClean="0"/>
              <a:t>30-10-2020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E5E0552-425D-44CA-91C6-9B2608E0BD0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7285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FD94CC-D39C-428E-A481-AB45A7E63585}" type="datetimeFigureOut">
              <a:rPr lang="en-IN" smtClean="0"/>
              <a:t>30-10-2020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5E0552-425D-44CA-91C6-9B2608E0BD06}" type="slidenum">
              <a:rPr lang="en-IN" smtClean="0"/>
              <a:t>‹#›</a:t>
            </a:fld>
            <a:endParaRPr lang="en-IN"/>
          </a:p>
        </p:txBody>
      </p:sp>
    </p:spTree>
    <p:extLst>
      <p:ext uri="{BB962C8B-B14F-4D97-AF65-F5344CB8AC3E}">
        <p14:creationId xmlns:p14="http://schemas.microsoft.com/office/powerpoint/2010/main" val="2270410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FD94CC-D39C-428E-A481-AB45A7E63585}"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E0552-425D-44CA-91C6-9B2608E0BD0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1015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FD94CC-D39C-428E-A481-AB45A7E63585}"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E0552-425D-44CA-91C6-9B2608E0BD0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9978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FD94CC-D39C-428E-A481-AB45A7E63585}"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E0552-425D-44CA-91C6-9B2608E0BD06}" type="slidenum">
              <a:rPr lang="en-IN" smtClean="0"/>
              <a:t>‹#›</a:t>
            </a:fld>
            <a:endParaRPr lang="en-IN"/>
          </a:p>
        </p:txBody>
      </p:sp>
    </p:spTree>
    <p:extLst>
      <p:ext uri="{BB962C8B-B14F-4D97-AF65-F5344CB8AC3E}">
        <p14:creationId xmlns:p14="http://schemas.microsoft.com/office/powerpoint/2010/main" val="1672477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FD94CC-D39C-428E-A481-AB45A7E63585}"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E0552-425D-44CA-91C6-9B2608E0BD0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2510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FD94CC-D39C-428E-A481-AB45A7E63585}"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E0552-425D-44CA-91C6-9B2608E0BD0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9616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D94CC-D39C-428E-A481-AB45A7E63585}"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E0552-425D-44CA-91C6-9B2608E0BD0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0593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D94CC-D39C-428E-A481-AB45A7E63585}"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E0552-425D-44CA-91C6-9B2608E0BD0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125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D94CC-D39C-428E-A481-AB45A7E63585}"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E0552-425D-44CA-91C6-9B2608E0BD06}" type="slidenum">
              <a:rPr lang="en-IN" smtClean="0"/>
              <a:t>‹#›</a:t>
            </a:fld>
            <a:endParaRPr lang="en-IN"/>
          </a:p>
        </p:txBody>
      </p:sp>
    </p:spTree>
    <p:extLst>
      <p:ext uri="{BB962C8B-B14F-4D97-AF65-F5344CB8AC3E}">
        <p14:creationId xmlns:p14="http://schemas.microsoft.com/office/powerpoint/2010/main" val="2563949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FD94CC-D39C-428E-A481-AB45A7E63585}"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E0552-425D-44CA-91C6-9B2608E0BD0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8492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FD94CC-D39C-428E-A481-AB45A7E63585}" type="datetimeFigureOut">
              <a:rPr lang="en-IN" smtClean="0"/>
              <a:t>30-10-2020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5E0552-425D-44CA-91C6-9B2608E0BD06}" type="slidenum">
              <a:rPr lang="en-IN" smtClean="0"/>
              <a:t>‹#›</a:t>
            </a:fld>
            <a:endParaRPr lang="en-IN"/>
          </a:p>
        </p:txBody>
      </p:sp>
    </p:spTree>
    <p:extLst>
      <p:ext uri="{BB962C8B-B14F-4D97-AF65-F5344CB8AC3E}">
        <p14:creationId xmlns:p14="http://schemas.microsoft.com/office/powerpoint/2010/main" val="42449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FD94CC-D39C-428E-A481-AB45A7E63585}" type="datetimeFigureOut">
              <a:rPr lang="en-IN" smtClean="0"/>
              <a:t>30-10-2020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5E0552-425D-44CA-91C6-9B2608E0BD0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094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FD94CC-D39C-428E-A481-AB45A7E63585}" type="datetimeFigureOut">
              <a:rPr lang="en-IN" smtClean="0"/>
              <a:t>30-10-2020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5E0552-425D-44CA-91C6-9B2608E0BD0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4272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FD94CC-D39C-428E-A481-AB45A7E63585}" type="datetimeFigureOut">
              <a:rPr lang="en-IN" smtClean="0"/>
              <a:t>30-10-2020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5E0552-425D-44CA-91C6-9B2608E0BD06}" type="slidenum">
              <a:rPr lang="en-IN" smtClean="0"/>
              <a:t>‹#›</a:t>
            </a:fld>
            <a:endParaRPr lang="en-IN"/>
          </a:p>
        </p:txBody>
      </p:sp>
    </p:spTree>
    <p:extLst>
      <p:ext uri="{BB962C8B-B14F-4D97-AF65-F5344CB8AC3E}">
        <p14:creationId xmlns:p14="http://schemas.microsoft.com/office/powerpoint/2010/main" val="4160710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FD94CC-D39C-428E-A481-AB45A7E63585}" type="datetimeFigureOut">
              <a:rPr lang="en-IN" smtClean="0"/>
              <a:t>30-10-2020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5E0552-425D-44CA-91C6-9B2608E0BD0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517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FD94CC-D39C-428E-A481-AB45A7E63585}" type="datetimeFigureOut">
              <a:rPr lang="en-IN" smtClean="0"/>
              <a:t>30-10-2020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5E0552-425D-44CA-91C6-9B2608E0BD06}" type="slidenum">
              <a:rPr lang="en-IN" smtClean="0"/>
              <a:t>‹#›</a:t>
            </a:fld>
            <a:endParaRPr lang="en-IN"/>
          </a:p>
        </p:txBody>
      </p:sp>
    </p:spTree>
    <p:extLst>
      <p:ext uri="{BB962C8B-B14F-4D97-AF65-F5344CB8AC3E}">
        <p14:creationId xmlns:p14="http://schemas.microsoft.com/office/powerpoint/2010/main" val="323210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AFD94CC-D39C-428E-A481-AB45A7E63585}" type="datetimeFigureOut">
              <a:rPr lang="en-IN" smtClean="0"/>
              <a:t>30-10-2020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E5E0552-425D-44CA-91C6-9B2608E0BD06}" type="slidenum">
              <a:rPr lang="en-IN" smtClean="0"/>
              <a:t>‹#›</a:t>
            </a:fld>
            <a:endParaRPr lang="en-IN"/>
          </a:p>
        </p:txBody>
      </p:sp>
    </p:spTree>
    <p:extLst>
      <p:ext uri="{BB962C8B-B14F-4D97-AF65-F5344CB8AC3E}">
        <p14:creationId xmlns:p14="http://schemas.microsoft.com/office/powerpoint/2010/main" val="698775190"/>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ebserver/manager/jmxproxy/?get=BEANNAME&amp;att=MYATTRIBUTE&amp;key=MYKEY" TargetMode="External"/><Relationship Id="rId2" Type="http://schemas.openxmlformats.org/officeDocument/2006/relationships/hyperlink" Target="http://webserver/manager/jmxproxy/?qry=STUF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localhost:8080/manager/jmxproxy/?get=java.lang:type=Memory&amp;att=HeapMemoryUsag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03E4-D0F3-43D8-983A-B3C38567E3D3}"/>
              </a:ext>
            </a:extLst>
          </p:cNvPr>
          <p:cNvSpPr>
            <a:spLocks noGrp="1"/>
          </p:cNvSpPr>
          <p:nvPr>
            <p:ph type="title"/>
          </p:nvPr>
        </p:nvSpPr>
        <p:spPr/>
        <p:txBody>
          <a:bodyPr/>
          <a:lstStyle/>
          <a:p>
            <a:r>
              <a:rPr lang="en-IN" b="1" dirty="0"/>
              <a:t>Logging in Tomcat</a:t>
            </a:r>
            <a:endParaRPr lang="en-IN" dirty="0"/>
          </a:p>
        </p:txBody>
      </p:sp>
      <p:sp>
        <p:nvSpPr>
          <p:cNvPr id="3" name="Content Placeholder 2">
            <a:extLst>
              <a:ext uri="{FF2B5EF4-FFF2-40B4-BE49-F238E27FC236}">
                <a16:creationId xmlns:a16="http://schemas.microsoft.com/office/drawing/2014/main" id="{5E651189-450D-4525-8D3E-54A2CE04D8D1}"/>
              </a:ext>
            </a:extLst>
          </p:cNvPr>
          <p:cNvSpPr>
            <a:spLocks noGrp="1"/>
          </p:cNvSpPr>
          <p:nvPr>
            <p:ph idx="1"/>
          </p:nvPr>
        </p:nvSpPr>
        <p:spPr/>
        <p:txBody>
          <a:bodyPr>
            <a:normAutofit/>
          </a:bodyPr>
          <a:lstStyle/>
          <a:p>
            <a:r>
              <a:rPr lang="en-US" dirty="0"/>
              <a:t>The internal logging for Apache Tomcat uses JULI, by default, is hard-coded to use the java.util.logging framework.</a:t>
            </a:r>
          </a:p>
          <a:p>
            <a:r>
              <a:rPr lang="en-IN" dirty="0"/>
              <a:t>This ensures that Tomcat's internal logging and any web application logging will remain independent, even if a web application uses Apache Commons Logging.</a:t>
            </a:r>
          </a:p>
          <a:p>
            <a:r>
              <a:rPr lang="en-IN" dirty="0"/>
              <a:t>To configure Tomcat to use an alternative logging framework for its internal logging, one has to replace the JULI</a:t>
            </a:r>
          </a:p>
        </p:txBody>
      </p:sp>
    </p:spTree>
    <p:extLst>
      <p:ext uri="{BB962C8B-B14F-4D97-AF65-F5344CB8AC3E}">
        <p14:creationId xmlns:p14="http://schemas.microsoft.com/office/powerpoint/2010/main" val="1698105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03E4-D0F3-43D8-983A-B3C38567E3D3}"/>
              </a:ext>
            </a:extLst>
          </p:cNvPr>
          <p:cNvSpPr>
            <a:spLocks noGrp="1"/>
          </p:cNvSpPr>
          <p:nvPr>
            <p:ph type="title"/>
          </p:nvPr>
        </p:nvSpPr>
        <p:spPr/>
        <p:txBody>
          <a:bodyPr/>
          <a:lstStyle/>
          <a:p>
            <a:r>
              <a:rPr lang="en-IN" b="1" dirty="0"/>
              <a:t>Logging in Tomcat</a:t>
            </a:r>
            <a:endParaRPr lang="en-IN" dirty="0"/>
          </a:p>
        </p:txBody>
      </p:sp>
      <p:sp>
        <p:nvSpPr>
          <p:cNvPr id="3" name="Content Placeholder 2">
            <a:extLst>
              <a:ext uri="{FF2B5EF4-FFF2-40B4-BE49-F238E27FC236}">
                <a16:creationId xmlns:a16="http://schemas.microsoft.com/office/drawing/2014/main" id="{5E651189-450D-4525-8D3E-54A2CE04D8D1}"/>
              </a:ext>
            </a:extLst>
          </p:cNvPr>
          <p:cNvSpPr>
            <a:spLocks noGrp="1"/>
          </p:cNvSpPr>
          <p:nvPr>
            <p:ph idx="1"/>
          </p:nvPr>
        </p:nvSpPr>
        <p:spPr/>
        <p:txBody>
          <a:bodyPr>
            <a:normAutofit/>
          </a:bodyPr>
          <a:lstStyle/>
          <a:p>
            <a:pPr marL="914400" lvl="2" indent="0">
              <a:buNone/>
            </a:pPr>
            <a:r>
              <a:rPr lang="en-IN" dirty="0" err="1"/>
              <a:t>org.apache.catalina.core.ContainerBase</a:t>
            </a:r>
            <a:r>
              <a:rPr lang="en-IN" dirty="0"/>
              <a:t>.[Catalina].[localhost].level = INFO</a:t>
            </a:r>
            <a:endParaRPr lang="en-IN" sz="1600" dirty="0"/>
          </a:p>
          <a:p>
            <a:pPr marL="914400" lvl="2" indent="0">
              <a:buNone/>
            </a:pPr>
            <a:r>
              <a:rPr lang="en-IN" dirty="0" err="1"/>
              <a:t>org.apache.catalina.core.ContainerBase</a:t>
            </a:r>
            <a:r>
              <a:rPr lang="en-IN" dirty="0"/>
              <a:t>.[Catalina].[localhost].handlers = \</a:t>
            </a:r>
            <a:endParaRPr lang="en-IN" sz="1600" dirty="0"/>
          </a:p>
          <a:p>
            <a:pPr marL="914400" lvl="2" indent="0">
              <a:buNone/>
            </a:pPr>
            <a:r>
              <a:rPr lang="en-IN" dirty="0"/>
              <a:t>   2localhost.org.apache.juli.FileHandler</a:t>
            </a:r>
            <a:endParaRPr lang="en-IN" sz="1600" dirty="0"/>
          </a:p>
          <a:p>
            <a:pPr marL="914400" lvl="2" indent="0">
              <a:buNone/>
            </a:pPr>
            <a:r>
              <a:rPr lang="en-IN" dirty="0" err="1"/>
              <a:t>org.apache.catalina.core.ContainerBase</a:t>
            </a:r>
            <a:r>
              <a:rPr lang="en-IN" dirty="0"/>
              <a:t>.[Catalina].[localhost].[/manager].level = INFO</a:t>
            </a:r>
          </a:p>
          <a:p>
            <a:pPr marL="914400" lvl="2" indent="0">
              <a:buNone/>
            </a:pPr>
            <a:endParaRPr lang="en-IN" sz="1600" dirty="0"/>
          </a:p>
          <a:p>
            <a:pPr marL="914400" lvl="2" indent="0">
              <a:buNone/>
            </a:pPr>
            <a:r>
              <a:rPr lang="en-IN" dirty="0" err="1"/>
              <a:t>org.apache.catalina.core.ContainerBase</a:t>
            </a:r>
            <a:r>
              <a:rPr lang="en-IN" dirty="0"/>
              <a:t>.[Catalina].[localhost].[/manager].handlers = \</a:t>
            </a:r>
            <a:endParaRPr lang="en-IN" sz="1600" dirty="0"/>
          </a:p>
          <a:p>
            <a:pPr marL="914400" lvl="2" indent="0">
              <a:buNone/>
            </a:pPr>
            <a:r>
              <a:rPr lang="en-IN" dirty="0"/>
              <a:t>   3manager.org.apache.juli.FileHandler</a:t>
            </a:r>
            <a:endParaRPr lang="en-IN" sz="1600" dirty="0"/>
          </a:p>
          <a:p>
            <a:pPr marL="914400" lvl="2" indent="0">
              <a:buNone/>
            </a:pPr>
            <a:endParaRPr lang="en-IN" sz="1600" dirty="0"/>
          </a:p>
          <a:p>
            <a:pPr marL="914400" lvl="2" indent="0">
              <a:buNone/>
            </a:pPr>
            <a:endParaRPr lang="en-IN" sz="1600" dirty="0"/>
          </a:p>
          <a:p>
            <a:pPr marL="914400" lvl="2" indent="0">
              <a:buNone/>
            </a:pPr>
            <a:endParaRPr lang="en-IN" sz="1600" dirty="0"/>
          </a:p>
          <a:p>
            <a:pPr marL="914400" lvl="2" indent="0">
              <a:buNone/>
            </a:pPr>
            <a:endParaRPr lang="en-IN" sz="1600" dirty="0"/>
          </a:p>
          <a:p>
            <a:pPr marL="914400" lvl="2" indent="0">
              <a:buNone/>
            </a:pPr>
            <a:endParaRPr lang="en-IN" sz="1600" dirty="0"/>
          </a:p>
          <a:p>
            <a:pPr lvl="2"/>
            <a:endParaRPr lang="en-IN" dirty="0"/>
          </a:p>
        </p:txBody>
      </p:sp>
    </p:spTree>
    <p:extLst>
      <p:ext uri="{BB962C8B-B14F-4D97-AF65-F5344CB8AC3E}">
        <p14:creationId xmlns:p14="http://schemas.microsoft.com/office/powerpoint/2010/main" val="214419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03E4-D0F3-43D8-983A-B3C38567E3D3}"/>
              </a:ext>
            </a:extLst>
          </p:cNvPr>
          <p:cNvSpPr>
            <a:spLocks noGrp="1"/>
          </p:cNvSpPr>
          <p:nvPr>
            <p:ph type="title"/>
          </p:nvPr>
        </p:nvSpPr>
        <p:spPr/>
        <p:txBody>
          <a:bodyPr/>
          <a:lstStyle/>
          <a:p>
            <a:r>
              <a:rPr lang="en-IN" b="1" dirty="0"/>
              <a:t>Logging in Tomcat</a:t>
            </a:r>
            <a:endParaRPr lang="en-IN" dirty="0"/>
          </a:p>
        </p:txBody>
      </p:sp>
      <p:sp>
        <p:nvSpPr>
          <p:cNvPr id="3" name="Content Placeholder 2">
            <a:extLst>
              <a:ext uri="{FF2B5EF4-FFF2-40B4-BE49-F238E27FC236}">
                <a16:creationId xmlns:a16="http://schemas.microsoft.com/office/drawing/2014/main" id="{5E651189-450D-4525-8D3E-54A2CE04D8D1}"/>
              </a:ext>
            </a:extLst>
          </p:cNvPr>
          <p:cNvSpPr>
            <a:spLocks noGrp="1"/>
          </p:cNvSpPr>
          <p:nvPr>
            <p:ph idx="1"/>
          </p:nvPr>
        </p:nvSpPr>
        <p:spPr/>
        <p:txBody>
          <a:bodyPr>
            <a:normAutofit fontScale="92500" lnSpcReduction="20000"/>
          </a:bodyPr>
          <a:lstStyle/>
          <a:p>
            <a:pPr lvl="1"/>
            <a:r>
              <a:rPr lang="en-IN" dirty="0"/>
              <a:t>Example logging.properties for the servlet-examples web application to be placed in WEB-INF/classes inside the web application: </a:t>
            </a:r>
          </a:p>
          <a:p>
            <a:pPr marL="914400" lvl="2" indent="0">
              <a:buNone/>
            </a:pPr>
            <a:r>
              <a:rPr lang="en-IN" dirty="0"/>
              <a:t>handlers = org.apache.juli.FileHandler, </a:t>
            </a:r>
            <a:r>
              <a:rPr lang="en-IN" dirty="0" err="1"/>
              <a:t>java.util.logging.ConsoleHandler</a:t>
            </a:r>
            <a:endParaRPr lang="en-IN" dirty="0"/>
          </a:p>
          <a:p>
            <a:pPr marL="914400" lvl="2" indent="0">
              <a:buNone/>
            </a:pPr>
            <a:endParaRPr lang="en-IN" dirty="0"/>
          </a:p>
          <a:p>
            <a:pPr marL="914400" lvl="2" indent="0">
              <a:buNone/>
            </a:pPr>
            <a:r>
              <a:rPr lang="en-IN" dirty="0" err="1"/>
              <a:t>org.apache.juli.FileHandler.level</a:t>
            </a:r>
            <a:r>
              <a:rPr lang="en-IN" dirty="0"/>
              <a:t> = FINE</a:t>
            </a:r>
            <a:endParaRPr lang="en-IN" sz="1600" dirty="0"/>
          </a:p>
          <a:p>
            <a:pPr marL="914400" lvl="2" indent="0">
              <a:buNone/>
            </a:pPr>
            <a:r>
              <a:rPr lang="en-IN" dirty="0" err="1"/>
              <a:t>org.apache.juli.FileHandler.directory</a:t>
            </a:r>
            <a:r>
              <a:rPr lang="en-IN" dirty="0"/>
              <a:t> = ${catalina.base}/logs</a:t>
            </a:r>
            <a:endParaRPr lang="en-IN" sz="1600" dirty="0"/>
          </a:p>
          <a:p>
            <a:pPr marL="914400" lvl="2" indent="0">
              <a:buNone/>
            </a:pPr>
            <a:r>
              <a:rPr lang="en-IN" dirty="0" err="1"/>
              <a:t>org.apache.juli.FileHandler.prefix</a:t>
            </a:r>
            <a:r>
              <a:rPr lang="en-IN" dirty="0"/>
              <a:t> = ${classloader.webappName}.</a:t>
            </a:r>
          </a:p>
          <a:p>
            <a:pPr marL="914400" lvl="2" indent="0">
              <a:buNone/>
            </a:pPr>
            <a:endParaRPr lang="en-IN" sz="1600" dirty="0"/>
          </a:p>
          <a:p>
            <a:pPr marL="914400" lvl="2" indent="0">
              <a:buNone/>
            </a:pPr>
            <a:r>
              <a:rPr lang="en-IN" dirty="0"/>
              <a:t>java.util.logging.ConsoleHandler.level = FINE</a:t>
            </a:r>
          </a:p>
          <a:p>
            <a:pPr marL="914400" lvl="2" indent="0">
              <a:buNone/>
            </a:pPr>
            <a:r>
              <a:rPr lang="en-IN" dirty="0" err="1"/>
              <a:t>java.util.logging.ConsoleHandler.formatter</a:t>
            </a:r>
            <a:r>
              <a:rPr lang="en-IN" dirty="0"/>
              <a:t> = </a:t>
            </a:r>
            <a:r>
              <a:rPr lang="en-IN" dirty="0" err="1"/>
              <a:t>java.util.logging.SimpleFormatter</a:t>
            </a:r>
            <a:endParaRPr lang="en-IN" dirty="0"/>
          </a:p>
          <a:p>
            <a:endParaRPr lang="en-IN" sz="2400" dirty="0"/>
          </a:p>
          <a:p>
            <a:pPr lvl="2"/>
            <a:endParaRPr lang="en-IN" dirty="0"/>
          </a:p>
          <a:p>
            <a:pPr marL="914400" lvl="2" indent="0">
              <a:buNone/>
            </a:pPr>
            <a:endParaRPr lang="en-IN" sz="1600" dirty="0"/>
          </a:p>
          <a:p>
            <a:pPr marL="914400" lvl="2" indent="0">
              <a:buNone/>
            </a:pPr>
            <a:endParaRPr lang="en-IN" sz="1600" dirty="0"/>
          </a:p>
          <a:p>
            <a:pPr marL="914400" lvl="2" indent="0">
              <a:buNone/>
            </a:pPr>
            <a:endParaRPr lang="en-IN" sz="1600" dirty="0"/>
          </a:p>
          <a:p>
            <a:pPr marL="914400" lvl="2" indent="0">
              <a:buNone/>
            </a:pPr>
            <a:endParaRPr lang="en-IN" sz="1600" dirty="0"/>
          </a:p>
          <a:p>
            <a:pPr lvl="2"/>
            <a:endParaRPr lang="en-IN" dirty="0"/>
          </a:p>
        </p:txBody>
      </p:sp>
    </p:spTree>
    <p:extLst>
      <p:ext uri="{BB962C8B-B14F-4D97-AF65-F5344CB8AC3E}">
        <p14:creationId xmlns:p14="http://schemas.microsoft.com/office/powerpoint/2010/main" val="450576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03E4-D0F3-43D8-983A-B3C38567E3D3}"/>
              </a:ext>
            </a:extLst>
          </p:cNvPr>
          <p:cNvSpPr>
            <a:spLocks noGrp="1"/>
          </p:cNvSpPr>
          <p:nvPr>
            <p:ph type="title"/>
          </p:nvPr>
        </p:nvSpPr>
        <p:spPr/>
        <p:txBody>
          <a:bodyPr/>
          <a:lstStyle/>
          <a:p>
            <a:r>
              <a:rPr lang="en-IN" b="1" dirty="0"/>
              <a:t>Logging in Tomcat</a:t>
            </a:r>
            <a:endParaRPr lang="en-IN" dirty="0"/>
          </a:p>
        </p:txBody>
      </p:sp>
      <p:sp>
        <p:nvSpPr>
          <p:cNvPr id="3" name="Content Placeholder 2">
            <a:extLst>
              <a:ext uri="{FF2B5EF4-FFF2-40B4-BE49-F238E27FC236}">
                <a16:creationId xmlns:a16="http://schemas.microsoft.com/office/drawing/2014/main" id="{5E651189-450D-4525-8D3E-54A2CE04D8D1}"/>
              </a:ext>
            </a:extLst>
          </p:cNvPr>
          <p:cNvSpPr>
            <a:spLocks noGrp="1"/>
          </p:cNvSpPr>
          <p:nvPr>
            <p:ph idx="1"/>
          </p:nvPr>
        </p:nvSpPr>
        <p:spPr/>
        <p:txBody>
          <a:bodyPr>
            <a:normAutofit/>
          </a:bodyPr>
          <a:lstStyle/>
          <a:p>
            <a:r>
              <a:rPr lang="en-IN" b="1" dirty="0"/>
              <a:t>Using Log4j</a:t>
            </a:r>
            <a:endParaRPr lang="en-IN" dirty="0"/>
          </a:p>
          <a:p>
            <a:pPr lvl="1"/>
            <a:r>
              <a:rPr lang="en-US" sz="2000" dirty="0"/>
              <a:t>Create a file called log4j.properties with the following content and save it into $CATALINA_BASE/lib</a:t>
            </a:r>
          </a:p>
          <a:p>
            <a:pPr marL="914400" lvl="2" indent="0">
              <a:buNone/>
            </a:pPr>
            <a:r>
              <a:rPr lang="en-IN" dirty="0"/>
              <a:t>log4j.rootLogger = INFO, CATALINA</a:t>
            </a:r>
          </a:p>
          <a:p>
            <a:pPr marL="914400" lvl="2" indent="0">
              <a:buNone/>
            </a:pPr>
            <a:endParaRPr lang="en-IN" dirty="0"/>
          </a:p>
          <a:p>
            <a:pPr marL="914400" lvl="2" indent="0">
              <a:buNone/>
            </a:pPr>
            <a:r>
              <a:rPr lang="en-IN" dirty="0"/>
              <a:t># Define all the </a:t>
            </a:r>
            <a:r>
              <a:rPr lang="en-IN" dirty="0" err="1"/>
              <a:t>appenders</a:t>
            </a:r>
            <a:endParaRPr lang="en-IN" sz="2800" dirty="0"/>
          </a:p>
          <a:p>
            <a:pPr marL="914400" lvl="2" indent="0">
              <a:buNone/>
            </a:pPr>
            <a:r>
              <a:rPr lang="en-IN" dirty="0"/>
              <a:t>log4j.appender.CATALINA = org.apache.log4j.DailyRollingFileAppender</a:t>
            </a:r>
            <a:endParaRPr lang="en-IN" sz="2800" dirty="0"/>
          </a:p>
          <a:p>
            <a:pPr marL="914400" lvl="2" indent="0">
              <a:buNone/>
            </a:pPr>
            <a:r>
              <a:rPr lang="en-IN" dirty="0"/>
              <a:t>log4j.appender.CATALINA.File = ${catalina.base}/logs/</a:t>
            </a:r>
            <a:r>
              <a:rPr lang="en-IN" dirty="0" err="1"/>
              <a:t>catalina</a:t>
            </a:r>
            <a:endParaRPr lang="en-IN" dirty="0"/>
          </a:p>
          <a:p>
            <a:pPr marL="914400" lvl="2" indent="0">
              <a:buNone/>
            </a:pPr>
            <a:endParaRPr lang="en-IN" sz="1600" dirty="0"/>
          </a:p>
          <a:p>
            <a:pPr marL="914400" lvl="2" indent="0">
              <a:buNone/>
            </a:pPr>
            <a:endParaRPr lang="en-IN" sz="1600" dirty="0"/>
          </a:p>
          <a:p>
            <a:pPr marL="914400" lvl="2" indent="0">
              <a:buNone/>
            </a:pPr>
            <a:endParaRPr lang="en-IN" sz="1600" dirty="0"/>
          </a:p>
          <a:p>
            <a:pPr marL="914400" lvl="2" indent="0">
              <a:buNone/>
            </a:pPr>
            <a:endParaRPr lang="en-IN" sz="1600" dirty="0"/>
          </a:p>
          <a:p>
            <a:pPr lvl="2"/>
            <a:endParaRPr lang="en-IN" dirty="0"/>
          </a:p>
        </p:txBody>
      </p:sp>
    </p:spTree>
    <p:extLst>
      <p:ext uri="{BB962C8B-B14F-4D97-AF65-F5344CB8AC3E}">
        <p14:creationId xmlns:p14="http://schemas.microsoft.com/office/powerpoint/2010/main" val="1249097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03E4-D0F3-43D8-983A-B3C38567E3D3}"/>
              </a:ext>
            </a:extLst>
          </p:cNvPr>
          <p:cNvSpPr>
            <a:spLocks noGrp="1"/>
          </p:cNvSpPr>
          <p:nvPr>
            <p:ph type="title"/>
          </p:nvPr>
        </p:nvSpPr>
        <p:spPr/>
        <p:txBody>
          <a:bodyPr/>
          <a:lstStyle/>
          <a:p>
            <a:r>
              <a:rPr lang="en-IN" b="1" dirty="0"/>
              <a:t>Logging in Tomcat</a:t>
            </a:r>
            <a:endParaRPr lang="en-IN" dirty="0"/>
          </a:p>
        </p:txBody>
      </p:sp>
      <p:sp>
        <p:nvSpPr>
          <p:cNvPr id="3" name="Content Placeholder 2">
            <a:extLst>
              <a:ext uri="{FF2B5EF4-FFF2-40B4-BE49-F238E27FC236}">
                <a16:creationId xmlns:a16="http://schemas.microsoft.com/office/drawing/2014/main" id="{5E651189-450D-4525-8D3E-54A2CE04D8D1}"/>
              </a:ext>
            </a:extLst>
          </p:cNvPr>
          <p:cNvSpPr>
            <a:spLocks noGrp="1"/>
          </p:cNvSpPr>
          <p:nvPr>
            <p:ph idx="1"/>
          </p:nvPr>
        </p:nvSpPr>
        <p:spPr/>
        <p:txBody>
          <a:bodyPr>
            <a:normAutofit/>
          </a:bodyPr>
          <a:lstStyle/>
          <a:p>
            <a:pPr marL="914400" lvl="2" indent="0">
              <a:buNone/>
            </a:pPr>
            <a:r>
              <a:rPr lang="en-IN" dirty="0"/>
              <a:t>log4j.appender.CATALINA.Append = true</a:t>
            </a:r>
            <a:endParaRPr lang="en-IN" sz="2800" dirty="0"/>
          </a:p>
          <a:p>
            <a:pPr marL="914400" lvl="2" indent="0">
              <a:buNone/>
            </a:pPr>
            <a:r>
              <a:rPr lang="en-IN" dirty="0"/>
              <a:t>log4j.appender.CATALINA.Encoding = UTF-8</a:t>
            </a:r>
          </a:p>
          <a:p>
            <a:pPr lvl="2"/>
            <a:endParaRPr lang="en-IN" sz="1600" dirty="0"/>
          </a:p>
          <a:p>
            <a:pPr marL="914400" lvl="2" indent="0">
              <a:buNone/>
            </a:pPr>
            <a:r>
              <a:rPr lang="en-IN" dirty="0"/>
              <a:t># Roll-over the log once per day</a:t>
            </a:r>
          </a:p>
          <a:p>
            <a:pPr marL="914400" lvl="2" indent="0">
              <a:buNone/>
            </a:pPr>
            <a:r>
              <a:rPr lang="en-IN" dirty="0"/>
              <a:t>log4j.appender.CATALINA.DatePattern = '.'yyyy-MM-dd'.log’</a:t>
            </a:r>
          </a:p>
          <a:p>
            <a:pPr marL="914400" lvl="2" indent="0">
              <a:buNone/>
            </a:pPr>
            <a:r>
              <a:rPr lang="en-IN" sz="1600" dirty="0"/>
              <a:t>log4j.appender.CATALINA.layout = org.apache.log4j.PatternLayout</a:t>
            </a:r>
          </a:p>
          <a:p>
            <a:pPr marL="914400" lvl="2" indent="0">
              <a:buNone/>
            </a:pPr>
            <a:r>
              <a:rPr lang="en-IN" sz="1600" dirty="0"/>
              <a:t>log4j.appender.CATALINA.layout.ConversionPattern = %d [%t] %-5p %c- %</a:t>
            </a:r>
            <a:r>
              <a:rPr lang="en-IN" sz="1600" dirty="0" err="1"/>
              <a:t>m%n</a:t>
            </a:r>
            <a:endParaRPr lang="en-IN" sz="1600" dirty="0"/>
          </a:p>
          <a:p>
            <a:pPr marL="914400" lvl="2" indent="0">
              <a:buNone/>
            </a:pPr>
            <a:r>
              <a:rPr lang="en-IN" sz="1600" dirty="0"/>
              <a:t>log4j.appender.LOCALHOST = org.apache.log4j.DailyRollingFileAppender</a:t>
            </a:r>
            <a:endParaRPr lang="en-IN" sz="2400" dirty="0"/>
          </a:p>
          <a:p>
            <a:pPr marL="914400" lvl="2" indent="0">
              <a:buNone/>
            </a:pPr>
            <a:endParaRPr lang="en-IN" sz="1600" dirty="0"/>
          </a:p>
          <a:p>
            <a:pPr marL="914400" lvl="2" indent="0">
              <a:buNone/>
            </a:pPr>
            <a:endParaRPr lang="en-IN" sz="2400" dirty="0"/>
          </a:p>
          <a:p>
            <a:pPr marL="914400" lvl="2" indent="0">
              <a:buNone/>
            </a:pPr>
            <a:endParaRPr lang="en-IN" sz="1600" dirty="0"/>
          </a:p>
          <a:p>
            <a:pPr lvl="2"/>
            <a:endParaRPr lang="en-IN" sz="1600" dirty="0"/>
          </a:p>
          <a:p>
            <a:pPr lvl="2"/>
            <a:endParaRPr lang="en-IN" dirty="0"/>
          </a:p>
          <a:p>
            <a:pPr marL="914400" lvl="2" indent="0">
              <a:buNone/>
            </a:pPr>
            <a:endParaRPr lang="en-IN" sz="1600" dirty="0"/>
          </a:p>
          <a:p>
            <a:pPr marL="914400" lvl="2" indent="0">
              <a:buNone/>
            </a:pPr>
            <a:endParaRPr lang="en-IN" sz="1600" dirty="0"/>
          </a:p>
          <a:p>
            <a:pPr marL="914400" lvl="2" indent="0">
              <a:buNone/>
            </a:pPr>
            <a:endParaRPr lang="en-IN" sz="1600" dirty="0"/>
          </a:p>
          <a:p>
            <a:pPr marL="914400" lvl="2" indent="0">
              <a:buNone/>
            </a:pPr>
            <a:endParaRPr lang="en-IN" sz="1600" dirty="0"/>
          </a:p>
          <a:p>
            <a:pPr lvl="2"/>
            <a:endParaRPr lang="en-IN" dirty="0"/>
          </a:p>
        </p:txBody>
      </p:sp>
    </p:spTree>
    <p:extLst>
      <p:ext uri="{BB962C8B-B14F-4D97-AF65-F5344CB8AC3E}">
        <p14:creationId xmlns:p14="http://schemas.microsoft.com/office/powerpoint/2010/main" val="1710283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03E4-D0F3-43D8-983A-B3C38567E3D3}"/>
              </a:ext>
            </a:extLst>
          </p:cNvPr>
          <p:cNvSpPr>
            <a:spLocks noGrp="1"/>
          </p:cNvSpPr>
          <p:nvPr>
            <p:ph type="title"/>
          </p:nvPr>
        </p:nvSpPr>
        <p:spPr/>
        <p:txBody>
          <a:bodyPr/>
          <a:lstStyle/>
          <a:p>
            <a:r>
              <a:rPr lang="en-IN" b="1" dirty="0"/>
              <a:t>Logging in Tomcat</a:t>
            </a:r>
            <a:endParaRPr lang="en-IN" dirty="0"/>
          </a:p>
        </p:txBody>
      </p:sp>
      <p:sp>
        <p:nvSpPr>
          <p:cNvPr id="3" name="Content Placeholder 2">
            <a:extLst>
              <a:ext uri="{FF2B5EF4-FFF2-40B4-BE49-F238E27FC236}">
                <a16:creationId xmlns:a16="http://schemas.microsoft.com/office/drawing/2014/main" id="{5E651189-450D-4525-8D3E-54A2CE04D8D1}"/>
              </a:ext>
            </a:extLst>
          </p:cNvPr>
          <p:cNvSpPr>
            <a:spLocks noGrp="1"/>
          </p:cNvSpPr>
          <p:nvPr>
            <p:ph idx="1"/>
          </p:nvPr>
        </p:nvSpPr>
        <p:spPr/>
        <p:txBody>
          <a:bodyPr>
            <a:normAutofit/>
          </a:bodyPr>
          <a:lstStyle/>
          <a:p>
            <a:pPr marL="914400" lvl="2" indent="0">
              <a:buNone/>
            </a:pPr>
            <a:r>
              <a:rPr lang="en-IN" dirty="0"/>
              <a:t>log4j.appender.LOCALHOST.File = ${catalina.base}/logs/localhost</a:t>
            </a:r>
            <a:endParaRPr lang="en-IN" sz="2800" dirty="0"/>
          </a:p>
          <a:p>
            <a:pPr marL="914400" lvl="2" indent="0">
              <a:buNone/>
            </a:pPr>
            <a:r>
              <a:rPr lang="en-IN" dirty="0"/>
              <a:t>log4j.appender.LOCALHOST.Append = true</a:t>
            </a:r>
          </a:p>
          <a:p>
            <a:pPr marL="914400" lvl="2" indent="0">
              <a:buNone/>
            </a:pPr>
            <a:r>
              <a:rPr lang="en-IN" dirty="0"/>
              <a:t>log4j.appender.LOCALHOST.Encoding = UTF-8</a:t>
            </a:r>
            <a:endParaRPr lang="en-IN" sz="2800" dirty="0"/>
          </a:p>
          <a:p>
            <a:pPr marL="914400" lvl="2" indent="0">
              <a:buNone/>
            </a:pPr>
            <a:r>
              <a:rPr lang="en-IN" dirty="0"/>
              <a:t>log4j.appender.LOCALHOST.DatePattern = '.'yyyy-MM-dd'.log'</a:t>
            </a:r>
            <a:endParaRPr lang="en-IN" sz="2800" dirty="0"/>
          </a:p>
          <a:p>
            <a:pPr marL="914400" lvl="2" indent="0">
              <a:buNone/>
            </a:pPr>
            <a:r>
              <a:rPr lang="en-IN" dirty="0"/>
              <a:t>log4j.appender.LOCALHOST.layout = org.apache.log4j.PatternLayout</a:t>
            </a:r>
            <a:endParaRPr lang="en-IN" sz="2800" dirty="0"/>
          </a:p>
          <a:p>
            <a:pPr marL="914400" lvl="2" indent="0">
              <a:buNone/>
            </a:pPr>
            <a:r>
              <a:rPr lang="en-IN" dirty="0"/>
              <a:t>log4j.appender.LOCALHOST.layout.ConversionPattern = %d [%t] %-5p %c- %</a:t>
            </a:r>
            <a:r>
              <a:rPr lang="en-IN" dirty="0" err="1"/>
              <a:t>m%n</a:t>
            </a:r>
            <a:endParaRPr lang="en-IN" dirty="0"/>
          </a:p>
          <a:p>
            <a:pPr marL="914400" lvl="2" indent="0">
              <a:buNone/>
            </a:pPr>
            <a:r>
              <a:rPr lang="en-IN" dirty="0"/>
              <a:t>log4j.appender.MANAGER = org.apache.log4j.DailyRollingFileAppender</a:t>
            </a:r>
          </a:p>
          <a:p>
            <a:pPr marL="914400" lvl="2" indent="0">
              <a:buNone/>
            </a:pPr>
            <a:endParaRPr lang="en-IN" sz="2800" dirty="0"/>
          </a:p>
          <a:p>
            <a:pPr lvl="2"/>
            <a:endParaRPr lang="en-IN" dirty="0"/>
          </a:p>
          <a:p>
            <a:pPr marL="914400" lvl="2" indent="0">
              <a:buNone/>
            </a:pPr>
            <a:endParaRPr lang="en-IN" sz="1600" dirty="0"/>
          </a:p>
          <a:p>
            <a:pPr marL="914400" lvl="2" indent="0">
              <a:buNone/>
            </a:pPr>
            <a:endParaRPr lang="en-IN" sz="1600" dirty="0"/>
          </a:p>
          <a:p>
            <a:pPr marL="914400" lvl="2" indent="0">
              <a:buNone/>
            </a:pPr>
            <a:endParaRPr lang="en-IN" sz="1600" dirty="0"/>
          </a:p>
          <a:p>
            <a:pPr marL="914400" lvl="2" indent="0">
              <a:buNone/>
            </a:pPr>
            <a:endParaRPr lang="en-IN" sz="1600" dirty="0"/>
          </a:p>
          <a:p>
            <a:pPr lvl="2"/>
            <a:endParaRPr lang="en-IN" dirty="0"/>
          </a:p>
        </p:txBody>
      </p:sp>
    </p:spTree>
    <p:extLst>
      <p:ext uri="{BB962C8B-B14F-4D97-AF65-F5344CB8AC3E}">
        <p14:creationId xmlns:p14="http://schemas.microsoft.com/office/powerpoint/2010/main" val="2116266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03E4-D0F3-43D8-983A-B3C38567E3D3}"/>
              </a:ext>
            </a:extLst>
          </p:cNvPr>
          <p:cNvSpPr>
            <a:spLocks noGrp="1"/>
          </p:cNvSpPr>
          <p:nvPr>
            <p:ph type="title"/>
          </p:nvPr>
        </p:nvSpPr>
        <p:spPr/>
        <p:txBody>
          <a:bodyPr/>
          <a:lstStyle/>
          <a:p>
            <a:r>
              <a:rPr lang="en-IN" b="1" dirty="0"/>
              <a:t>Logging in Tomcat</a:t>
            </a:r>
            <a:endParaRPr lang="en-IN" dirty="0"/>
          </a:p>
        </p:txBody>
      </p:sp>
      <p:sp>
        <p:nvSpPr>
          <p:cNvPr id="3" name="Content Placeholder 2">
            <a:extLst>
              <a:ext uri="{FF2B5EF4-FFF2-40B4-BE49-F238E27FC236}">
                <a16:creationId xmlns:a16="http://schemas.microsoft.com/office/drawing/2014/main" id="{5E651189-450D-4525-8D3E-54A2CE04D8D1}"/>
              </a:ext>
            </a:extLst>
          </p:cNvPr>
          <p:cNvSpPr>
            <a:spLocks noGrp="1"/>
          </p:cNvSpPr>
          <p:nvPr>
            <p:ph idx="1"/>
          </p:nvPr>
        </p:nvSpPr>
        <p:spPr/>
        <p:txBody>
          <a:bodyPr>
            <a:normAutofit lnSpcReduction="10000"/>
          </a:bodyPr>
          <a:lstStyle/>
          <a:p>
            <a:pPr marL="914400" lvl="2" indent="0">
              <a:buNone/>
            </a:pPr>
            <a:r>
              <a:rPr lang="en-IN" dirty="0"/>
              <a:t>log4j.appender.MANAGER.File = ${catalina.base}/logs/manager</a:t>
            </a:r>
            <a:endParaRPr lang="en-IN" sz="2800" dirty="0"/>
          </a:p>
          <a:p>
            <a:pPr marL="914400" lvl="2" indent="0">
              <a:buNone/>
            </a:pPr>
            <a:r>
              <a:rPr lang="en-IN" dirty="0"/>
              <a:t>log4j.appender.MANAGER.Append = true</a:t>
            </a:r>
            <a:endParaRPr lang="en-IN" sz="2800" dirty="0"/>
          </a:p>
          <a:p>
            <a:pPr marL="914400" lvl="2" indent="0">
              <a:buNone/>
            </a:pPr>
            <a:r>
              <a:rPr lang="en-IN" dirty="0"/>
              <a:t>log4j.appender.MANAGER.Encoding = UTF-8</a:t>
            </a:r>
            <a:endParaRPr lang="en-IN" sz="2800" dirty="0"/>
          </a:p>
          <a:p>
            <a:pPr marL="914400" lvl="2" indent="0">
              <a:buNone/>
            </a:pPr>
            <a:r>
              <a:rPr lang="en-IN" dirty="0"/>
              <a:t>log4j.appender.MANAGER.DatePattern = '.'yyyy-MM-dd'.log'</a:t>
            </a:r>
            <a:endParaRPr lang="en-IN" sz="2800" dirty="0"/>
          </a:p>
          <a:p>
            <a:pPr marL="914400" lvl="2" indent="0">
              <a:buNone/>
            </a:pPr>
            <a:r>
              <a:rPr lang="en-IN" dirty="0"/>
              <a:t>log4j.appender.MANAGER.layout = org.apache.log4j.PatternLayout</a:t>
            </a:r>
            <a:endParaRPr lang="en-IN" sz="2800" dirty="0"/>
          </a:p>
          <a:p>
            <a:pPr marL="914400" lvl="2" indent="0">
              <a:buNone/>
            </a:pPr>
            <a:r>
              <a:rPr lang="en-IN" dirty="0"/>
              <a:t>log4j.appender.MANAGER.layout.ConversionPattern = %d [%t] %-5p %c- %</a:t>
            </a:r>
            <a:r>
              <a:rPr lang="en-IN" dirty="0" err="1"/>
              <a:t>m%n</a:t>
            </a:r>
            <a:endParaRPr lang="en-IN" dirty="0"/>
          </a:p>
          <a:p>
            <a:pPr marL="914400" lvl="2" indent="0">
              <a:buNone/>
            </a:pPr>
            <a:endParaRPr lang="en-IN" sz="2800" dirty="0"/>
          </a:p>
          <a:p>
            <a:pPr marL="914400" lvl="2" indent="0">
              <a:buNone/>
            </a:pPr>
            <a:r>
              <a:rPr lang="en-IN" dirty="0"/>
              <a:t>log4j.appender.HOST-MANAGER = org.apache.log4j.DailyRollingFileAppender</a:t>
            </a:r>
          </a:p>
          <a:p>
            <a:pPr marL="914400" lvl="2" indent="0">
              <a:buNone/>
            </a:pPr>
            <a:endParaRPr lang="en-IN" dirty="0"/>
          </a:p>
          <a:p>
            <a:pPr marL="914400" lvl="2" indent="0">
              <a:buNone/>
            </a:pPr>
            <a:endParaRPr lang="en-IN" sz="1600" dirty="0"/>
          </a:p>
          <a:p>
            <a:pPr marL="914400" lvl="2" indent="0">
              <a:buNone/>
            </a:pPr>
            <a:endParaRPr lang="en-IN" sz="1600" dirty="0"/>
          </a:p>
          <a:p>
            <a:pPr marL="914400" lvl="2" indent="0">
              <a:buNone/>
            </a:pPr>
            <a:endParaRPr lang="en-IN" sz="1600" dirty="0"/>
          </a:p>
          <a:p>
            <a:pPr marL="914400" lvl="2" indent="0">
              <a:buNone/>
            </a:pPr>
            <a:endParaRPr lang="en-IN" sz="1600" dirty="0"/>
          </a:p>
          <a:p>
            <a:pPr lvl="2"/>
            <a:endParaRPr lang="en-IN" dirty="0"/>
          </a:p>
        </p:txBody>
      </p:sp>
    </p:spTree>
    <p:extLst>
      <p:ext uri="{BB962C8B-B14F-4D97-AF65-F5344CB8AC3E}">
        <p14:creationId xmlns:p14="http://schemas.microsoft.com/office/powerpoint/2010/main" val="2381964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03E4-D0F3-43D8-983A-B3C38567E3D3}"/>
              </a:ext>
            </a:extLst>
          </p:cNvPr>
          <p:cNvSpPr>
            <a:spLocks noGrp="1"/>
          </p:cNvSpPr>
          <p:nvPr>
            <p:ph type="title"/>
          </p:nvPr>
        </p:nvSpPr>
        <p:spPr/>
        <p:txBody>
          <a:bodyPr/>
          <a:lstStyle/>
          <a:p>
            <a:r>
              <a:rPr lang="en-IN" b="1" dirty="0"/>
              <a:t>Logging in Tomcat</a:t>
            </a:r>
            <a:endParaRPr lang="en-IN" dirty="0"/>
          </a:p>
        </p:txBody>
      </p:sp>
      <p:sp>
        <p:nvSpPr>
          <p:cNvPr id="3" name="Content Placeholder 2">
            <a:extLst>
              <a:ext uri="{FF2B5EF4-FFF2-40B4-BE49-F238E27FC236}">
                <a16:creationId xmlns:a16="http://schemas.microsoft.com/office/drawing/2014/main" id="{5E651189-450D-4525-8D3E-54A2CE04D8D1}"/>
              </a:ext>
            </a:extLst>
          </p:cNvPr>
          <p:cNvSpPr>
            <a:spLocks noGrp="1"/>
          </p:cNvSpPr>
          <p:nvPr>
            <p:ph idx="1"/>
          </p:nvPr>
        </p:nvSpPr>
        <p:spPr/>
        <p:txBody>
          <a:bodyPr>
            <a:normAutofit fontScale="92500" lnSpcReduction="20000"/>
          </a:bodyPr>
          <a:lstStyle/>
          <a:p>
            <a:pPr marL="914400" lvl="2" indent="0">
              <a:buNone/>
            </a:pPr>
            <a:r>
              <a:rPr lang="en-IN" dirty="0"/>
              <a:t>log4j.appender.HOST-MANAGER.File = ${catalina.base}/logs/host-manager</a:t>
            </a:r>
            <a:endParaRPr lang="en-IN" sz="2800" dirty="0"/>
          </a:p>
          <a:p>
            <a:pPr marL="914400" lvl="2" indent="0">
              <a:buNone/>
            </a:pPr>
            <a:r>
              <a:rPr lang="en-IN" dirty="0"/>
              <a:t>log4j.appender.HOST-MANAGER.Append = true</a:t>
            </a:r>
            <a:endParaRPr lang="en-IN" sz="2800" dirty="0"/>
          </a:p>
          <a:p>
            <a:pPr marL="914400" lvl="2" indent="0">
              <a:buNone/>
            </a:pPr>
            <a:r>
              <a:rPr lang="en-IN" dirty="0"/>
              <a:t>log4j.appender.HOST-MANAGER.Encoding = UTF-8</a:t>
            </a:r>
            <a:endParaRPr lang="en-IN" sz="2800" dirty="0"/>
          </a:p>
          <a:p>
            <a:pPr marL="914400" lvl="2" indent="0">
              <a:buNone/>
            </a:pPr>
            <a:r>
              <a:rPr lang="en-IN" dirty="0"/>
              <a:t>log4j.appender.HOST-MANAGER.DatePattern = '.'yyyy-MM-dd'.log'</a:t>
            </a:r>
            <a:endParaRPr lang="en-IN" sz="2800" dirty="0"/>
          </a:p>
          <a:p>
            <a:pPr marL="914400" lvl="2" indent="0">
              <a:buNone/>
            </a:pPr>
            <a:r>
              <a:rPr lang="en-IN" dirty="0"/>
              <a:t>log4j.appender.HOST-MANAGER.layout = org.apache.log4j.PatternLayout</a:t>
            </a:r>
            <a:endParaRPr lang="en-IN" sz="2800" dirty="0"/>
          </a:p>
          <a:p>
            <a:pPr marL="914400" lvl="2" indent="0">
              <a:buNone/>
            </a:pPr>
            <a:r>
              <a:rPr lang="en-IN" dirty="0"/>
              <a:t>log4j.appender.HOST-MANAGER.layout.ConversionPattern = %d [%t] %-5p %c- %</a:t>
            </a:r>
            <a:r>
              <a:rPr lang="en-IN" dirty="0" err="1"/>
              <a:t>m%n</a:t>
            </a:r>
            <a:endParaRPr lang="en-IN" dirty="0"/>
          </a:p>
          <a:p>
            <a:pPr marL="914400" lvl="2" indent="0">
              <a:buNone/>
            </a:pPr>
            <a:endParaRPr lang="en-IN" sz="2800" dirty="0"/>
          </a:p>
          <a:p>
            <a:pPr marL="914400" lvl="2" indent="0">
              <a:buNone/>
            </a:pPr>
            <a:r>
              <a:rPr lang="en-IN" dirty="0"/>
              <a:t>log4j.appender.CONSOLE = org.apache.log4j.ConsoleAppender</a:t>
            </a:r>
            <a:endParaRPr lang="en-IN" sz="2800" dirty="0"/>
          </a:p>
          <a:p>
            <a:pPr marL="914400" lvl="2" indent="0">
              <a:buNone/>
            </a:pPr>
            <a:r>
              <a:rPr lang="en-IN" dirty="0"/>
              <a:t>log4j.appender.CONSOLE.Encoding = UTF-8</a:t>
            </a:r>
            <a:endParaRPr lang="en-IN" sz="2800" dirty="0"/>
          </a:p>
          <a:p>
            <a:pPr marL="914400" lvl="2" indent="0">
              <a:buNone/>
            </a:pPr>
            <a:endParaRPr lang="en-IN" sz="2800" dirty="0"/>
          </a:p>
          <a:p>
            <a:pPr marL="914400" lvl="2" indent="0">
              <a:buNone/>
            </a:pPr>
            <a:endParaRPr lang="en-IN" dirty="0"/>
          </a:p>
          <a:p>
            <a:pPr marL="914400" lvl="2" indent="0">
              <a:buNone/>
            </a:pPr>
            <a:endParaRPr lang="en-IN" sz="1600" dirty="0"/>
          </a:p>
          <a:p>
            <a:pPr marL="914400" lvl="2" indent="0">
              <a:buNone/>
            </a:pPr>
            <a:endParaRPr lang="en-IN" sz="1600" dirty="0"/>
          </a:p>
          <a:p>
            <a:pPr marL="914400" lvl="2" indent="0">
              <a:buNone/>
            </a:pPr>
            <a:endParaRPr lang="en-IN" sz="1600" dirty="0"/>
          </a:p>
          <a:p>
            <a:pPr marL="914400" lvl="2" indent="0">
              <a:buNone/>
            </a:pPr>
            <a:endParaRPr lang="en-IN" sz="1600" dirty="0"/>
          </a:p>
          <a:p>
            <a:pPr lvl="2"/>
            <a:endParaRPr lang="en-IN" dirty="0"/>
          </a:p>
        </p:txBody>
      </p:sp>
    </p:spTree>
    <p:extLst>
      <p:ext uri="{BB962C8B-B14F-4D97-AF65-F5344CB8AC3E}">
        <p14:creationId xmlns:p14="http://schemas.microsoft.com/office/powerpoint/2010/main" val="3443854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03E4-D0F3-43D8-983A-B3C38567E3D3}"/>
              </a:ext>
            </a:extLst>
          </p:cNvPr>
          <p:cNvSpPr>
            <a:spLocks noGrp="1"/>
          </p:cNvSpPr>
          <p:nvPr>
            <p:ph type="title"/>
          </p:nvPr>
        </p:nvSpPr>
        <p:spPr/>
        <p:txBody>
          <a:bodyPr/>
          <a:lstStyle/>
          <a:p>
            <a:r>
              <a:rPr lang="en-IN" b="1" dirty="0"/>
              <a:t>Logging in Tomcat</a:t>
            </a:r>
            <a:endParaRPr lang="en-IN" dirty="0"/>
          </a:p>
        </p:txBody>
      </p:sp>
      <p:sp>
        <p:nvSpPr>
          <p:cNvPr id="3" name="Content Placeholder 2">
            <a:extLst>
              <a:ext uri="{FF2B5EF4-FFF2-40B4-BE49-F238E27FC236}">
                <a16:creationId xmlns:a16="http://schemas.microsoft.com/office/drawing/2014/main" id="{5E651189-450D-4525-8D3E-54A2CE04D8D1}"/>
              </a:ext>
            </a:extLst>
          </p:cNvPr>
          <p:cNvSpPr>
            <a:spLocks noGrp="1"/>
          </p:cNvSpPr>
          <p:nvPr>
            <p:ph idx="1"/>
          </p:nvPr>
        </p:nvSpPr>
        <p:spPr/>
        <p:txBody>
          <a:bodyPr>
            <a:normAutofit fontScale="92500" lnSpcReduction="10000"/>
          </a:bodyPr>
          <a:lstStyle/>
          <a:p>
            <a:pPr marL="914400" lvl="2" indent="0">
              <a:buNone/>
            </a:pPr>
            <a:r>
              <a:rPr lang="en-IN" dirty="0"/>
              <a:t>log4j.appender.CONSOLE.layout = org.apache.log4j.PatternLayout</a:t>
            </a:r>
            <a:endParaRPr lang="en-IN" sz="2800" dirty="0"/>
          </a:p>
          <a:p>
            <a:pPr marL="914400" lvl="2" indent="0">
              <a:buNone/>
            </a:pPr>
            <a:r>
              <a:rPr lang="en-IN" dirty="0"/>
              <a:t>log4j.appender.CONSOLE.layout.ConversionPattern = %d [%t] %-5p %c- %</a:t>
            </a:r>
            <a:r>
              <a:rPr lang="en-IN" dirty="0" err="1"/>
              <a:t>m%n</a:t>
            </a:r>
            <a:endParaRPr lang="en-IN" dirty="0"/>
          </a:p>
          <a:p>
            <a:pPr marL="914400" lvl="2" indent="0">
              <a:buNone/>
            </a:pPr>
            <a:endParaRPr lang="en-IN" sz="2800" dirty="0"/>
          </a:p>
          <a:p>
            <a:pPr marL="914400" lvl="2" indent="0">
              <a:buNone/>
            </a:pPr>
            <a:r>
              <a:rPr lang="en-IN" dirty="0"/>
              <a:t># Configure which loggers log to which </a:t>
            </a:r>
            <a:r>
              <a:rPr lang="en-IN" dirty="0" err="1"/>
              <a:t>appenders</a:t>
            </a:r>
            <a:endParaRPr lang="en-IN" sz="2800" dirty="0"/>
          </a:p>
          <a:p>
            <a:pPr marL="914400" lvl="2" indent="0">
              <a:buNone/>
            </a:pPr>
            <a:r>
              <a:rPr lang="en-IN" dirty="0"/>
              <a:t>log4j.logger.org.apache.catalina.core.ContainerBase.[Catalina].[localhost] = INFO, LOCALHOST</a:t>
            </a:r>
            <a:endParaRPr lang="en-IN" sz="2800" dirty="0"/>
          </a:p>
          <a:p>
            <a:pPr marL="914400" lvl="2" indent="0">
              <a:buNone/>
            </a:pPr>
            <a:r>
              <a:rPr lang="en-IN" dirty="0"/>
              <a:t>log4j.logger.org.apache.catalina.core.ContainerBase.[Catalina].[localhost].[/manager] =\</a:t>
            </a:r>
            <a:endParaRPr lang="en-IN" sz="2800" dirty="0"/>
          </a:p>
          <a:p>
            <a:pPr marL="914400" lvl="2" indent="0">
              <a:buNone/>
            </a:pPr>
            <a:r>
              <a:rPr lang="en-IN" dirty="0"/>
              <a:t>  INFO, MANAGER</a:t>
            </a:r>
            <a:endParaRPr lang="en-IN" sz="2800" dirty="0"/>
          </a:p>
          <a:p>
            <a:pPr marL="914400" lvl="2" indent="0">
              <a:buNone/>
            </a:pPr>
            <a:r>
              <a:rPr lang="en-IN" dirty="0"/>
              <a:t>log4j.logger.org.apache.catalina.core.ContainerBase.[Catalina].[localhost].[/host-manager] = INFO, HOST-MANAGER</a:t>
            </a:r>
            <a:endParaRPr lang="en-IN" sz="2800" dirty="0"/>
          </a:p>
          <a:p>
            <a:pPr marL="914400" lvl="2" indent="0">
              <a:buNone/>
            </a:pPr>
            <a:endParaRPr lang="en-IN" sz="2800" dirty="0"/>
          </a:p>
          <a:p>
            <a:pPr marL="914400" lvl="2" indent="0">
              <a:buNone/>
            </a:pPr>
            <a:endParaRPr lang="en-IN" dirty="0"/>
          </a:p>
          <a:p>
            <a:pPr marL="914400" lvl="2" indent="0">
              <a:buNone/>
            </a:pPr>
            <a:endParaRPr lang="en-IN" sz="1600" dirty="0"/>
          </a:p>
          <a:p>
            <a:pPr marL="914400" lvl="2" indent="0">
              <a:buNone/>
            </a:pPr>
            <a:endParaRPr lang="en-IN" sz="1600" dirty="0"/>
          </a:p>
          <a:p>
            <a:pPr marL="914400" lvl="2" indent="0">
              <a:buNone/>
            </a:pPr>
            <a:endParaRPr lang="en-IN" sz="1600" dirty="0"/>
          </a:p>
          <a:p>
            <a:pPr marL="914400" lvl="2" indent="0">
              <a:buNone/>
            </a:pPr>
            <a:endParaRPr lang="en-IN" sz="1600" dirty="0"/>
          </a:p>
          <a:p>
            <a:pPr lvl="2"/>
            <a:endParaRPr lang="en-IN" dirty="0"/>
          </a:p>
        </p:txBody>
      </p:sp>
    </p:spTree>
    <p:extLst>
      <p:ext uri="{BB962C8B-B14F-4D97-AF65-F5344CB8AC3E}">
        <p14:creationId xmlns:p14="http://schemas.microsoft.com/office/powerpoint/2010/main" val="2554326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03E4-D0F3-43D8-983A-B3C38567E3D3}"/>
              </a:ext>
            </a:extLst>
          </p:cNvPr>
          <p:cNvSpPr>
            <a:spLocks noGrp="1"/>
          </p:cNvSpPr>
          <p:nvPr>
            <p:ph type="title"/>
          </p:nvPr>
        </p:nvSpPr>
        <p:spPr/>
        <p:txBody>
          <a:bodyPr/>
          <a:lstStyle/>
          <a:p>
            <a:r>
              <a:rPr lang="en-IN" b="1" dirty="0"/>
              <a:t>Logging in Tomcat</a:t>
            </a:r>
            <a:endParaRPr lang="en-IN" dirty="0"/>
          </a:p>
        </p:txBody>
      </p:sp>
      <p:sp>
        <p:nvSpPr>
          <p:cNvPr id="3" name="Content Placeholder 2">
            <a:extLst>
              <a:ext uri="{FF2B5EF4-FFF2-40B4-BE49-F238E27FC236}">
                <a16:creationId xmlns:a16="http://schemas.microsoft.com/office/drawing/2014/main" id="{5E651189-450D-4525-8D3E-54A2CE04D8D1}"/>
              </a:ext>
            </a:extLst>
          </p:cNvPr>
          <p:cNvSpPr>
            <a:spLocks noGrp="1"/>
          </p:cNvSpPr>
          <p:nvPr>
            <p:ph idx="1"/>
          </p:nvPr>
        </p:nvSpPr>
        <p:spPr/>
        <p:txBody>
          <a:bodyPr>
            <a:normAutofit fontScale="85000" lnSpcReduction="20000"/>
          </a:bodyPr>
          <a:lstStyle/>
          <a:p>
            <a:r>
              <a:rPr lang="en-IN" b="1" dirty="0"/>
              <a:t>Using Log4j</a:t>
            </a:r>
            <a:endParaRPr lang="en-IN" dirty="0"/>
          </a:p>
          <a:p>
            <a:pPr lvl="1"/>
            <a:r>
              <a:rPr lang="en-US" sz="2000" dirty="0"/>
              <a:t>Download Log4J (Tomcat requires v1.2.x).</a:t>
            </a:r>
          </a:p>
          <a:p>
            <a:pPr lvl="1"/>
            <a:r>
              <a:rPr lang="en-US" sz="2000" dirty="0"/>
              <a:t>Download or build tomcat-juli.jar and tomcat-juli-adapters.jar that are available as an "extras" component for Tomcat.</a:t>
            </a:r>
          </a:p>
          <a:p>
            <a:pPr lvl="1"/>
            <a:r>
              <a:rPr lang="en-US" sz="2000" dirty="0"/>
              <a:t>If you want to configure Tomcat to use log4j globally:</a:t>
            </a:r>
          </a:p>
          <a:p>
            <a:pPr lvl="2"/>
            <a:r>
              <a:rPr lang="en-US" sz="1600" dirty="0"/>
              <a:t>Put log4j.jar and tomcat-juli-adapters.jar from "extras" into $CATALINA_HOME/lib.</a:t>
            </a:r>
          </a:p>
          <a:p>
            <a:pPr lvl="2"/>
            <a:r>
              <a:rPr lang="en-US" sz="1600" dirty="0"/>
              <a:t>Replace $CATALINA_HOME/bin/tomcat-juli.jar with tomcat-juli.jar from "extras".</a:t>
            </a:r>
          </a:p>
          <a:p>
            <a:pPr lvl="1"/>
            <a:r>
              <a:rPr lang="en-US" sz="2000" dirty="0"/>
              <a:t>Delete $CATALINA_BASE/conf/logging.properties to prevent java.util.logging generating zero length log files.</a:t>
            </a:r>
          </a:p>
          <a:p>
            <a:pPr lvl="1"/>
            <a:r>
              <a:rPr lang="en-US" sz="2000" dirty="0"/>
              <a:t>Start Tomcat</a:t>
            </a:r>
          </a:p>
          <a:p>
            <a:pPr lvl="1"/>
            <a:endParaRPr lang="en-US" sz="2000" dirty="0"/>
          </a:p>
          <a:p>
            <a:pPr lvl="1"/>
            <a:endParaRPr lang="en-US" sz="2000" dirty="0"/>
          </a:p>
          <a:p>
            <a:pPr marL="914400" lvl="2" indent="0">
              <a:buNone/>
            </a:pPr>
            <a:endParaRPr lang="en-IN" sz="2800" dirty="0"/>
          </a:p>
          <a:p>
            <a:pPr marL="914400" lvl="2" indent="0">
              <a:buNone/>
            </a:pPr>
            <a:endParaRPr lang="en-IN" dirty="0"/>
          </a:p>
          <a:p>
            <a:pPr marL="914400" lvl="2" indent="0">
              <a:buNone/>
            </a:pPr>
            <a:endParaRPr lang="en-IN" sz="1600" dirty="0"/>
          </a:p>
          <a:p>
            <a:pPr marL="914400" lvl="2" indent="0">
              <a:buNone/>
            </a:pPr>
            <a:endParaRPr lang="en-IN" sz="1600" dirty="0"/>
          </a:p>
          <a:p>
            <a:pPr marL="914400" lvl="2" indent="0">
              <a:buNone/>
            </a:pPr>
            <a:endParaRPr lang="en-IN" sz="1600" dirty="0"/>
          </a:p>
          <a:p>
            <a:pPr marL="914400" lvl="2" indent="0">
              <a:buNone/>
            </a:pPr>
            <a:endParaRPr lang="en-IN" sz="1600" dirty="0"/>
          </a:p>
          <a:p>
            <a:pPr lvl="2"/>
            <a:endParaRPr lang="en-IN" dirty="0"/>
          </a:p>
        </p:txBody>
      </p:sp>
    </p:spTree>
    <p:extLst>
      <p:ext uri="{BB962C8B-B14F-4D97-AF65-F5344CB8AC3E}">
        <p14:creationId xmlns:p14="http://schemas.microsoft.com/office/powerpoint/2010/main" val="3971702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B875-0973-42BA-B0B1-04058C20722C}"/>
              </a:ext>
            </a:extLst>
          </p:cNvPr>
          <p:cNvSpPr>
            <a:spLocks noGrp="1"/>
          </p:cNvSpPr>
          <p:nvPr>
            <p:ph type="title"/>
          </p:nvPr>
        </p:nvSpPr>
        <p:spPr/>
        <p:txBody>
          <a:bodyPr/>
          <a:lstStyle/>
          <a:p>
            <a:r>
              <a:rPr lang="en-US" b="1" dirty="0"/>
              <a:t>Monitoring and Managing Tomcat</a:t>
            </a:r>
            <a:endParaRPr lang="en-IN" dirty="0"/>
          </a:p>
        </p:txBody>
      </p:sp>
      <p:sp>
        <p:nvSpPr>
          <p:cNvPr id="3" name="Content Placeholder 2">
            <a:extLst>
              <a:ext uri="{FF2B5EF4-FFF2-40B4-BE49-F238E27FC236}">
                <a16:creationId xmlns:a16="http://schemas.microsoft.com/office/drawing/2014/main" id="{63C25AE9-0DD4-4A1A-B45A-62535F376F3F}"/>
              </a:ext>
            </a:extLst>
          </p:cNvPr>
          <p:cNvSpPr>
            <a:spLocks noGrp="1"/>
          </p:cNvSpPr>
          <p:nvPr>
            <p:ph idx="1"/>
          </p:nvPr>
        </p:nvSpPr>
        <p:spPr/>
        <p:txBody>
          <a:bodyPr>
            <a:normAutofit fontScale="92500" lnSpcReduction="10000"/>
          </a:bodyPr>
          <a:lstStyle/>
          <a:p>
            <a:r>
              <a:rPr lang="en-US" b="1" dirty="0"/>
              <a:t>Enabling JMX Remote</a:t>
            </a:r>
            <a:endParaRPr lang="en-IN" b="1" dirty="0"/>
          </a:p>
          <a:p>
            <a:pPr lvl="1"/>
            <a:r>
              <a:rPr lang="en-US" dirty="0"/>
              <a:t>This configuration is needed only if you are going to monitor Tomcat remotely. It is not needed if you are going to monitor it locally, using the same user that Tomcat runs with.</a:t>
            </a:r>
          </a:p>
          <a:p>
            <a:pPr lvl="1"/>
            <a:r>
              <a:rPr lang="en-US" dirty="0"/>
              <a:t>Add the following parameters to setenv.bat script of your Tomcat (see RUNNING.txt for details).</a:t>
            </a:r>
          </a:p>
          <a:p>
            <a:pPr lvl="1"/>
            <a:r>
              <a:rPr lang="en-US" dirty="0"/>
              <a:t>Note: This syntax is for Microsoft Windows. For un*</a:t>
            </a:r>
            <a:r>
              <a:rPr lang="en-US" dirty="0" err="1"/>
              <a:t>xes</a:t>
            </a:r>
            <a:r>
              <a:rPr lang="en-US" dirty="0"/>
              <a:t> remove "set " from beginning of the line. </a:t>
            </a:r>
          </a:p>
          <a:p>
            <a:pPr marL="914400" lvl="2" indent="0">
              <a:buNone/>
            </a:pPr>
            <a:r>
              <a:rPr lang="en-IN" dirty="0"/>
              <a:t>set CATALINA_OPTS=-Dcom.sun.management.jmxremote</a:t>
            </a:r>
          </a:p>
          <a:p>
            <a:pPr marL="914400" lvl="2" indent="0">
              <a:buNone/>
            </a:pPr>
            <a:r>
              <a:rPr lang="en-IN" dirty="0"/>
              <a:t>  -Dcom.sun.management.jmxremote.port=%</a:t>
            </a:r>
            <a:r>
              <a:rPr lang="en-IN" dirty="0" err="1"/>
              <a:t>my.jmx.port</a:t>
            </a:r>
            <a:r>
              <a:rPr lang="en-IN" dirty="0"/>
              <a:t>%</a:t>
            </a:r>
          </a:p>
        </p:txBody>
      </p:sp>
    </p:spTree>
    <p:extLst>
      <p:ext uri="{BB962C8B-B14F-4D97-AF65-F5344CB8AC3E}">
        <p14:creationId xmlns:p14="http://schemas.microsoft.com/office/powerpoint/2010/main" val="4239012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03E4-D0F3-43D8-983A-B3C38567E3D3}"/>
              </a:ext>
            </a:extLst>
          </p:cNvPr>
          <p:cNvSpPr>
            <a:spLocks noGrp="1"/>
          </p:cNvSpPr>
          <p:nvPr>
            <p:ph type="title"/>
          </p:nvPr>
        </p:nvSpPr>
        <p:spPr/>
        <p:txBody>
          <a:bodyPr/>
          <a:lstStyle/>
          <a:p>
            <a:r>
              <a:rPr lang="en-IN" b="1" dirty="0"/>
              <a:t>Logging in Tomcat</a:t>
            </a:r>
            <a:endParaRPr lang="en-IN" dirty="0"/>
          </a:p>
        </p:txBody>
      </p:sp>
      <p:sp>
        <p:nvSpPr>
          <p:cNvPr id="3" name="Content Placeholder 2">
            <a:extLst>
              <a:ext uri="{FF2B5EF4-FFF2-40B4-BE49-F238E27FC236}">
                <a16:creationId xmlns:a16="http://schemas.microsoft.com/office/drawing/2014/main" id="{5E651189-450D-4525-8D3E-54A2CE04D8D1}"/>
              </a:ext>
            </a:extLst>
          </p:cNvPr>
          <p:cNvSpPr>
            <a:spLocks noGrp="1"/>
          </p:cNvSpPr>
          <p:nvPr>
            <p:ph idx="1"/>
          </p:nvPr>
        </p:nvSpPr>
        <p:spPr/>
        <p:txBody>
          <a:bodyPr>
            <a:normAutofit/>
          </a:bodyPr>
          <a:lstStyle/>
          <a:p>
            <a:r>
              <a:rPr lang="en-IN" dirty="0"/>
              <a:t>A web application running on Apache Tomcat can: </a:t>
            </a:r>
          </a:p>
          <a:p>
            <a:pPr lvl="1"/>
            <a:r>
              <a:rPr lang="en-IN" dirty="0"/>
              <a:t>Use any logging framework of its choice. </a:t>
            </a:r>
          </a:p>
          <a:p>
            <a:r>
              <a:rPr lang="en-IN" dirty="0"/>
              <a:t>The logging frameworks used by different web applications are independent.</a:t>
            </a:r>
          </a:p>
          <a:p>
            <a:r>
              <a:rPr lang="en-IN" b="1" dirty="0"/>
              <a:t>Console</a:t>
            </a:r>
            <a:endParaRPr lang="en-IN" dirty="0"/>
          </a:p>
          <a:p>
            <a:pPr lvl="1"/>
            <a:r>
              <a:rPr lang="en-US" dirty="0"/>
              <a:t>When running Tomcat on unixes, the console output is usually redirected to the file named catalina.out. </a:t>
            </a:r>
          </a:p>
          <a:p>
            <a:pPr lvl="1"/>
            <a:r>
              <a:rPr lang="en-US" dirty="0"/>
              <a:t>The name is configurable using an environment variable.</a:t>
            </a:r>
          </a:p>
          <a:p>
            <a:endParaRPr lang="en-US" dirty="0"/>
          </a:p>
          <a:p>
            <a:endParaRPr lang="en-US" dirty="0"/>
          </a:p>
          <a:p>
            <a:endParaRPr lang="en-IN" dirty="0"/>
          </a:p>
        </p:txBody>
      </p:sp>
    </p:spTree>
    <p:extLst>
      <p:ext uri="{BB962C8B-B14F-4D97-AF65-F5344CB8AC3E}">
        <p14:creationId xmlns:p14="http://schemas.microsoft.com/office/powerpoint/2010/main" val="1379505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B875-0973-42BA-B0B1-04058C20722C}"/>
              </a:ext>
            </a:extLst>
          </p:cNvPr>
          <p:cNvSpPr>
            <a:spLocks noGrp="1"/>
          </p:cNvSpPr>
          <p:nvPr>
            <p:ph type="title"/>
          </p:nvPr>
        </p:nvSpPr>
        <p:spPr/>
        <p:txBody>
          <a:bodyPr/>
          <a:lstStyle/>
          <a:p>
            <a:r>
              <a:rPr lang="en-US" b="1" dirty="0"/>
              <a:t>Monitoring and Managing Tomcat</a:t>
            </a:r>
            <a:endParaRPr lang="en-IN" dirty="0"/>
          </a:p>
        </p:txBody>
      </p:sp>
      <p:sp>
        <p:nvSpPr>
          <p:cNvPr id="3" name="Content Placeholder 2">
            <a:extLst>
              <a:ext uri="{FF2B5EF4-FFF2-40B4-BE49-F238E27FC236}">
                <a16:creationId xmlns:a16="http://schemas.microsoft.com/office/drawing/2014/main" id="{63C25AE9-0DD4-4A1A-B45A-62535F376F3F}"/>
              </a:ext>
            </a:extLst>
          </p:cNvPr>
          <p:cNvSpPr>
            <a:spLocks noGrp="1"/>
          </p:cNvSpPr>
          <p:nvPr>
            <p:ph idx="1"/>
          </p:nvPr>
        </p:nvSpPr>
        <p:spPr/>
        <p:txBody>
          <a:bodyPr>
            <a:normAutofit/>
          </a:bodyPr>
          <a:lstStyle/>
          <a:p>
            <a:pPr marL="914400" lvl="2" indent="0">
              <a:buNone/>
            </a:pPr>
            <a:r>
              <a:rPr lang="en-IN" dirty="0"/>
              <a:t>  -Dcom.sun.management.jmxremote.ssl=false</a:t>
            </a:r>
          </a:p>
          <a:p>
            <a:pPr marL="914400" lvl="2" indent="0">
              <a:buNone/>
            </a:pPr>
            <a:r>
              <a:rPr lang="en-IN" dirty="0"/>
              <a:t>  -Dcom.sun.management.jmxremote.authenticate=false</a:t>
            </a:r>
          </a:p>
          <a:p>
            <a:pPr lvl="1"/>
            <a:r>
              <a:rPr lang="en-US" dirty="0"/>
              <a:t>If you require authorization, add and change this:</a:t>
            </a:r>
          </a:p>
          <a:p>
            <a:pPr marL="914400" lvl="2" indent="0">
              <a:buNone/>
            </a:pPr>
            <a:r>
              <a:rPr lang="en-IN" dirty="0"/>
              <a:t>  -Dcom.sun.management.jmxremote.authenticate=true</a:t>
            </a:r>
          </a:p>
          <a:p>
            <a:pPr marL="914400" lvl="2" indent="0">
              <a:buNone/>
            </a:pPr>
            <a:r>
              <a:rPr lang="en-IN" dirty="0"/>
              <a:t>  -</a:t>
            </a:r>
            <a:r>
              <a:rPr lang="en-IN" dirty="0" err="1"/>
              <a:t>Dcom.sun.management.jmxremote.password.file</a:t>
            </a:r>
            <a:r>
              <a:rPr lang="en-IN" dirty="0"/>
              <a:t>=../conf/</a:t>
            </a:r>
            <a:r>
              <a:rPr lang="en-IN" dirty="0" err="1"/>
              <a:t>jmxremote.password</a:t>
            </a:r>
            <a:endParaRPr lang="en-IN" dirty="0"/>
          </a:p>
          <a:p>
            <a:pPr marL="914400" lvl="2" indent="0">
              <a:buNone/>
            </a:pPr>
            <a:r>
              <a:rPr lang="en-IN" dirty="0"/>
              <a:t>  -</a:t>
            </a:r>
            <a:r>
              <a:rPr lang="en-IN" dirty="0" err="1"/>
              <a:t>Dcom.sun.management.jmxremote.access.file</a:t>
            </a:r>
            <a:r>
              <a:rPr lang="en-IN" dirty="0"/>
              <a:t>=../conf/</a:t>
            </a:r>
            <a:r>
              <a:rPr lang="en-IN" dirty="0" err="1"/>
              <a:t>jmxremote.access</a:t>
            </a:r>
            <a:endParaRPr lang="en-IN" dirty="0"/>
          </a:p>
          <a:p>
            <a:pPr marL="914400" lvl="2" indent="0">
              <a:buNone/>
            </a:pPr>
            <a:endParaRPr lang="en-IN" dirty="0"/>
          </a:p>
          <a:p>
            <a:pPr marL="914400" lvl="2" indent="0">
              <a:buNone/>
            </a:pPr>
            <a:endParaRPr lang="en-IN" dirty="0"/>
          </a:p>
          <a:p>
            <a:pPr lvl="1"/>
            <a:endParaRPr lang="en-IN" dirty="0"/>
          </a:p>
        </p:txBody>
      </p:sp>
    </p:spTree>
    <p:extLst>
      <p:ext uri="{BB962C8B-B14F-4D97-AF65-F5344CB8AC3E}">
        <p14:creationId xmlns:p14="http://schemas.microsoft.com/office/powerpoint/2010/main" val="3384023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B875-0973-42BA-B0B1-04058C20722C}"/>
              </a:ext>
            </a:extLst>
          </p:cNvPr>
          <p:cNvSpPr>
            <a:spLocks noGrp="1"/>
          </p:cNvSpPr>
          <p:nvPr>
            <p:ph type="title"/>
          </p:nvPr>
        </p:nvSpPr>
        <p:spPr/>
        <p:txBody>
          <a:bodyPr/>
          <a:lstStyle/>
          <a:p>
            <a:r>
              <a:rPr lang="en-US" b="1" dirty="0"/>
              <a:t>Monitoring and Managing Tomcat</a:t>
            </a:r>
            <a:endParaRPr lang="en-IN" dirty="0"/>
          </a:p>
        </p:txBody>
      </p:sp>
      <p:sp>
        <p:nvSpPr>
          <p:cNvPr id="3" name="Content Placeholder 2">
            <a:extLst>
              <a:ext uri="{FF2B5EF4-FFF2-40B4-BE49-F238E27FC236}">
                <a16:creationId xmlns:a16="http://schemas.microsoft.com/office/drawing/2014/main" id="{63C25AE9-0DD4-4A1A-B45A-62535F376F3F}"/>
              </a:ext>
            </a:extLst>
          </p:cNvPr>
          <p:cNvSpPr>
            <a:spLocks noGrp="1"/>
          </p:cNvSpPr>
          <p:nvPr>
            <p:ph idx="1"/>
          </p:nvPr>
        </p:nvSpPr>
        <p:spPr/>
        <p:txBody>
          <a:bodyPr>
            <a:normAutofit/>
          </a:bodyPr>
          <a:lstStyle/>
          <a:p>
            <a:pPr lvl="1"/>
            <a:r>
              <a:rPr lang="en-US" dirty="0"/>
              <a:t>edit the access authorization file </a:t>
            </a:r>
            <a:r>
              <a:rPr lang="en-US" i="1" dirty="0"/>
              <a:t>$CATALINA_BASE/conf/</a:t>
            </a:r>
            <a:r>
              <a:rPr lang="en-US" i="1" dirty="0" err="1"/>
              <a:t>jmxremote.access</a:t>
            </a:r>
            <a:r>
              <a:rPr lang="en-US" dirty="0"/>
              <a:t>: </a:t>
            </a:r>
            <a:endParaRPr lang="en-IN" dirty="0"/>
          </a:p>
          <a:p>
            <a:pPr marL="914400" lvl="2" indent="0">
              <a:buNone/>
            </a:pPr>
            <a:r>
              <a:rPr lang="en-IN" dirty="0"/>
              <a:t>monitorRole readonly</a:t>
            </a:r>
          </a:p>
          <a:p>
            <a:pPr marL="914400" lvl="2" indent="0">
              <a:buNone/>
            </a:pPr>
            <a:r>
              <a:rPr lang="en-IN" dirty="0"/>
              <a:t>controlRole readwrite</a:t>
            </a:r>
          </a:p>
          <a:p>
            <a:pPr lvl="1"/>
            <a:r>
              <a:rPr lang="en-US" dirty="0"/>
              <a:t>edit the password file </a:t>
            </a:r>
            <a:r>
              <a:rPr lang="en-US" i="1" dirty="0"/>
              <a:t>$CATALINA_BASE/conf/</a:t>
            </a:r>
            <a:r>
              <a:rPr lang="en-US" i="1" dirty="0" err="1"/>
              <a:t>jmxremote.password</a:t>
            </a:r>
            <a:r>
              <a:rPr lang="en-US" dirty="0"/>
              <a:t>:</a:t>
            </a:r>
          </a:p>
          <a:p>
            <a:pPr marL="914400" lvl="2" indent="0">
              <a:buNone/>
            </a:pPr>
            <a:r>
              <a:rPr lang="en-IN" dirty="0"/>
              <a:t>monitorRole tomcat</a:t>
            </a:r>
          </a:p>
          <a:p>
            <a:pPr marL="914400" lvl="2" indent="0">
              <a:buNone/>
            </a:pPr>
            <a:r>
              <a:rPr lang="en-IN" dirty="0"/>
              <a:t>controlRole tomcat</a:t>
            </a:r>
          </a:p>
          <a:p>
            <a:pPr lvl="1"/>
            <a:endParaRPr lang="en-IN" dirty="0"/>
          </a:p>
        </p:txBody>
      </p:sp>
    </p:spTree>
    <p:extLst>
      <p:ext uri="{BB962C8B-B14F-4D97-AF65-F5344CB8AC3E}">
        <p14:creationId xmlns:p14="http://schemas.microsoft.com/office/powerpoint/2010/main" val="1327545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B875-0973-42BA-B0B1-04058C20722C}"/>
              </a:ext>
            </a:extLst>
          </p:cNvPr>
          <p:cNvSpPr>
            <a:spLocks noGrp="1"/>
          </p:cNvSpPr>
          <p:nvPr>
            <p:ph type="title"/>
          </p:nvPr>
        </p:nvSpPr>
        <p:spPr/>
        <p:txBody>
          <a:bodyPr/>
          <a:lstStyle/>
          <a:p>
            <a:r>
              <a:rPr lang="en-US" b="1" dirty="0"/>
              <a:t>Monitoring and Managing Tomcat</a:t>
            </a:r>
            <a:endParaRPr lang="en-IN" dirty="0"/>
          </a:p>
        </p:txBody>
      </p:sp>
      <p:sp>
        <p:nvSpPr>
          <p:cNvPr id="3" name="Content Placeholder 2">
            <a:extLst>
              <a:ext uri="{FF2B5EF4-FFF2-40B4-BE49-F238E27FC236}">
                <a16:creationId xmlns:a16="http://schemas.microsoft.com/office/drawing/2014/main" id="{63C25AE9-0DD4-4A1A-B45A-62535F376F3F}"/>
              </a:ext>
            </a:extLst>
          </p:cNvPr>
          <p:cNvSpPr>
            <a:spLocks noGrp="1"/>
          </p:cNvSpPr>
          <p:nvPr>
            <p:ph idx="1"/>
          </p:nvPr>
        </p:nvSpPr>
        <p:spPr/>
        <p:txBody>
          <a:bodyPr>
            <a:normAutofit/>
          </a:bodyPr>
          <a:lstStyle/>
          <a:p>
            <a:r>
              <a:rPr lang="en-US" b="1" dirty="0"/>
              <a:t>Using the </a:t>
            </a:r>
            <a:r>
              <a:rPr lang="en-US" b="1" dirty="0" err="1"/>
              <a:t>JMXProxyServlet</a:t>
            </a:r>
            <a:endParaRPr lang="en-US" b="1" dirty="0"/>
          </a:p>
          <a:p>
            <a:pPr lvl="1"/>
            <a:r>
              <a:rPr lang="en-US" dirty="0"/>
              <a:t>A perfect example of JMX overkill can be seen in the case of popular server-monitoring software such as Nagios or </a:t>
            </a:r>
            <a:r>
              <a:rPr lang="en-US" dirty="0" err="1"/>
              <a:t>Icinga</a:t>
            </a:r>
            <a:r>
              <a:rPr lang="en-US" dirty="0"/>
              <a:t>: if you want to monitor 10 items via JMX, you will have to launch 10 JVMs, make 10 JMX connections, and then shut them all down every few minutes. </a:t>
            </a:r>
          </a:p>
          <a:p>
            <a:pPr lvl="1"/>
            <a:r>
              <a:rPr lang="en-US" dirty="0"/>
              <a:t>With the JMXProxyServlet, you can make 10 HTTP connections and be done with it. </a:t>
            </a:r>
          </a:p>
          <a:p>
            <a:pPr lvl="1"/>
            <a:r>
              <a:rPr lang="en-US" dirty="0"/>
              <a:t>You can do two things with the proxy: get information and set information. </a:t>
            </a:r>
            <a:endParaRPr lang="en-IN" dirty="0"/>
          </a:p>
        </p:txBody>
      </p:sp>
    </p:spTree>
    <p:extLst>
      <p:ext uri="{BB962C8B-B14F-4D97-AF65-F5344CB8AC3E}">
        <p14:creationId xmlns:p14="http://schemas.microsoft.com/office/powerpoint/2010/main" val="3728812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B875-0973-42BA-B0B1-04058C20722C}"/>
              </a:ext>
            </a:extLst>
          </p:cNvPr>
          <p:cNvSpPr>
            <a:spLocks noGrp="1"/>
          </p:cNvSpPr>
          <p:nvPr>
            <p:ph type="title"/>
          </p:nvPr>
        </p:nvSpPr>
        <p:spPr/>
        <p:txBody>
          <a:bodyPr/>
          <a:lstStyle/>
          <a:p>
            <a:r>
              <a:rPr lang="en-US" b="1" dirty="0"/>
              <a:t>Monitoring and Managing Tomcat</a:t>
            </a:r>
            <a:endParaRPr lang="en-IN" dirty="0"/>
          </a:p>
        </p:txBody>
      </p:sp>
      <p:sp>
        <p:nvSpPr>
          <p:cNvPr id="3" name="Content Placeholder 2">
            <a:extLst>
              <a:ext uri="{FF2B5EF4-FFF2-40B4-BE49-F238E27FC236}">
                <a16:creationId xmlns:a16="http://schemas.microsoft.com/office/drawing/2014/main" id="{63C25AE9-0DD4-4A1A-B45A-62535F376F3F}"/>
              </a:ext>
            </a:extLst>
          </p:cNvPr>
          <p:cNvSpPr>
            <a:spLocks noGrp="1"/>
          </p:cNvSpPr>
          <p:nvPr>
            <p:ph idx="1"/>
          </p:nvPr>
        </p:nvSpPr>
        <p:spPr/>
        <p:txBody>
          <a:bodyPr>
            <a:normAutofit lnSpcReduction="10000"/>
          </a:bodyPr>
          <a:lstStyle/>
          <a:p>
            <a:pPr lvl="1"/>
            <a:r>
              <a:rPr lang="en-US" b="1" i="1" dirty="0"/>
              <a:t>JMX Query command</a:t>
            </a:r>
          </a:p>
          <a:p>
            <a:pPr lvl="2"/>
            <a:r>
              <a:rPr lang="en-IN" dirty="0"/>
              <a:t>This takes the form:</a:t>
            </a:r>
          </a:p>
          <a:p>
            <a:pPr lvl="3"/>
            <a:r>
              <a:rPr lang="en-IN" b="1" i="1" dirty="0">
                <a:hlinkClick r:id="rId2"/>
              </a:rPr>
              <a:t>http:</a:t>
            </a:r>
            <a:r>
              <a:rPr lang="en-IN" i="1" dirty="0"/>
              <a:t>//localhost:8080</a:t>
            </a:r>
            <a:r>
              <a:rPr lang="en-IN" b="1" i="1" dirty="0">
                <a:hlinkClick r:id="rId2"/>
              </a:rPr>
              <a:t>/manager/jmxproxy/?qry=STUFF</a:t>
            </a:r>
            <a:endParaRPr lang="en-IN" b="1" i="1" dirty="0"/>
          </a:p>
          <a:p>
            <a:pPr lvl="3"/>
            <a:r>
              <a:rPr lang="en-US" i="1" dirty="0"/>
              <a:t>Where STUFF is the JMX query you wish to perform.</a:t>
            </a:r>
          </a:p>
          <a:p>
            <a:pPr lvl="1"/>
            <a:r>
              <a:rPr lang="en-IN" b="1" i="1" dirty="0"/>
              <a:t>JMX Get command</a:t>
            </a:r>
          </a:p>
          <a:p>
            <a:pPr lvl="2"/>
            <a:r>
              <a:rPr lang="en-US" i="1" dirty="0"/>
              <a:t>The JXMProxyServlet also supports a "get" command that you can use to fetch the value of a specific MBean's attribute. The general form of the get command is: </a:t>
            </a:r>
          </a:p>
          <a:p>
            <a:pPr lvl="3"/>
            <a:r>
              <a:rPr lang="en-US" i="1" dirty="0">
                <a:hlinkClick r:id="rId3"/>
              </a:rPr>
              <a:t>http:</a:t>
            </a:r>
            <a:r>
              <a:rPr lang="en-IN" i="1" dirty="0"/>
              <a:t>//localhost:8080</a:t>
            </a:r>
            <a:r>
              <a:rPr lang="en-US" i="1" dirty="0">
                <a:hlinkClick r:id="rId3"/>
              </a:rPr>
              <a:t>/manager/jmxproxy/?get=BEANNAME&amp;att=MYATTRIBUTE&amp;key=MYKEY</a:t>
            </a:r>
            <a:endParaRPr lang="en-US" i="1" dirty="0"/>
          </a:p>
          <a:p>
            <a:pPr lvl="3"/>
            <a:r>
              <a:rPr lang="en-US" i="1" dirty="0"/>
              <a:t>You must provide the following parameters:</a:t>
            </a:r>
          </a:p>
        </p:txBody>
      </p:sp>
    </p:spTree>
    <p:extLst>
      <p:ext uri="{BB962C8B-B14F-4D97-AF65-F5344CB8AC3E}">
        <p14:creationId xmlns:p14="http://schemas.microsoft.com/office/powerpoint/2010/main" val="1881835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B875-0973-42BA-B0B1-04058C20722C}"/>
              </a:ext>
            </a:extLst>
          </p:cNvPr>
          <p:cNvSpPr>
            <a:spLocks noGrp="1"/>
          </p:cNvSpPr>
          <p:nvPr>
            <p:ph type="title"/>
          </p:nvPr>
        </p:nvSpPr>
        <p:spPr/>
        <p:txBody>
          <a:bodyPr/>
          <a:lstStyle/>
          <a:p>
            <a:r>
              <a:rPr lang="en-US" b="1" dirty="0"/>
              <a:t>Monitoring and Managing Tomcat</a:t>
            </a:r>
            <a:endParaRPr lang="en-IN" dirty="0"/>
          </a:p>
        </p:txBody>
      </p:sp>
      <p:sp>
        <p:nvSpPr>
          <p:cNvPr id="3" name="Content Placeholder 2">
            <a:extLst>
              <a:ext uri="{FF2B5EF4-FFF2-40B4-BE49-F238E27FC236}">
                <a16:creationId xmlns:a16="http://schemas.microsoft.com/office/drawing/2014/main" id="{63C25AE9-0DD4-4A1A-B45A-62535F376F3F}"/>
              </a:ext>
            </a:extLst>
          </p:cNvPr>
          <p:cNvSpPr>
            <a:spLocks noGrp="1"/>
          </p:cNvSpPr>
          <p:nvPr>
            <p:ph idx="1"/>
          </p:nvPr>
        </p:nvSpPr>
        <p:spPr/>
        <p:txBody>
          <a:bodyPr>
            <a:normAutofit/>
          </a:bodyPr>
          <a:lstStyle/>
          <a:p>
            <a:pPr lvl="3"/>
            <a:r>
              <a:rPr lang="en-US" i="1" dirty="0"/>
              <a:t>get: The full bean name</a:t>
            </a:r>
          </a:p>
          <a:p>
            <a:pPr lvl="3"/>
            <a:r>
              <a:rPr lang="en-US" i="1" dirty="0"/>
              <a:t>att: The attribute you wish to fetch</a:t>
            </a:r>
          </a:p>
          <a:p>
            <a:pPr lvl="3"/>
            <a:r>
              <a:rPr lang="en-US" i="1" dirty="0"/>
              <a:t>key: (optional) The key into a CompositeData MBean attribute</a:t>
            </a:r>
          </a:p>
          <a:p>
            <a:pPr lvl="2"/>
            <a:r>
              <a:rPr lang="en-US" i="1" dirty="0"/>
              <a:t>For example, let's say we wish to fetch the current heap memory data: </a:t>
            </a:r>
          </a:p>
          <a:p>
            <a:pPr lvl="3"/>
            <a:r>
              <a:rPr lang="en-IN" i="1" dirty="0">
                <a:hlinkClick r:id="rId2"/>
              </a:rPr>
              <a:t>http://localhost:8080/manager/jmxproxy/?get=java.lang:type=Memory&amp;att=HeapMemoryUsage</a:t>
            </a:r>
            <a:endParaRPr lang="en-IN" i="1" dirty="0"/>
          </a:p>
          <a:p>
            <a:pPr lvl="2"/>
            <a:r>
              <a:rPr lang="en-IN" dirty="0"/>
              <a:t>Or, if you only want the "used" key:</a:t>
            </a:r>
          </a:p>
          <a:p>
            <a:pPr lvl="3"/>
            <a:r>
              <a:rPr lang="en-US" i="1" dirty="0"/>
              <a:t>http://webserver/manager/jmxproxy/</a:t>
            </a:r>
          </a:p>
          <a:p>
            <a:pPr marL="1371600" lvl="3" indent="0">
              <a:buNone/>
            </a:pPr>
            <a:r>
              <a:rPr lang="en-US" i="1" dirty="0"/>
              <a:t> ?get=java.lang:type=Memory&amp;att=HeapMemoryUsage&amp;key=used</a:t>
            </a:r>
          </a:p>
          <a:p>
            <a:pPr marL="1371600" lvl="3" indent="0">
              <a:buNone/>
            </a:pPr>
            <a:endParaRPr lang="en-IN" i="1" dirty="0"/>
          </a:p>
          <a:p>
            <a:pPr lvl="3"/>
            <a:endParaRPr lang="en-US" i="1" dirty="0"/>
          </a:p>
          <a:p>
            <a:pPr lvl="2"/>
            <a:endParaRPr lang="en-IN" b="1" i="1" dirty="0"/>
          </a:p>
        </p:txBody>
      </p:sp>
    </p:spTree>
    <p:extLst>
      <p:ext uri="{BB962C8B-B14F-4D97-AF65-F5344CB8AC3E}">
        <p14:creationId xmlns:p14="http://schemas.microsoft.com/office/powerpoint/2010/main" val="3287052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B875-0973-42BA-B0B1-04058C20722C}"/>
              </a:ext>
            </a:extLst>
          </p:cNvPr>
          <p:cNvSpPr>
            <a:spLocks noGrp="1"/>
          </p:cNvSpPr>
          <p:nvPr>
            <p:ph type="title"/>
          </p:nvPr>
        </p:nvSpPr>
        <p:spPr/>
        <p:txBody>
          <a:bodyPr/>
          <a:lstStyle/>
          <a:p>
            <a:r>
              <a:rPr lang="en-US" b="1" dirty="0"/>
              <a:t>Monitoring and Managing Tomcat</a:t>
            </a:r>
            <a:endParaRPr lang="en-IN" dirty="0"/>
          </a:p>
        </p:txBody>
      </p:sp>
      <p:sp>
        <p:nvSpPr>
          <p:cNvPr id="3" name="Content Placeholder 2">
            <a:extLst>
              <a:ext uri="{FF2B5EF4-FFF2-40B4-BE49-F238E27FC236}">
                <a16:creationId xmlns:a16="http://schemas.microsoft.com/office/drawing/2014/main" id="{63C25AE9-0DD4-4A1A-B45A-62535F376F3F}"/>
              </a:ext>
            </a:extLst>
          </p:cNvPr>
          <p:cNvSpPr>
            <a:spLocks noGrp="1"/>
          </p:cNvSpPr>
          <p:nvPr>
            <p:ph idx="1"/>
          </p:nvPr>
        </p:nvSpPr>
        <p:spPr/>
        <p:txBody>
          <a:bodyPr>
            <a:normAutofit/>
          </a:bodyPr>
          <a:lstStyle/>
          <a:p>
            <a:pPr lvl="1"/>
            <a:r>
              <a:rPr lang="en-US" b="1" i="1" dirty="0"/>
              <a:t>JMX Set command</a:t>
            </a:r>
            <a:endParaRPr lang="en-IN" b="1" i="1" dirty="0"/>
          </a:p>
          <a:p>
            <a:pPr lvl="2"/>
            <a:r>
              <a:rPr lang="en-IN" dirty="0"/>
              <a:t>The general form of the set command is : </a:t>
            </a:r>
          </a:p>
          <a:p>
            <a:pPr lvl="3"/>
            <a:r>
              <a:rPr lang="en-IN" dirty="0"/>
              <a:t>http://webserver/manager/jmxproxy/?set=BEANNAME&amp;att=MYATTRIBUTE&amp;val=NEWVALUE</a:t>
            </a:r>
          </a:p>
          <a:p>
            <a:pPr lvl="4"/>
            <a:r>
              <a:rPr lang="en-US" i="1" dirty="0"/>
              <a:t>So you need to provide 3 request parameters:</a:t>
            </a:r>
          </a:p>
          <a:p>
            <a:pPr lvl="4"/>
            <a:r>
              <a:rPr lang="en-US" i="1" dirty="0"/>
              <a:t>set: The full bean name</a:t>
            </a:r>
          </a:p>
          <a:p>
            <a:pPr lvl="4"/>
            <a:r>
              <a:rPr lang="en-US" i="1" dirty="0"/>
              <a:t>att: The attribute you wish to alter</a:t>
            </a:r>
          </a:p>
          <a:p>
            <a:pPr lvl="4"/>
            <a:r>
              <a:rPr lang="en-US" i="1" dirty="0"/>
              <a:t>val: The new value </a:t>
            </a:r>
          </a:p>
          <a:p>
            <a:pPr lvl="4"/>
            <a:endParaRPr lang="en-IN" i="1" dirty="0"/>
          </a:p>
        </p:txBody>
      </p:sp>
    </p:spTree>
    <p:extLst>
      <p:ext uri="{BB962C8B-B14F-4D97-AF65-F5344CB8AC3E}">
        <p14:creationId xmlns:p14="http://schemas.microsoft.com/office/powerpoint/2010/main" val="3721933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B875-0973-42BA-B0B1-04058C20722C}"/>
              </a:ext>
            </a:extLst>
          </p:cNvPr>
          <p:cNvSpPr>
            <a:spLocks noGrp="1"/>
          </p:cNvSpPr>
          <p:nvPr>
            <p:ph type="title"/>
          </p:nvPr>
        </p:nvSpPr>
        <p:spPr/>
        <p:txBody>
          <a:bodyPr/>
          <a:lstStyle/>
          <a:p>
            <a:r>
              <a:rPr lang="en-US" b="1" dirty="0"/>
              <a:t>Monitoring and Managing Tomcat</a:t>
            </a:r>
            <a:endParaRPr lang="en-IN" dirty="0"/>
          </a:p>
        </p:txBody>
      </p:sp>
      <p:sp>
        <p:nvSpPr>
          <p:cNvPr id="3" name="Content Placeholder 2">
            <a:extLst>
              <a:ext uri="{FF2B5EF4-FFF2-40B4-BE49-F238E27FC236}">
                <a16:creationId xmlns:a16="http://schemas.microsoft.com/office/drawing/2014/main" id="{63C25AE9-0DD4-4A1A-B45A-62535F376F3F}"/>
              </a:ext>
            </a:extLst>
          </p:cNvPr>
          <p:cNvSpPr>
            <a:spLocks noGrp="1"/>
          </p:cNvSpPr>
          <p:nvPr>
            <p:ph idx="1"/>
          </p:nvPr>
        </p:nvSpPr>
        <p:spPr/>
        <p:txBody>
          <a:bodyPr>
            <a:normAutofit fontScale="92500" lnSpcReduction="20000"/>
          </a:bodyPr>
          <a:lstStyle/>
          <a:p>
            <a:pPr lvl="2"/>
            <a:r>
              <a:rPr lang="en-US" i="1" dirty="0"/>
              <a:t>For example, lets say we wish to turn up debugging on the fly for the ErrorReportValve. The following will set debugging to 10.</a:t>
            </a:r>
          </a:p>
          <a:p>
            <a:pPr lvl="3"/>
            <a:r>
              <a:rPr lang="en-IN" i="1" dirty="0"/>
              <a:t>http://localhost:8080/manager/jmxproxy/</a:t>
            </a:r>
          </a:p>
          <a:p>
            <a:pPr marL="1371600" lvl="3" indent="0">
              <a:buNone/>
            </a:pPr>
            <a:r>
              <a:rPr lang="en-IN" i="1" dirty="0"/>
              <a:t> ?set=Catalina%3Atype%3DValve%2Cname%3DErrorReportValve%2Chost%3Dlocalhost</a:t>
            </a:r>
          </a:p>
          <a:p>
            <a:pPr marL="1371600" lvl="3" indent="0">
              <a:buNone/>
            </a:pPr>
            <a:r>
              <a:rPr lang="en-IN" i="1" dirty="0"/>
              <a:t> &amp;att=debug&amp;val=10</a:t>
            </a:r>
          </a:p>
          <a:p>
            <a:pPr marL="1371600" lvl="3" indent="0">
              <a:buNone/>
            </a:pPr>
            <a:endParaRPr lang="en-IN" i="1" dirty="0"/>
          </a:p>
          <a:p>
            <a:pPr lvl="1"/>
            <a:r>
              <a:rPr lang="en-US" b="1" i="1" dirty="0"/>
              <a:t>JMX Invoke command</a:t>
            </a:r>
            <a:endParaRPr lang="en-IN" b="1" i="1" dirty="0"/>
          </a:p>
          <a:p>
            <a:pPr lvl="2"/>
            <a:r>
              <a:rPr lang="en-US" i="1" dirty="0"/>
              <a:t>The invoke command enables methods to be called on MBeans. The general form of the command is:</a:t>
            </a:r>
          </a:p>
          <a:p>
            <a:pPr lvl="3"/>
            <a:r>
              <a:rPr lang="en-IN" i="1" dirty="0"/>
              <a:t>http://localhost:8080/manager/jmxproxy/</a:t>
            </a:r>
          </a:p>
          <a:p>
            <a:pPr marL="1371600" lvl="3" indent="0">
              <a:buNone/>
            </a:pPr>
            <a:r>
              <a:rPr lang="en-IN" i="1" dirty="0"/>
              <a:t>?invoke=BEANNAME&amp;op=METHODNAME&amp;ps=COMMASEPARATEDPARAMETERS</a:t>
            </a:r>
          </a:p>
          <a:p>
            <a:pPr lvl="3"/>
            <a:endParaRPr lang="en-IN" i="1" dirty="0"/>
          </a:p>
        </p:txBody>
      </p:sp>
    </p:spTree>
    <p:extLst>
      <p:ext uri="{BB962C8B-B14F-4D97-AF65-F5344CB8AC3E}">
        <p14:creationId xmlns:p14="http://schemas.microsoft.com/office/powerpoint/2010/main" val="402165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B875-0973-42BA-B0B1-04058C20722C}"/>
              </a:ext>
            </a:extLst>
          </p:cNvPr>
          <p:cNvSpPr>
            <a:spLocks noGrp="1"/>
          </p:cNvSpPr>
          <p:nvPr>
            <p:ph type="title"/>
          </p:nvPr>
        </p:nvSpPr>
        <p:spPr/>
        <p:txBody>
          <a:bodyPr/>
          <a:lstStyle/>
          <a:p>
            <a:r>
              <a:rPr lang="en-US" b="1" dirty="0"/>
              <a:t>Monitoring and Managing Tomcat</a:t>
            </a:r>
            <a:endParaRPr lang="en-IN" dirty="0"/>
          </a:p>
        </p:txBody>
      </p:sp>
      <p:sp>
        <p:nvSpPr>
          <p:cNvPr id="3" name="Content Placeholder 2">
            <a:extLst>
              <a:ext uri="{FF2B5EF4-FFF2-40B4-BE49-F238E27FC236}">
                <a16:creationId xmlns:a16="http://schemas.microsoft.com/office/drawing/2014/main" id="{63C25AE9-0DD4-4A1A-B45A-62535F376F3F}"/>
              </a:ext>
            </a:extLst>
          </p:cNvPr>
          <p:cNvSpPr>
            <a:spLocks noGrp="1"/>
          </p:cNvSpPr>
          <p:nvPr>
            <p:ph idx="1"/>
          </p:nvPr>
        </p:nvSpPr>
        <p:spPr/>
        <p:txBody>
          <a:bodyPr>
            <a:normAutofit/>
          </a:bodyPr>
          <a:lstStyle/>
          <a:p>
            <a:pPr lvl="2"/>
            <a:r>
              <a:rPr lang="en-US" i="1" dirty="0"/>
              <a:t>For example, to call the findConnectors() method of the Service use:</a:t>
            </a:r>
          </a:p>
          <a:p>
            <a:pPr lvl="3"/>
            <a:r>
              <a:rPr lang="en-US" i="1" dirty="0"/>
              <a:t>http://localhost:8080/manager/jmxproxy/</a:t>
            </a:r>
          </a:p>
          <a:p>
            <a:pPr marL="1371600" lvl="3" indent="0">
              <a:buNone/>
            </a:pPr>
            <a:r>
              <a:rPr lang="en-US" i="1" dirty="0"/>
              <a:t>?invoke=Catalina%3Atype%3DService&amp;op=findConnectors&amp;ps=</a:t>
            </a:r>
          </a:p>
          <a:p>
            <a:pPr lvl="3"/>
            <a:endParaRPr lang="en-IN" i="1" dirty="0"/>
          </a:p>
        </p:txBody>
      </p:sp>
    </p:spTree>
    <p:extLst>
      <p:ext uri="{BB962C8B-B14F-4D97-AF65-F5344CB8AC3E}">
        <p14:creationId xmlns:p14="http://schemas.microsoft.com/office/powerpoint/2010/main" val="2105985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C268-8BA7-4F0B-A9D6-85419E9320B2}"/>
              </a:ext>
            </a:extLst>
          </p:cNvPr>
          <p:cNvSpPr>
            <a:spLocks noGrp="1"/>
          </p:cNvSpPr>
          <p:nvPr>
            <p:ph type="title"/>
          </p:nvPr>
        </p:nvSpPr>
        <p:spPr/>
        <p:txBody>
          <a:bodyPr/>
          <a:lstStyle/>
          <a:p>
            <a:r>
              <a:rPr lang="en-US" b="1" dirty="0"/>
              <a:t>Security Considerations</a:t>
            </a:r>
            <a:endParaRPr lang="en-IN" dirty="0"/>
          </a:p>
        </p:txBody>
      </p:sp>
      <p:sp>
        <p:nvSpPr>
          <p:cNvPr id="3" name="Content Placeholder 2">
            <a:extLst>
              <a:ext uri="{FF2B5EF4-FFF2-40B4-BE49-F238E27FC236}">
                <a16:creationId xmlns:a16="http://schemas.microsoft.com/office/drawing/2014/main" id="{A57DB26D-DB8E-421F-9EE9-03FAA2642F3F}"/>
              </a:ext>
            </a:extLst>
          </p:cNvPr>
          <p:cNvSpPr>
            <a:spLocks noGrp="1"/>
          </p:cNvSpPr>
          <p:nvPr>
            <p:ph idx="1"/>
          </p:nvPr>
        </p:nvSpPr>
        <p:spPr/>
        <p:txBody>
          <a:bodyPr>
            <a:normAutofit fontScale="92500" lnSpcReduction="10000"/>
          </a:bodyPr>
          <a:lstStyle/>
          <a:p>
            <a:r>
              <a:rPr lang="en-IN" b="1" dirty="0"/>
              <a:t>Non-Tomcat settings</a:t>
            </a:r>
            <a:endParaRPr lang="en-IN" dirty="0"/>
          </a:p>
          <a:p>
            <a:pPr lvl="1"/>
            <a:r>
              <a:rPr lang="en-IN" dirty="0"/>
              <a:t>Tomcat should not be run under the root user.</a:t>
            </a:r>
          </a:p>
          <a:p>
            <a:pPr lvl="1"/>
            <a:r>
              <a:rPr lang="en-IN" dirty="0"/>
              <a:t>Create a dedicated user for the Tomcat process and provide that user with the minimum necessary permissions for the operating system. </a:t>
            </a:r>
          </a:p>
          <a:p>
            <a:pPr lvl="1"/>
            <a:r>
              <a:rPr lang="en-IN" dirty="0"/>
              <a:t>At the network level, consider using a firewall to limit both incoming and outgoing connections to only those connections you expect to be present.</a:t>
            </a:r>
          </a:p>
          <a:p>
            <a:r>
              <a:rPr lang="en-IN" b="1" dirty="0"/>
              <a:t>JMX</a:t>
            </a:r>
            <a:endParaRPr lang="en-IN" dirty="0"/>
          </a:p>
          <a:p>
            <a:pPr lvl="1"/>
            <a:r>
              <a:rPr lang="en-US" dirty="0"/>
              <a:t>Options you may wish to consider to secure the JMX interface include:</a:t>
            </a:r>
          </a:p>
          <a:p>
            <a:pPr lvl="2"/>
            <a:r>
              <a:rPr lang="en-IN" dirty="0"/>
              <a:t>configuring a strong password for all JMX users;</a:t>
            </a:r>
            <a:endParaRPr lang="en-IN" sz="2400" dirty="0"/>
          </a:p>
        </p:txBody>
      </p:sp>
    </p:spTree>
    <p:extLst>
      <p:ext uri="{BB962C8B-B14F-4D97-AF65-F5344CB8AC3E}">
        <p14:creationId xmlns:p14="http://schemas.microsoft.com/office/powerpoint/2010/main" val="3413555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C268-8BA7-4F0B-A9D6-85419E9320B2}"/>
              </a:ext>
            </a:extLst>
          </p:cNvPr>
          <p:cNvSpPr>
            <a:spLocks noGrp="1"/>
          </p:cNvSpPr>
          <p:nvPr>
            <p:ph type="title"/>
          </p:nvPr>
        </p:nvSpPr>
        <p:spPr/>
        <p:txBody>
          <a:bodyPr/>
          <a:lstStyle/>
          <a:p>
            <a:r>
              <a:rPr lang="en-US" b="1" dirty="0"/>
              <a:t>Security Considerations</a:t>
            </a:r>
            <a:endParaRPr lang="en-IN" dirty="0"/>
          </a:p>
        </p:txBody>
      </p:sp>
      <p:sp>
        <p:nvSpPr>
          <p:cNvPr id="3" name="Content Placeholder 2">
            <a:extLst>
              <a:ext uri="{FF2B5EF4-FFF2-40B4-BE49-F238E27FC236}">
                <a16:creationId xmlns:a16="http://schemas.microsoft.com/office/drawing/2014/main" id="{A57DB26D-DB8E-421F-9EE9-03FAA2642F3F}"/>
              </a:ext>
            </a:extLst>
          </p:cNvPr>
          <p:cNvSpPr>
            <a:spLocks noGrp="1"/>
          </p:cNvSpPr>
          <p:nvPr>
            <p:ph idx="1"/>
          </p:nvPr>
        </p:nvSpPr>
        <p:spPr/>
        <p:txBody>
          <a:bodyPr>
            <a:normAutofit/>
          </a:bodyPr>
          <a:lstStyle/>
          <a:p>
            <a:pPr lvl="2"/>
            <a:r>
              <a:rPr lang="en-IN" dirty="0"/>
              <a:t>binding the JMX listener only to an internal network;</a:t>
            </a:r>
            <a:endParaRPr lang="en-IN" sz="2400" dirty="0"/>
          </a:p>
          <a:p>
            <a:pPr lvl="2"/>
            <a:r>
              <a:rPr lang="en-IN" dirty="0"/>
              <a:t>limiting network access to the JMX port to trusted clients; and</a:t>
            </a:r>
            <a:endParaRPr lang="en-IN" sz="2400" dirty="0"/>
          </a:p>
          <a:p>
            <a:pPr lvl="2"/>
            <a:r>
              <a:rPr lang="en-IN" dirty="0"/>
              <a:t>providing an application specific health page for use by external monitoring systems.</a:t>
            </a:r>
          </a:p>
          <a:p>
            <a:r>
              <a:rPr lang="en-IN" b="1" dirty="0"/>
              <a:t>Default web applications</a:t>
            </a:r>
            <a:endParaRPr lang="en-IN" dirty="0"/>
          </a:p>
          <a:p>
            <a:pPr lvl="1"/>
            <a:r>
              <a:rPr lang="en-IN" dirty="0"/>
              <a:t>Applications that are not required should be removed so the system will not be at risk if another vulnerability is discovered.</a:t>
            </a:r>
          </a:p>
          <a:p>
            <a:pPr lvl="2"/>
            <a:endParaRPr lang="en-IN" sz="2400" dirty="0"/>
          </a:p>
          <a:p>
            <a:pPr lvl="2"/>
            <a:endParaRPr lang="en-IN" dirty="0"/>
          </a:p>
        </p:txBody>
      </p:sp>
    </p:spTree>
    <p:extLst>
      <p:ext uri="{BB962C8B-B14F-4D97-AF65-F5344CB8AC3E}">
        <p14:creationId xmlns:p14="http://schemas.microsoft.com/office/powerpoint/2010/main" val="64298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03E4-D0F3-43D8-983A-B3C38567E3D3}"/>
              </a:ext>
            </a:extLst>
          </p:cNvPr>
          <p:cNvSpPr>
            <a:spLocks noGrp="1"/>
          </p:cNvSpPr>
          <p:nvPr>
            <p:ph type="title"/>
          </p:nvPr>
        </p:nvSpPr>
        <p:spPr/>
        <p:txBody>
          <a:bodyPr/>
          <a:lstStyle/>
          <a:p>
            <a:r>
              <a:rPr lang="en-IN" b="1" dirty="0"/>
              <a:t>Logging in Tomcat</a:t>
            </a:r>
            <a:endParaRPr lang="en-IN" dirty="0"/>
          </a:p>
        </p:txBody>
      </p:sp>
      <p:sp>
        <p:nvSpPr>
          <p:cNvPr id="3" name="Content Placeholder 2">
            <a:extLst>
              <a:ext uri="{FF2B5EF4-FFF2-40B4-BE49-F238E27FC236}">
                <a16:creationId xmlns:a16="http://schemas.microsoft.com/office/drawing/2014/main" id="{5E651189-450D-4525-8D3E-54A2CE04D8D1}"/>
              </a:ext>
            </a:extLst>
          </p:cNvPr>
          <p:cNvSpPr>
            <a:spLocks noGrp="1"/>
          </p:cNvSpPr>
          <p:nvPr>
            <p:ph idx="1"/>
          </p:nvPr>
        </p:nvSpPr>
        <p:spPr/>
        <p:txBody>
          <a:bodyPr>
            <a:normAutofit/>
          </a:bodyPr>
          <a:lstStyle/>
          <a:p>
            <a:pPr lvl="1"/>
            <a:r>
              <a:rPr lang="en-US" dirty="0"/>
              <a:t>Whatever is written to System.err/out will be caught into that file.</a:t>
            </a:r>
          </a:p>
          <a:p>
            <a:pPr lvl="1"/>
            <a:r>
              <a:rPr lang="en-US" dirty="0"/>
              <a:t>That may include:</a:t>
            </a:r>
          </a:p>
          <a:p>
            <a:pPr lvl="2"/>
            <a:r>
              <a:rPr lang="en-US" dirty="0"/>
              <a:t>Uncaught exceptions printed by java.lang.ThreadGroup.uncaughtException(..)</a:t>
            </a:r>
          </a:p>
          <a:p>
            <a:pPr lvl="2"/>
            <a:r>
              <a:rPr lang="en-IN" dirty="0"/>
              <a:t>Thread dumps, if you requested them via a system signal</a:t>
            </a:r>
          </a:p>
          <a:p>
            <a:r>
              <a:rPr lang="en-IN" b="1" dirty="0"/>
              <a:t>Access logging</a:t>
            </a:r>
            <a:endParaRPr lang="en-IN" dirty="0"/>
          </a:p>
          <a:p>
            <a:pPr lvl="1"/>
            <a:r>
              <a:rPr lang="en-US" dirty="0"/>
              <a:t>Is implemented as a Valve.</a:t>
            </a:r>
          </a:p>
          <a:p>
            <a:pPr lvl="1"/>
            <a:r>
              <a:rPr lang="en-US" dirty="0"/>
              <a:t>It uses self-contained logic to write its log files.</a:t>
            </a:r>
          </a:p>
          <a:p>
            <a:endParaRPr lang="en-IN" dirty="0"/>
          </a:p>
        </p:txBody>
      </p:sp>
    </p:spTree>
    <p:extLst>
      <p:ext uri="{BB962C8B-B14F-4D97-AF65-F5344CB8AC3E}">
        <p14:creationId xmlns:p14="http://schemas.microsoft.com/office/powerpoint/2010/main" val="3683078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C268-8BA7-4F0B-A9D6-85419E9320B2}"/>
              </a:ext>
            </a:extLst>
          </p:cNvPr>
          <p:cNvSpPr>
            <a:spLocks noGrp="1"/>
          </p:cNvSpPr>
          <p:nvPr>
            <p:ph type="title"/>
          </p:nvPr>
        </p:nvSpPr>
        <p:spPr/>
        <p:txBody>
          <a:bodyPr/>
          <a:lstStyle/>
          <a:p>
            <a:r>
              <a:rPr lang="en-US" b="1" dirty="0"/>
              <a:t>Security Considerations</a:t>
            </a:r>
            <a:endParaRPr lang="en-IN" dirty="0"/>
          </a:p>
        </p:txBody>
      </p:sp>
      <p:sp>
        <p:nvSpPr>
          <p:cNvPr id="3" name="Content Placeholder 2">
            <a:extLst>
              <a:ext uri="{FF2B5EF4-FFF2-40B4-BE49-F238E27FC236}">
                <a16:creationId xmlns:a16="http://schemas.microsoft.com/office/drawing/2014/main" id="{A57DB26D-DB8E-421F-9EE9-03FAA2642F3F}"/>
              </a:ext>
            </a:extLst>
          </p:cNvPr>
          <p:cNvSpPr>
            <a:spLocks noGrp="1"/>
          </p:cNvSpPr>
          <p:nvPr>
            <p:ph idx="1"/>
          </p:nvPr>
        </p:nvSpPr>
        <p:spPr/>
        <p:txBody>
          <a:bodyPr>
            <a:normAutofit lnSpcReduction="10000"/>
          </a:bodyPr>
          <a:lstStyle/>
          <a:p>
            <a:pPr lvl="1"/>
            <a:r>
              <a:rPr lang="en-IN" b="1" dirty="0"/>
              <a:t>ROOT</a:t>
            </a:r>
            <a:endParaRPr lang="en-IN" dirty="0"/>
          </a:p>
          <a:p>
            <a:pPr lvl="2"/>
            <a:r>
              <a:rPr lang="en-IN" dirty="0"/>
              <a:t>The ROOT web application should normally be removed from a publicly accessible Tomcat instance, not for security reasons, but so that a more appropriate default page is shown to users.</a:t>
            </a:r>
          </a:p>
          <a:p>
            <a:pPr lvl="1"/>
            <a:r>
              <a:rPr lang="en-IN" b="1" dirty="0"/>
              <a:t>Documentation</a:t>
            </a:r>
            <a:endParaRPr lang="en-IN" dirty="0"/>
          </a:p>
          <a:p>
            <a:pPr lvl="2"/>
            <a:r>
              <a:rPr lang="en-IN" dirty="0"/>
              <a:t>It should normally be removed from a publicly accessible Tomcat instance.</a:t>
            </a:r>
          </a:p>
          <a:p>
            <a:pPr lvl="1"/>
            <a:r>
              <a:rPr lang="en-IN" b="1" dirty="0"/>
              <a:t>Examples</a:t>
            </a:r>
            <a:endParaRPr lang="en-IN" dirty="0"/>
          </a:p>
          <a:p>
            <a:pPr lvl="2"/>
            <a:r>
              <a:rPr lang="en-IN" dirty="0"/>
              <a:t>The examples web application should always be removed from any security sensitive installation.</a:t>
            </a:r>
          </a:p>
        </p:txBody>
      </p:sp>
    </p:spTree>
    <p:extLst>
      <p:ext uri="{BB962C8B-B14F-4D97-AF65-F5344CB8AC3E}">
        <p14:creationId xmlns:p14="http://schemas.microsoft.com/office/powerpoint/2010/main" val="616996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C268-8BA7-4F0B-A9D6-85419E9320B2}"/>
              </a:ext>
            </a:extLst>
          </p:cNvPr>
          <p:cNvSpPr>
            <a:spLocks noGrp="1"/>
          </p:cNvSpPr>
          <p:nvPr>
            <p:ph type="title"/>
          </p:nvPr>
        </p:nvSpPr>
        <p:spPr/>
        <p:txBody>
          <a:bodyPr/>
          <a:lstStyle/>
          <a:p>
            <a:r>
              <a:rPr lang="en-US" b="1" dirty="0"/>
              <a:t>Security Considerations</a:t>
            </a:r>
            <a:endParaRPr lang="en-IN" dirty="0"/>
          </a:p>
        </p:txBody>
      </p:sp>
      <p:sp>
        <p:nvSpPr>
          <p:cNvPr id="3" name="Content Placeholder 2">
            <a:extLst>
              <a:ext uri="{FF2B5EF4-FFF2-40B4-BE49-F238E27FC236}">
                <a16:creationId xmlns:a16="http://schemas.microsoft.com/office/drawing/2014/main" id="{A57DB26D-DB8E-421F-9EE9-03FAA2642F3F}"/>
              </a:ext>
            </a:extLst>
          </p:cNvPr>
          <p:cNvSpPr>
            <a:spLocks noGrp="1"/>
          </p:cNvSpPr>
          <p:nvPr>
            <p:ph idx="1"/>
          </p:nvPr>
        </p:nvSpPr>
        <p:spPr/>
        <p:txBody>
          <a:bodyPr>
            <a:normAutofit lnSpcReduction="10000"/>
          </a:bodyPr>
          <a:lstStyle/>
          <a:p>
            <a:r>
              <a:rPr lang="en-IN" b="1" dirty="0"/>
              <a:t>Default web applications</a:t>
            </a:r>
            <a:endParaRPr lang="en-IN" dirty="0"/>
          </a:p>
          <a:p>
            <a:pPr lvl="1"/>
            <a:r>
              <a:rPr lang="en-IN" b="1" dirty="0"/>
              <a:t>Manager</a:t>
            </a:r>
          </a:p>
          <a:p>
            <a:pPr lvl="2"/>
            <a:r>
              <a:rPr lang="en-IN" dirty="0"/>
              <a:t>If the Manager application is enabled don’t assign “manager-gui” and “manager-script”, “manager-jmx” roles to a single user or group of users.</a:t>
            </a:r>
          </a:p>
          <a:p>
            <a:pPr lvl="1"/>
            <a:r>
              <a:rPr lang="en-IN" b="1" dirty="0"/>
              <a:t>Host Manager</a:t>
            </a:r>
            <a:endParaRPr lang="en-IN" dirty="0"/>
          </a:p>
          <a:p>
            <a:pPr lvl="2"/>
            <a:r>
              <a:rPr lang="en-IN" dirty="0"/>
              <a:t>If the Host Manager application is enabled don’t assign “</a:t>
            </a:r>
            <a:r>
              <a:rPr lang="en-IN" dirty="0" err="1"/>
              <a:t>hostmanager</a:t>
            </a:r>
            <a:r>
              <a:rPr lang="en-IN" dirty="0"/>
              <a:t>-gui” and </a:t>
            </a:r>
            <a:r>
              <a:rPr lang="en-IN" dirty="0" err="1"/>
              <a:t>hostmanager</a:t>
            </a:r>
            <a:r>
              <a:rPr lang="en-IN" dirty="0"/>
              <a:t>-script” roles to a single user or group of users.</a:t>
            </a:r>
          </a:p>
          <a:p>
            <a:pPr lvl="1"/>
            <a:r>
              <a:rPr lang="en-US" dirty="0"/>
              <a:t>Ensure that any users permitted to access the management application have strong passwords.</a:t>
            </a:r>
          </a:p>
        </p:txBody>
      </p:sp>
    </p:spTree>
    <p:extLst>
      <p:ext uri="{BB962C8B-B14F-4D97-AF65-F5344CB8AC3E}">
        <p14:creationId xmlns:p14="http://schemas.microsoft.com/office/powerpoint/2010/main" val="3581475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C268-8BA7-4F0B-A9D6-85419E9320B2}"/>
              </a:ext>
            </a:extLst>
          </p:cNvPr>
          <p:cNvSpPr>
            <a:spLocks noGrp="1"/>
          </p:cNvSpPr>
          <p:nvPr>
            <p:ph type="title"/>
          </p:nvPr>
        </p:nvSpPr>
        <p:spPr/>
        <p:txBody>
          <a:bodyPr/>
          <a:lstStyle/>
          <a:p>
            <a:r>
              <a:rPr lang="en-US" b="1" dirty="0"/>
              <a:t>Security Considerations</a:t>
            </a:r>
            <a:endParaRPr lang="en-IN" dirty="0"/>
          </a:p>
        </p:txBody>
      </p:sp>
      <p:sp>
        <p:nvSpPr>
          <p:cNvPr id="3" name="Content Placeholder 2">
            <a:extLst>
              <a:ext uri="{FF2B5EF4-FFF2-40B4-BE49-F238E27FC236}">
                <a16:creationId xmlns:a16="http://schemas.microsoft.com/office/drawing/2014/main" id="{A57DB26D-DB8E-421F-9EE9-03FAA2642F3F}"/>
              </a:ext>
            </a:extLst>
          </p:cNvPr>
          <p:cNvSpPr>
            <a:spLocks noGrp="1"/>
          </p:cNvSpPr>
          <p:nvPr>
            <p:ph idx="1"/>
          </p:nvPr>
        </p:nvSpPr>
        <p:spPr/>
        <p:txBody>
          <a:bodyPr>
            <a:normAutofit fontScale="92500" lnSpcReduction="20000"/>
          </a:bodyPr>
          <a:lstStyle/>
          <a:p>
            <a:pPr lvl="1"/>
            <a:r>
              <a:rPr lang="en-US" dirty="0"/>
              <a:t>Do not remove the use of the </a:t>
            </a:r>
            <a:r>
              <a:rPr lang="en-US" dirty="0" err="1"/>
              <a:t>LockOutRealm</a:t>
            </a:r>
            <a:r>
              <a:rPr lang="en-US" dirty="0"/>
              <a:t> which prevents brute force attacks against user passwords.</a:t>
            </a:r>
          </a:p>
          <a:p>
            <a:pPr lvl="1"/>
            <a:r>
              <a:rPr lang="en-US" dirty="0"/>
              <a:t>Uncomment the RemoteAddrValve in /META-INF/context.xml which limits access to localhost. </a:t>
            </a:r>
          </a:p>
          <a:p>
            <a:pPr lvl="1"/>
            <a:r>
              <a:rPr lang="en-US" dirty="0"/>
              <a:t>If remote access is required, limit it to specific IP addresses using this valve.</a:t>
            </a:r>
          </a:p>
          <a:p>
            <a:r>
              <a:rPr lang="en-IN" b="1" dirty="0"/>
              <a:t>Security manager</a:t>
            </a:r>
            <a:endParaRPr lang="en-IN" dirty="0"/>
          </a:p>
          <a:p>
            <a:pPr lvl="1"/>
            <a:r>
              <a:rPr lang="en-IN" dirty="0"/>
              <a:t>Enabling the security manager causes web applications to be run in a sandbox, significantly limiting a web application's ability to perform malicious actions such as calling System.exit(), establishing network connections or accessing the file system outside of the web application's root and temporary directories.</a:t>
            </a:r>
            <a:endParaRPr lang="en-US" dirty="0"/>
          </a:p>
          <a:p>
            <a:pPr lvl="1"/>
            <a:endParaRPr lang="en-IN" dirty="0"/>
          </a:p>
        </p:txBody>
      </p:sp>
    </p:spTree>
    <p:extLst>
      <p:ext uri="{BB962C8B-B14F-4D97-AF65-F5344CB8AC3E}">
        <p14:creationId xmlns:p14="http://schemas.microsoft.com/office/powerpoint/2010/main" val="3828870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C268-8BA7-4F0B-A9D6-85419E9320B2}"/>
              </a:ext>
            </a:extLst>
          </p:cNvPr>
          <p:cNvSpPr>
            <a:spLocks noGrp="1"/>
          </p:cNvSpPr>
          <p:nvPr>
            <p:ph type="title"/>
          </p:nvPr>
        </p:nvSpPr>
        <p:spPr/>
        <p:txBody>
          <a:bodyPr/>
          <a:lstStyle/>
          <a:p>
            <a:r>
              <a:rPr lang="en-US" b="1" dirty="0"/>
              <a:t>Security Considerations</a:t>
            </a:r>
            <a:endParaRPr lang="en-IN" dirty="0"/>
          </a:p>
        </p:txBody>
      </p:sp>
      <p:sp>
        <p:nvSpPr>
          <p:cNvPr id="3" name="Content Placeholder 2">
            <a:extLst>
              <a:ext uri="{FF2B5EF4-FFF2-40B4-BE49-F238E27FC236}">
                <a16:creationId xmlns:a16="http://schemas.microsoft.com/office/drawing/2014/main" id="{A57DB26D-DB8E-421F-9EE9-03FAA2642F3F}"/>
              </a:ext>
            </a:extLst>
          </p:cNvPr>
          <p:cNvSpPr>
            <a:spLocks noGrp="1"/>
          </p:cNvSpPr>
          <p:nvPr>
            <p:ph idx="1"/>
          </p:nvPr>
        </p:nvSpPr>
        <p:spPr/>
        <p:txBody>
          <a:bodyPr>
            <a:normAutofit/>
          </a:bodyPr>
          <a:lstStyle/>
          <a:p>
            <a:pPr lvl="1"/>
            <a:r>
              <a:rPr lang="en-IN" dirty="0"/>
              <a:t>Enabling the security manager is usually done to limit the potential impact, should an attacker find a way to compromise a trusted web application.</a:t>
            </a:r>
          </a:p>
          <a:p>
            <a:pPr lvl="1"/>
            <a:r>
              <a:rPr lang="en-IN" dirty="0"/>
              <a:t> The restrictions imposed by a security manager are likely to break most applications if the security manager is enabled. </a:t>
            </a:r>
          </a:p>
          <a:p>
            <a:pPr lvl="1"/>
            <a:r>
              <a:rPr lang="en-IN" dirty="0"/>
              <a:t>The security manager should not be used without extensive testing. </a:t>
            </a:r>
          </a:p>
          <a:p>
            <a:pPr lvl="1"/>
            <a:r>
              <a:rPr lang="en-US" dirty="0"/>
              <a:t>Enabling the security manager changes the defaults for the following settings:</a:t>
            </a:r>
          </a:p>
          <a:p>
            <a:pPr lvl="2"/>
            <a:r>
              <a:rPr lang="en-US" dirty="0"/>
              <a:t>The default value for the deployXML attribute of the Host element is changed to false.</a:t>
            </a:r>
          </a:p>
          <a:p>
            <a:pPr lvl="1"/>
            <a:endParaRPr lang="en-IN" dirty="0"/>
          </a:p>
        </p:txBody>
      </p:sp>
    </p:spTree>
    <p:extLst>
      <p:ext uri="{BB962C8B-B14F-4D97-AF65-F5344CB8AC3E}">
        <p14:creationId xmlns:p14="http://schemas.microsoft.com/office/powerpoint/2010/main" val="2951986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C268-8BA7-4F0B-A9D6-85419E9320B2}"/>
              </a:ext>
            </a:extLst>
          </p:cNvPr>
          <p:cNvSpPr>
            <a:spLocks noGrp="1"/>
          </p:cNvSpPr>
          <p:nvPr>
            <p:ph type="title"/>
          </p:nvPr>
        </p:nvSpPr>
        <p:spPr/>
        <p:txBody>
          <a:bodyPr/>
          <a:lstStyle/>
          <a:p>
            <a:r>
              <a:rPr lang="en-US" b="1" dirty="0"/>
              <a:t>Security Considerations</a:t>
            </a:r>
            <a:endParaRPr lang="en-IN" dirty="0"/>
          </a:p>
        </p:txBody>
      </p:sp>
      <p:sp>
        <p:nvSpPr>
          <p:cNvPr id="3" name="Content Placeholder 2">
            <a:extLst>
              <a:ext uri="{FF2B5EF4-FFF2-40B4-BE49-F238E27FC236}">
                <a16:creationId xmlns:a16="http://schemas.microsoft.com/office/drawing/2014/main" id="{A57DB26D-DB8E-421F-9EE9-03FAA2642F3F}"/>
              </a:ext>
            </a:extLst>
          </p:cNvPr>
          <p:cNvSpPr>
            <a:spLocks noGrp="1"/>
          </p:cNvSpPr>
          <p:nvPr>
            <p:ph idx="1"/>
          </p:nvPr>
        </p:nvSpPr>
        <p:spPr/>
        <p:txBody>
          <a:bodyPr>
            <a:normAutofit/>
          </a:bodyPr>
          <a:lstStyle/>
          <a:p>
            <a:r>
              <a:rPr lang="en-IN" b="1" dirty="0"/>
              <a:t>server.xml</a:t>
            </a:r>
            <a:endParaRPr lang="en-IN" dirty="0"/>
          </a:p>
          <a:p>
            <a:pPr lvl="1"/>
            <a:r>
              <a:rPr lang="en-IN" dirty="0"/>
              <a:t>If a component type is not listed, then there are no settings for that type that directly impact security.</a:t>
            </a:r>
          </a:p>
          <a:p>
            <a:pPr lvl="1"/>
            <a:r>
              <a:rPr lang="en-US" dirty="0"/>
              <a:t>Setting the port attribute to -1 disables the shutdown port.</a:t>
            </a:r>
          </a:p>
          <a:p>
            <a:pPr lvl="1"/>
            <a:r>
              <a:rPr lang="en-US" dirty="0"/>
              <a:t>If the shutdown port is not disabled, a strong password should be configured for shutdown.</a:t>
            </a:r>
          </a:p>
          <a:p>
            <a:pPr lvl="1"/>
            <a:r>
              <a:rPr lang="en-IN" dirty="0"/>
              <a:t>Connectors that will not be used should be removed from server.xml.</a:t>
            </a:r>
          </a:p>
        </p:txBody>
      </p:sp>
    </p:spTree>
    <p:extLst>
      <p:ext uri="{BB962C8B-B14F-4D97-AF65-F5344CB8AC3E}">
        <p14:creationId xmlns:p14="http://schemas.microsoft.com/office/powerpoint/2010/main" val="3508430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C268-8BA7-4F0B-A9D6-85419E9320B2}"/>
              </a:ext>
            </a:extLst>
          </p:cNvPr>
          <p:cNvSpPr>
            <a:spLocks noGrp="1"/>
          </p:cNvSpPr>
          <p:nvPr>
            <p:ph type="title"/>
          </p:nvPr>
        </p:nvSpPr>
        <p:spPr/>
        <p:txBody>
          <a:bodyPr/>
          <a:lstStyle/>
          <a:p>
            <a:r>
              <a:rPr lang="en-US" b="1" dirty="0"/>
              <a:t>Security Considerations</a:t>
            </a:r>
            <a:endParaRPr lang="en-IN" dirty="0"/>
          </a:p>
        </p:txBody>
      </p:sp>
      <p:sp>
        <p:nvSpPr>
          <p:cNvPr id="3" name="Content Placeholder 2">
            <a:extLst>
              <a:ext uri="{FF2B5EF4-FFF2-40B4-BE49-F238E27FC236}">
                <a16:creationId xmlns:a16="http://schemas.microsoft.com/office/drawing/2014/main" id="{A57DB26D-DB8E-421F-9EE9-03FAA2642F3F}"/>
              </a:ext>
            </a:extLst>
          </p:cNvPr>
          <p:cNvSpPr>
            <a:spLocks noGrp="1"/>
          </p:cNvSpPr>
          <p:nvPr>
            <p:ph idx="1"/>
          </p:nvPr>
        </p:nvSpPr>
        <p:spPr/>
        <p:txBody>
          <a:bodyPr>
            <a:normAutofit/>
          </a:bodyPr>
          <a:lstStyle/>
          <a:p>
            <a:pPr lvl="1"/>
            <a:r>
              <a:rPr lang="en-IN" dirty="0"/>
              <a:t>The </a:t>
            </a:r>
            <a:r>
              <a:rPr lang="en-IN" b="1" dirty="0"/>
              <a:t>address</a:t>
            </a:r>
            <a:r>
              <a:rPr lang="en-IN" dirty="0"/>
              <a:t> attribute may be used to control which IP address the connector listens on for connections. By default, the connector listens on all configured IP addresses.</a:t>
            </a:r>
          </a:p>
          <a:p>
            <a:pPr lvl="1"/>
            <a:r>
              <a:rPr lang="en-IN" dirty="0"/>
              <a:t>The </a:t>
            </a:r>
            <a:r>
              <a:rPr lang="en-IN" b="1" dirty="0" err="1"/>
              <a:t>maxPostSize</a:t>
            </a:r>
            <a:r>
              <a:rPr lang="en-IN" dirty="0"/>
              <a:t> attribute controls the maximum size of a POST request that will be parsed for parameters. The parameters are cached for the duration of the request so this is limited to 2MB by default to reduce exposure to a DOS attack.</a:t>
            </a:r>
          </a:p>
          <a:p>
            <a:pPr lvl="1"/>
            <a:r>
              <a:rPr lang="en-IN" dirty="0"/>
              <a:t>The </a:t>
            </a:r>
            <a:r>
              <a:rPr lang="en-IN" b="1" dirty="0" err="1"/>
              <a:t>maxSavePostSize</a:t>
            </a:r>
            <a:r>
              <a:rPr lang="en-IN" dirty="0"/>
              <a:t> attribute controls the saving of POST requests during FORM and CLIENT-CERT authentication. The parameters are cached for the duration of the authentication (which may be many minutes) so this is limited to 4KB by default to reduce exposure to a DOS attack.</a:t>
            </a:r>
          </a:p>
        </p:txBody>
      </p:sp>
    </p:spTree>
    <p:extLst>
      <p:ext uri="{BB962C8B-B14F-4D97-AF65-F5344CB8AC3E}">
        <p14:creationId xmlns:p14="http://schemas.microsoft.com/office/powerpoint/2010/main" val="2205225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C268-8BA7-4F0B-A9D6-85419E9320B2}"/>
              </a:ext>
            </a:extLst>
          </p:cNvPr>
          <p:cNvSpPr>
            <a:spLocks noGrp="1"/>
          </p:cNvSpPr>
          <p:nvPr>
            <p:ph type="title"/>
          </p:nvPr>
        </p:nvSpPr>
        <p:spPr/>
        <p:txBody>
          <a:bodyPr/>
          <a:lstStyle/>
          <a:p>
            <a:r>
              <a:rPr lang="en-US" b="1" dirty="0"/>
              <a:t>Security Considerations</a:t>
            </a:r>
            <a:endParaRPr lang="en-IN" dirty="0"/>
          </a:p>
        </p:txBody>
      </p:sp>
      <p:sp>
        <p:nvSpPr>
          <p:cNvPr id="3" name="Content Placeholder 2">
            <a:extLst>
              <a:ext uri="{FF2B5EF4-FFF2-40B4-BE49-F238E27FC236}">
                <a16:creationId xmlns:a16="http://schemas.microsoft.com/office/drawing/2014/main" id="{A57DB26D-DB8E-421F-9EE9-03FAA2642F3F}"/>
              </a:ext>
            </a:extLst>
          </p:cNvPr>
          <p:cNvSpPr>
            <a:spLocks noGrp="1"/>
          </p:cNvSpPr>
          <p:nvPr>
            <p:ph idx="1"/>
          </p:nvPr>
        </p:nvSpPr>
        <p:spPr/>
        <p:txBody>
          <a:bodyPr>
            <a:normAutofit/>
          </a:bodyPr>
          <a:lstStyle/>
          <a:p>
            <a:pPr lvl="1"/>
            <a:r>
              <a:rPr lang="en-IN" dirty="0"/>
              <a:t>The </a:t>
            </a:r>
            <a:r>
              <a:rPr lang="en-IN" b="1" dirty="0" err="1"/>
              <a:t>maxParameterCount</a:t>
            </a:r>
            <a:r>
              <a:rPr lang="en-IN" dirty="0"/>
              <a:t> attribute controls the maximum number of parameter and value pairs (GET plus POST) that can be parsed and stored in the request. Excessive parameters are ignored. If you want to reject such requests, configure a </a:t>
            </a:r>
            <a:r>
              <a:rPr lang="en-IN" u="sng" dirty="0"/>
              <a:t>FailedRequestFilter</a:t>
            </a:r>
            <a:r>
              <a:rPr lang="en-IN" dirty="0"/>
              <a:t>.</a:t>
            </a:r>
          </a:p>
          <a:p>
            <a:pPr lvl="1"/>
            <a:r>
              <a:rPr lang="en-IN" dirty="0"/>
              <a:t>The </a:t>
            </a:r>
            <a:r>
              <a:rPr lang="en-IN" b="1" dirty="0" err="1"/>
              <a:t>SSLEnabled</a:t>
            </a:r>
            <a:r>
              <a:rPr lang="en-IN" dirty="0"/>
              <a:t>, </a:t>
            </a:r>
            <a:r>
              <a:rPr lang="en-IN" b="1" dirty="0"/>
              <a:t>scheme</a:t>
            </a:r>
            <a:r>
              <a:rPr lang="en-IN" dirty="0"/>
              <a:t> and </a:t>
            </a:r>
            <a:r>
              <a:rPr lang="en-IN" b="1" dirty="0"/>
              <a:t>secure</a:t>
            </a:r>
            <a:r>
              <a:rPr lang="en-IN" dirty="0"/>
              <a:t> attributes may all be independently set.</a:t>
            </a:r>
          </a:p>
          <a:p>
            <a:pPr lvl="1"/>
            <a:r>
              <a:rPr lang="en-IN" dirty="0"/>
              <a:t>Automatic deployment allows for simpler management but also makes it easier for an attacker to deploy a malicious application.</a:t>
            </a:r>
          </a:p>
          <a:p>
            <a:pPr lvl="1"/>
            <a:endParaRPr lang="en-IN" dirty="0"/>
          </a:p>
        </p:txBody>
      </p:sp>
    </p:spTree>
    <p:extLst>
      <p:ext uri="{BB962C8B-B14F-4D97-AF65-F5344CB8AC3E}">
        <p14:creationId xmlns:p14="http://schemas.microsoft.com/office/powerpoint/2010/main" val="2644813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C268-8BA7-4F0B-A9D6-85419E9320B2}"/>
              </a:ext>
            </a:extLst>
          </p:cNvPr>
          <p:cNvSpPr>
            <a:spLocks noGrp="1"/>
          </p:cNvSpPr>
          <p:nvPr>
            <p:ph type="title"/>
          </p:nvPr>
        </p:nvSpPr>
        <p:spPr/>
        <p:txBody>
          <a:bodyPr/>
          <a:lstStyle/>
          <a:p>
            <a:r>
              <a:rPr lang="en-US" b="1" dirty="0"/>
              <a:t>Security Considerations</a:t>
            </a:r>
            <a:endParaRPr lang="en-IN" dirty="0"/>
          </a:p>
        </p:txBody>
      </p:sp>
      <p:sp>
        <p:nvSpPr>
          <p:cNvPr id="3" name="Content Placeholder 2">
            <a:extLst>
              <a:ext uri="{FF2B5EF4-FFF2-40B4-BE49-F238E27FC236}">
                <a16:creationId xmlns:a16="http://schemas.microsoft.com/office/drawing/2014/main" id="{A57DB26D-DB8E-421F-9EE9-03FAA2642F3F}"/>
              </a:ext>
            </a:extLst>
          </p:cNvPr>
          <p:cNvSpPr>
            <a:spLocks noGrp="1"/>
          </p:cNvSpPr>
          <p:nvPr>
            <p:ph idx="1"/>
          </p:nvPr>
        </p:nvSpPr>
        <p:spPr/>
        <p:txBody>
          <a:bodyPr>
            <a:normAutofit/>
          </a:bodyPr>
          <a:lstStyle/>
          <a:p>
            <a:pPr lvl="1"/>
            <a:r>
              <a:rPr lang="en-US" dirty="0"/>
              <a:t>set the deployXML attribute to false to ignore any context.xml packaged with the web application that may try to assign increased privileges to the web application.</a:t>
            </a:r>
          </a:p>
          <a:p>
            <a:pPr lvl="1"/>
            <a:r>
              <a:rPr lang="en-IN" dirty="0"/>
              <a:t>It is strongly recommended that an </a:t>
            </a:r>
            <a:r>
              <a:rPr lang="en-IN" dirty="0" err="1"/>
              <a:t>AccessLogValve</a:t>
            </a:r>
            <a:r>
              <a:rPr lang="en-IN" dirty="0"/>
              <a:t> is configured.</a:t>
            </a:r>
          </a:p>
          <a:p>
            <a:pPr lvl="1"/>
            <a:r>
              <a:rPr lang="en-IN" dirty="0"/>
              <a:t>The cluster implementation is written on the basis that a secure, trusted network is used for all of the cluster related network traffic. It is not safe to run a cluster on a insecure, untrusted network.</a:t>
            </a:r>
          </a:p>
          <a:p>
            <a:pPr lvl="1"/>
            <a:r>
              <a:rPr lang="en-IN" dirty="0"/>
              <a:t>BASIC and FORM authentication pass user names and passwords in clear text. Web applications using these authentication mechanisms with clients connecting over untrusted networks should use SSL.</a:t>
            </a:r>
          </a:p>
        </p:txBody>
      </p:sp>
    </p:spTree>
    <p:extLst>
      <p:ext uri="{BB962C8B-B14F-4D97-AF65-F5344CB8AC3E}">
        <p14:creationId xmlns:p14="http://schemas.microsoft.com/office/powerpoint/2010/main" val="18792669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D0E1-0C8B-44B9-AB2E-6084398594C1}"/>
              </a:ext>
            </a:extLst>
          </p:cNvPr>
          <p:cNvSpPr>
            <a:spLocks noGrp="1"/>
          </p:cNvSpPr>
          <p:nvPr>
            <p:ph type="title"/>
          </p:nvPr>
        </p:nvSpPr>
        <p:spPr/>
        <p:txBody>
          <a:bodyPr/>
          <a:lstStyle/>
          <a:p>
            <a:r>
              <a:rPr lang="en-US" b="1" dirty="0"/>
              <a:t>Clustering/Session Replication </a:t>
            </a:r>
            <a:endParaRPr lang="en-IN" dirty="0"/>
          </a:p>
        </p:txBody>
      </p:sp>
      <p:sp>
        <p:nvSpPr>
          <p:cNvPr id="3" name="Content Placeholder 2">
            <a:extLst>
              <a:ext uri="{FF2B5EF4-FFF2-40B4-BE49-F238E27FC236}">
                <a16:creationId xmlns:a16="http://schemas.microsoft.com/office/drawing/2014/main" id="{0B3D598C-FC67-44A7-B8B6-47D85616AE70}"/>
              </a:ext>
            </a:extLst>
          </p:cNvPr>
          <p:cNvSpPr>
            <a:spLocks noGrp="1"/>
          </p:cNvSpPr>
          <p:nvPr>
            <p:ph idx="1"/>
          </p:nvPr>
        </p:nvSpPr>
        <p:spPr/>
        <p:txBody>
          <a:bodyPr>
            <a:normAutofit fontScale="92500" lnSpcReduction="10000"/>
          </a:bodyPr>
          <a:lstStyle/>
          <a:p>
            <a:r>
              <a:rPr lang="en-IN" dirty="0"/>
              <a:t>Simply add </a:t>
            </a:r>
          </a:p>
          <a:p>
            <a:pPr marL="457200" lvl="1" indent="0">
              <a:buNone/>
            </a:pPr>
            <a:r>
              <a:rPr lang="en-IN" dirty="0"/>
              <a:t>&lt;Cluster className="org.apache.catalina.ha.tcp.SimpleTcpCluster"/&gt;</a:t>
            </a:r>
          </a:p>
          <a:p>
            <a:pPr marL="457200" lvl="1" indent="0">
              <a:buNone/>
            </a:pPr>
            <a:r>
              <a:rPr lang="en-US" dirty="0"/>
              <a:t>to your &lt;Engine&gt; or your &lt;Host&gt; element to enable clustering. </a:t>
            </a:r>
          </a:p>
          <a:p>
            <a:r>
              <a:rPr lang="en-US" dirty="0"/>
              <a:t>Using the above configuration will enable all-to-all session replication using the DeltaManager to replicate session deltas. </a:t>
            </a:r>
          </a:p>
          <a:p>
            <a:r>
              <a:rPr lang="en-US" dirty="0"/>
              <a:t>To get around this problem, you'll want to use the BackupManager. </a:t>
            </a:r>
          </a:p>
          <a:p>
            <a:r>
              <a:rPr lang="en-US" dirty="0"/>
              <a:t>This manager only replicates the session data to one backup node, and only to nodes that have the application deployed. </a:t>
            </a:r>
          </a:p>
          <a:p>
            <a:endParaRPr lang="en-IN" dirty="0"/>
          </a:p>
        </p:txBody>
      </p:sp>
    </p:spTree>
    <p:extLst>
      <p:ext uri="{BB962C8B-B14F-4D97-AF65-F5344CB8AC3E}">
        <p14:creationId xmlns:p14="http://schemas.microsoft.com/office/powerpoint/2010/main" val="13146099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D0E1-0C8B-44B9-AB2E-6084398594C1}"/>
              </a:ext>
            </a:extLst>
          </p:cNvPr>
          <p:cNvSpPr>
            <a:spLocks noGrp="1"/>
          </p:cNvSpPr>
          <p:nvPr>
            <p:ph type="title"/>
          </p:nvPr>
        </p:nvSpPr>
        <p:spPr/>
        <p:txBody>
          <a:bodyPr/>
          <a:lstStyle/>
          <a:p>
            <a:r>
              <a:rPr lang="en-US" b="1" dirty="0"/>
              <a:t>Clustering/Session Replication </a:t>
            </a:r>
            <a:endParaRPr lang="en-IN" dirty="0"/>
          </a:p>
        </p:txBody>
      </p:sp>
      <p:sp>
        <p:nvSpPr>
          <p:cNvPr id="3" name="Content Placeholder 2">
            <a:extLst>
              <a:ext uri="{FF2B5EF4-FFF2-40B4-BE49-F238E27FC236}">
                <a16:creationId xmlns:a16="http://schemas.microsoft.com/office/drawing/2014/main" id="{0B3D598C-FC67-44A7-B8B6-47D85616AE70}"/>
              </a:ext>
            </a:extLst>
          </p:cNvPr>
          <p:cNvSpPr>
            <a:spLocks noGrp="1"/>
          </p:cNvSpPr>
          <p:nvPr>
            <p:ph idx="1"/>
          </p:nvPr>
        </p:nvSpPr>
        <p:spPr/>
        <p:txBody>
          <a:bodyPr>
            <a:normAutofit fontScale="92500" lnSpcReduction="20000"/>
          </a:bodyPr>
          <a:lstStyle/>
          <a:p>
            <a:r>
              <a:rPr lang="en-US" dirty="0"/>
              <a:t>Here are some of the important default values: </a:t>
            </a:r>
          </a:p>
          <a:p>
            <a:pPr lvl="1"/>
            <a:r>
              <a:rPr lang="en-US" dirty="0"/>
              <a:t>Multicast address is 228.0.0.4</a:t>
            </a:r>
          </a:p>
          <a:p>
            <a:pPr lvl="1"/>
            <a:r>
              <a:rPr lang="en-US" dirty="0"/>
              <a:t>Multicast port is 45564 (the port and the address together determine cluster membership.</a:t>
            </a:r>
          </a:p>
          <a:p>
            <a:pPr lvl="1"/>
            <a:r>
              <a:rPr lang="en-US" dirty="0"/>
              <a:t>The IP broadcasted is java.net.InetAddress.getLocalHost().getHostAddress() (make sure you don't broadcast 127.0.0.1, this is a common error)</a:t>
            </a:r>
          </a:p>
          <a:p>
            <a:pPr lvl="1"/>
            <a:r>
              <a:rPr lang="en-US" dirty="0"/>
              <a:t>The TCP port listening for replication messages is the first available server socket in range 4000-4100</a:t>
            </a:r>
          </a:p>
          <a:p>
            <a:pPr lvl="1"/>
            <a:r>
              <a:rPr lang="en-US" dirty="0"/>
              <a:t>Listener is configured </a:t>
            </a:r>
            <a:r>
              <a:rPr lang="en-US" dirty="0" err="1"/>
              <a:t>ClusterSessionListener</a:t>
            </a:r>
            <a:endParaRPr lang="en-US" dirty="0"/>
          </a:p>
          <a:p>
            <a:pPr lvl="1"/>
            <a:r>
              <a:rPr lang="en-US" dirty="0"/>
              <a:t>Two interceptors are configured </a:t>
            </a:r>
            <a:r>
              <a:rPr lang="en-US" dirty="0" err="1"/>
              <a:t>TcpFailureDetector</a:t>
            </a:r>
            <a:r>
              <a:rPr lang="en-US" dirty="0"/>
              <a:t> and MessageDispatch15Interceptor</a:t>
            </a:r>
          </a:p>
          <a:p>
            <a:endParaRPr lang="en-IN" dirty="0"/>
          </a:p>
        </p:txBody>
      </p:sp>
    </p:spTree>
    <p:extLst>
      <p:ext uri="{BB962C8B-B14F-4D97-AF65-F5344CB8AC3E}">
        <p14:creationId xmlns:p14="http://schemas.microsoft.com/office/powerpoint/2010/main" val="3478267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03E4-D0F3-43D8-983A-B3C38567E3D3}"/>
              </a:ext>
            </a:extLst>
          </p:cNvPr>
          <p:cNvSpPr>
            <a:spLocks noGrp="1"/>
          </p:cNvSpPr>
          <p:nvPr>
            <p:ph type="title"/>
          </p:nvPr>
        </p:nvSpPr>
        <p:spPr/>
        <p:txBody>
          <a:bodyPr/>
          <a:lstStyle/>
          <a:p>
            <a:r>
              <a:rPr lang="en-IN" b="1" dirty="0"/>
              <a:t>Logging in Tomcat</a:t>
            </a:r>
            <a:endParaRPr lang="en-IN" dirty="0"/>
          </a:p>
        </p:txBody>
      </p:sp>
      <p:sp>
        <p:nvSpPr>
          <p:cNvPr id="3" name="Content Placeholder 2">
            <a:extLst>
              <a:ext uri="{FF2B5EF4-FFF2-40B4-BE49-F238E27FC236}">
                <a16:creationId xmlns:a16="http://schemas.microsoft.com/office/drawing/2014/main" id="{5E651189-450D-4525-8D3E-54A2CE04D8D1}"/>
              </a:ext>
            </a:extLst>
          </p:cNvPr>
          <p:cNvSpPr>
            <a:spLocks noGrp="1"/>
          </p:cNvSpPr>
          <p:nvPr>
            <p:ph idx="1"/>
          </p:nvPr>
        </p:nvSpPr>
        <p:spPr/>
        <p:txBody>
          <a:bodyPr>
            <a:normAutofit/>
          </a:bodyPr>
          <a:lstStyle/>
          <a:p>
            <a:r>
              <a:rPr lang="en-IN" b="1" dirty="0"/>
              <a:t>Using java.util.logging (default)</a:t>
            </a:r>
            <a:endParaRPr lang="en-IN" dirty="0"/>
          </a:p>
          <a:p>
            <a:pPr lvl="1"/>
            <a:r>
              <a:rPr lang="en-IN" dirty="0"/>
              <a:t>JULI is enabled by default, and supports per classloader configuration, in addition to the regular global java.util.logging configuration. </a:t>
            </a:r>
          </a:p>
          <a:p>
            <a:pPr lvl="1"/>
            <a:r>
              <a:rPr lang="en-IN" dirty="0"/>
              <a:t>This means that logging can be configured at the following layers:</a:t>
            </a:r>
          </a:p>
          <a:p>
            <a:pPr lvl="2"/>
            <a:r>
              <a:rPr lang="en-US" dirty="0"/>
              <a:t>Globally. That is usually done in the ${catalina.base}/conf/logging.properties file.</a:t>
            </a:r>
          </a:p>
          <a:p>
            <a:pPr lvl="2"/>
            <a:r>
              <a:rPr lang="en-US" dirty="0"/>
              <a:t>If it is not readable or is not configured, the default is to use the ${java.home}/lib/logging.properties file in the JRE.</a:t>
            </a:r>
          </a:p>
        </p:txBody>
      </p:sp>
    </p:spTree>
    <p:extLst>
      <p:ext uri="{BB962C8B-B14F-4D97-AF65-F5344CB8AC3E}">
        <p14:creationId xmlns:p14="http://schemas.microsoft.com/office/powerpoint/2010/main" val="22264530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D0E1-0C8B-44B9-AB2E-6084398594C1}"/>
              </a:ext>
            </a:extLst>
          </p:cNvPr>
          <p:cNvSpPr>
            <a:spLocks noGrp="1"/>
          </p:cNvSpPr>
          <p:nvPr>
            <p:ph type="title"/>
          </p:nvPr>
        </p:nvSpPr>
        <p:spPr/>
        <p:txBody>
          <a:bodyPr/>
          <a:lstStyle/>
          <a:p>
            <a:r>
              <a:rPr lang="en-US" b="1" dirty="0"/>
              <a:t>Clustering/Session Replication </a:t>
            </a:r>
            <a:endParaRPr lang="en-IN" dirty="0"/>
          </a:p>
        </p:txBody>
      </p:sp>
      <p:sp>
        <p:nvSpPr>
          <p:cNvPr id="3" name="Content Placeholder 2">
            <a:extLst>
              <a:ext uri="{FF2B5EF4-FFF2-40B4-BE49-F238E27FC236}">
                <a16:creationId xmlns:a16="http://schemas.microsoft.com/office/drawing/2014/main" id="{0B3D598C-FC67-44A7-B8B6-47D85616AE70}"/>
              </a:ext>
            </a:extLst>
          </p:cNvPr>
          <p:cNvSpPr>
            <a:spLocks noGrp="1"/>
          </p:cNvSpPr>
          <p:nvPr>
            <p:ph idx="1"/>
          </p:nvPr>
        </p:nvSpPr>
        <p:spPr/>
        <p:txBody>
          <a:bodyPr>
            <a:normAutofit fontScale="77500" lnSpcReduction="20000"/>
          </a:bodyPr>
          <a:lstStyle/>
          <a:p>
            <a:r>
              <a:rPr lang="en-IN" dirty="0"/>
              <a:t>The following is the default cluster configuration: </a:t>
            </a:r>
          </a:p>
          <a:p>
            <a:pPr marL="457200" lvl="1" indent="0">
              <a:buNone/>
            </a:pPr>
            <a:r>
              <a:rPr lang="en-IN" dirty="0"/>
              <a:t>&lt;Cluster className="org.apache.catalina.ha.tcp.SimpleTcpCluster"</a:t>
            </a:r>
          </a:p>
          <a:p>
            <a:pPr marL="457200" lvl="1" indent="0">
              <a:buNone/>
            </a:pPr>
            <a:r>
              <a:rPr lang="en-IN" dirty="0"/>
              <a:t>                 </a:t>
            </a:r>
            <a:r>
              <a:rPr lang="en-IN" dirty="0" err="1"/>
              <a:t>channelSendOptions</a:t>
            </a:r>
            <a:r>
              <a:rPr lang="en-IN" dirty="0"/>
              <a:t>="8"&gt;</a:t>
            </a:r>
          </a:p>
          <a:p>
            <a:pPr marL="457200" lvl="1" indent="0">
              <a:buNone/>
            </a:pPr>
            <a:endParaRPr lang="en-IN" dirty="0"/>
          </a:p>
          <a:p>
            <a:pPr marL="457200" lvl="1" indent="0">
              <a:buNone/>
            </a:pPr>
            <a:r>
              <a:rPr lang="en-IN" dirty="0"/>
              <a:t>&lt;Manager className="</a:t>
            </a:r>
            <a:r>
              <a:rPr lang="en-IN" dirty="0" err="1"/>
              <a:t>org.apache.catalina.ha.session.DeltaManager</a:t>
            </a:r>
            <a:r>
              <a:rPr lang="en-IN" dirty="0"/>
              <a:t>"</a:t>
            </a:r>
          </a:p>
          <a:p>
            <a:pPr marL="457200" lvl="1" indent="0">
              <a:buNone/>
            </a:pPr>
            <a:r>
              <a:rPr lang="en-IN" dirty="0"/>
              <a:t>                   </a:t>
            </a:r>
            <a:r>
              <a:rPr lang="en-IN" dirty="0" err="1"/>
              <a:t>expireSessionsOnShutdown</a:t>
            </a:r>
            <a:r>
              <a:rPr lang="en-IN" dirty="0"/>
              <a:t>="false"</a:t>
            </a:r>
          </a:p>
          <a:p>
            <a:pPr marL="457200" lvl="1" indent="0">
              <a:buNone/>
            </a:pPr>
            <a:r>
              <a:rPr lang="en-IN" dirty="0"/>
              <a:t>                   </a:t>
            </a:r>
            <a:r>
              <a:rPr lang="en-IN" dirty="0" err="1"/>
              <a:t>notifyListenersOnReplication</a:t>
            </a:r>
            <a:r>
              <a:rPr lang="en-IN" dirty="0"/>
              <a:t>="true"/&gt;</a:t>
            </a:r>
          </a:p>
          <a:p>
            <a:pPr marL="457200" lvl="1" indent="0">
              <a:buNone/>
            </a:pPr>
            <a:endParaRPr lang="en-IN" dirty="0"/>
          </a:p>
          <a:p>
            <a:pPr marL="457200" lvl="1" indent="0">
              <a:buNone/>
            </a:pPr>
            <a:r>
              <a:rPr lang="en-IN" dirty="0"/>
              <a:t>&lt;Channel className="</a:t>
            </a:r>
            <a:r>
              <a:rPr lang="en-IN" dirty="0" err="1"/>
              <a:t>org.apache.catalina.tribes.group.GroupChannel</a:t>
            </a:r>
            <a:r>
              <a:rPr lang="en-IN" dirty="0"/>
              <a:t>"&gt;</a:t>
            </a:r>
          </a:p>
          <a:p>
            <a:pPr marL="457200" lvl="1" indent="0">
              <a:buNone/>
            </a:pPr>
            <a:r>
              <a:rPr lang="en-IN" dirty="0"/>
              <a:t> </a:t>
            </a:r>
          </a:p>
        </p:txBody>
      </p:sp>
    </p:spTree>
    <p:extLst>
      <p:ext uri="{BB962C8B-B14F-4D97-AF65-F5344CB8AC3E}">
        <p14:creationId xmlns:p14="http://schemas.microsoft.com/office/powerpoint/2010/main" val="1770290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D0E1-0C8B-44B9-AB2E-6084398594C1}"/>
              </a:ext>
            </a:extLst>
          </p:cNvPr>
          <p:cNvSpPr>
            <a:spLocks noGrp="1"/>
          </p:cNvSpPr>
          <p:nvPr>
            <p:ph type="title"/>
          </p:nvPr>
        </p:nvSpPr>
        <p:spPr/>
        <p:txBody>
          <a:bodyPr/>
          <a:lstStyle/>
          <a:p>
            <a:r>
              <a:rPr lang="en-US" b="1" dirty="0"/>
              <a:t>Clustering/Session Replication </a:t>
            </a:r>
            <a:endParaRPr lang="en-IN" dirty="0"/>
          </a:p>
        </p:txBody>
      </p:sp>
      <p:sp>
        <p:nvSpPr>
          <p:cNvPr id="3" name="Content Placeholder 2">
            <a:extLst>
              <a:ext uri="{FF2B5EF4-FFF2-40B4-BE49-F238E27FC236}">
                <a16:creationId xmlns:a16="http://schemas.microsoft.com/office/drawing/2014/main" id="{0B3D598C-FC67-44A7-B8B6-47D85616AE70}"/>
              </a:ext>
            </a:extLst>
          </p:cNvPr>
          <p:cNvSpPr>
            <a:spLocks noGrp="1"/>
          </p:cNvSpPr>
          <p:nvPr>
            <p:ph idx="1"/>
          </p:nvPr>
        </p:nvSpPr>
        <p:spPr/>
        <p:txBody>
          <a:bodyPr>
            <a:normAutofit/>
          </a:bodyPr>
          <a:lstStyle/>
          <a:p>
            <a:r>
              <a:rPr lang="en-IN" dirty="0"/>
              <a:t>The following is the default cluster configuration: </a:t>
            </a:r>
          </a:p>
          <a:p>
            <a:pPr marL="457200" lvl="1" indent="0">
              <a:buNone/>
            </a:pPr>
            <a:r>
              <a:rPr lang="en-US" dirty="0"/>
              <a:t>&lt;Membership className="</a:t>
            </a:r>
            <a:r>
              <a:rPr lang="en-US" dirty="0" err="1"/>
              <a:t>org.apache.catalina.tribes.membership.McastService</a:t>
            </a:r>
            <a:r>
              <a:rPr lang="en-US" dirty="0"/>
              <a:t>"</a:t>
            </a:r>
          </a:p>
          <a:p>
            <a:pPr marL="457200" lvl="1" indent="0">
              <a:buNone/>
            </a:pPr>
            <a:r>
              <a:rPr lang="en-US" dirty="0"/>
              <a:t>                        address="228.0.0.4"</a:t>
            </a:r>
          </a:p>
          <a:p>
            <a:pPr marL="457200" lvl="1" indent="0">
              <a:buNone/>
            </a:pPr>
            <a:r>
              <a:rPr lang="en-US" dirty="0"/>
              <a:t>                        port="45564"</a:t>
            </a:r>
          </a:p>
          <a:p>
            <a:pPr marL="457200" lvl="1" indent="0">
              <a:buNone/>
            </a:pPr>
            <a:r>
              <a:rPr lang="en-US" dirty="0"/>
              <a:t>                        frequency="500"</a:t>
            </a:r>
          </a:p>
          <a:p>
            <a:pPr marL="457200" lvl="1" indent="0">
              <a:buNone/>
            </a:pPr>
            <a:r>
              <a:rPr lang="en-US" dirty="0"/>
              <a:t>                        </a:t>
            </a:r>
            <a:r>
              <a:rPr lang="en-US" dirty="0" err="1"/>
              <a:t>dropTime</a:t>
            </a:r>
            <a:r>
              <a:rPr lang="en-US" dirty="0"/>
              <a:t>="3000"/&gt;</a:t>
            </a:r>
          </a:p>
        </p:txBody>
      </p:sp>
    </p:spTree>
    <p:extLst>
      <p:ext uri="{BB962C8B-B14F-4D97-AF65-F5344CB8AC3E}">
        <p14:creationId xmlns:p14="http://schemas.microsoft.com/office/powerpoint/2010/main" val="24197559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D0E1-0C8B-44B9-AB2E-6084398594C1}"/>
              </a:ext>
            </a:extLst>
          </p:cNvPr>
          <p:cNvSpPr>
            <a:spLocks noGrp="1"/>
          </p:cNvSpPr>
          <p:nvPr>
            <p:ph type="title"/>
          </p:nvPr>
        </p:nvSpPr>
        <p:spPr/>
        <p:txBody>
          <a:bodyPr/>
          <a:lstStyle/>
          <a:p>
            <a:r>
              <a:rPr lang="en-US" b="1" dirty="0"/>
              <a:t>Clustering/Session Replication </a:t>
            </a:r>
            <a:endParaRPr lang="en-IN" dirty="0"/>
          </a:p>
        </p:txBody>
      </p:sp>
      <p:sp>
        <p:nvSpPr>
          <p:cNvPr id="3" name="Content Placeholder 2">
            <a:extLst>
              <a:ext uri="{FF2B5EF4-FFF2-40B4-BE49-F238E27FC236}">
                <a16:creationId xmlns:a16="http://schemas.microsoft.com/office/drawing/2014/main" id="{0B3D598C-FC67-44A7-B8B6-47D85616AE70}"/>
              </a:ext>
            </a:extLst>
          </p:cNvPr>
          <p:cNvSpPr>
            <a:spLocks noGrp="1"/>
          </p:cNvSpPr>
          <p:nvPr>
            <p:ph idx="1"/>
          </p:nvPr>
        </p:nvSpPr>
        <p:spPr/>
        <p:txBody>
          <a:bodyPr>
            <a:normAutofit/>
          </a:bodyPr>
          <a:lstStyle/>
          <a:p>
            <a:r>
              <a:rPr lang="en-US" dirty="0"/>
              <a:t>&lt;Receiver className="</a:t>
            </a:r>
            <a:r>
              <a:rPr lang="en-US" dirty="0" err="1"/>
              <a:t>org.apache.catalina.tribes.transport.nio.NioReceiver</a:t>
            </a:r>
            <a:r>
              <a:rPr lang="en-US" dirty="0"/>
              <a:t>"</a:t>
            </a:r>
          </a:p>
          <a:p>
            <a:pPr marL="457200" lvl="1" indent="0">
              <a:buNone/>
            </a:pPr>
            <a:r>
              <a:rPr lang="en-US" dirty="0"/>
              <a:t>                      address="auto"</a:t>
            </a:r>
          </a:p>
          <a:p>
            <a:pPr marL="457200" lvl="1" indent="0">
              <a:buNone/>
            </a:pPr>
            <a:r>
              <a:rPr lang="en-US" dirty="0"/>
              <a:t>                      port="4000"</a:t>
            </a:r>
          </a:p>
          <a:p>
            <a:pPr marL="457200" lvl="1" indent="0">
              <a:buNone/>
            </a:pPr>
            <a:r>
              <a:rPr lang="en-US" dirty="0"/>
              <a:t>                      </a:t>
            </a:r>
            <a:r>
              <a:rPr lang="en-US" dirty="0" err="1"/>
              <a:t>autoBind</a:t>
            </a:r>
            <a:r>
              <a:rPr lang="en-US" dirty="0"/>
              <a:t>="100"</a:t>
            </a:r>
          </a:p>
          <a:p>
            <a:pPr marL="457200" lvl="1" indent="0">
              <a:buNone/>
            </a:pPr>
            <a:r>
              <a:rPr lang="en-US" dirty="0"/>
              <a:t>                      </a:t>
            </a:r>
            <a:r>
              <a:rPr lang="en-US" dirty="0" err="1"/>
              <a:t>selectorTimeout</a:t>
            </a:r>
            <a:r>
              <a:rPr lang="en-US" dirty="0"/>
              <a:t>="5000"</a:t>
            </a:r>
          </a:p>
          <a:p>
            <a:pPr marL="457200" lvl="1" indent="0">
              <a:buNone/>
            </a:pPr>
            <a:r>
              <a:rPr lang="en-US" dirty="0"/>
              <a:t>                      </a:t>
            </a:r>
            <a:r>
              <a:rPr lang="en-US" dirty="0" err="1"/>
              <a:t>maxThreads</a:t>
            </a:r>
            <a:r>
              <a:rPr lang="en-US" dirty="0"/>
              <a:t>="6"/&gt;</a:t>
            </a:r>
            <a:r>
              <a:rPr lang="en-IN" dirty="0"/>
              <a:t> </a:t>
            </a:r>
          </a:p>
        </p:txBody>
      </p:sp>
    </p:spTree>
    <p:extLst>
      <p:ext uri="{BB962C8B-B14F-4D97-AF65-F5344CB8AC3E}">
        <p14:creationId xmlns:p14="http://schemas.microsoft.com/office/powerpoint/2010/main" val="40298537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D0E1-0C8B-44B9-AB2E-6084398594C1}"/>
              </a:ext>
            </a:extLst>
          </p:cNvPr>
          <p:cNvSpPr>
            <a:spLocks noGrp="1"/>
          </p:cNvSpPr>
          <p:nvPr>
            <p:ph type="title"/>
          </p:nvPr>
        </p:nvSpPr>
        <p:spPr/>
        <p:txBody>
          <a:bodyPr/>
          <a:lstStyle/>
          <a:p>
            <a:r>
              <a:rPr lang="en-US" b="1" dirty="0"/>
              <a:t>Clustering/Session Replication </a:t>
            </a:r>
            <a:endParaRPr lang="en-IN" dirty="0"/>
          </a:p>
        </p:txBody>
      </p:sp>
      <p:sp>
        <p:nvSpPr>
          <p:cNvPr id="3" name="Content Placeholder 2">
            <a:extLst>
              <a:ext uri="{FF2B5EF4-FFF2-40B4-BE49-F238E27FC236}">
                <a16:creationId xmlns:a16="http://schemas.microsoft.com/office/drawing/2014/main" id="{0B3D598C-FC67-44A7-B8B6-47D85616AE70}"/>
              </a:ext>
            </a:extLst>
          </p:cNvPr>
          <p:cNvSpPr>
            <a:spLocks noGrp="1"/>
          </p:cNvSpPr>
          <p:nvPr>
            <p:ph idx="1"/>
          </p:nvPr>
        </p:nvSpPr>
        <p:spPr/>
        <p:txBody>
          <a:bodyPr>
            <a:normAutofit fontScale="92500" lnSpcReduction="20000"/>
          </a:bodyPr>
          <a:lstStyle/>
          <a:p>
            <a:r>
              <a:rPr lang="en-IN" dirty="0"/>
              <a:t>The following is the default cluster configuration: </a:t>
            </a:r>
          </a:p>
          <a:p>
            <a:pPr marL="457200" lvl="1" indent="0">
              <a:buNone/>
            </a:pPr>
            <a:r>
              <a:rPr lang="en-US" dirty="0"/>
              <a:t>&lt;Sender className="</a:t>
            </a:r>
            <a:r>
              <a:rPr lang="en-US" dirty="0" err="1"/>
              <a:t>org.apache.catalina.tribes.transport.ReplicationTransmitter</a:t>
            </a:r>
            <a:r>
              <a:rPr lang="en-US" dirty="0"/>
              <a:t>"&gt;</a:t>
            </a:r>
          </a:p>
          <a:p>
            <a:pPr marL="457200" lvl="1" indent="0">
              <a:buNone/>
            </a:pPr>
            <a:r>
              <a:rPr lang="en-IN" dirty="0"/>
              <a:t>&lt;Transport className="</a:t>
            </a:r>
            <a:r>
              <a:rPr lang="en-IN" dirty="0" err="1"/>
              <a:t>org.apache.catalina.tribes.transport.nio.PooledParallelSender</a:t>
            </a:r>
            <a:r>
              <a:rPr lang="en-IN" dirty="0"/>
              <a:t>"/&gt;</a:t>
            </a:r>
          </a:p>
          <a:p>
            <a:pPr marL="457200" lvl="1" indent="0">
              <a:buNone/>
            </a:pPr>
            <a:r>
              <a:rPr lang="en-IN" dirty="0"/>
              <a:t>&lt;/Sender&gt;</a:t>
            </a:r>
          </a:p>
          <a:p>
            <a:pPr marL="457200" lvl="1" indent="0">
              <a:buNone/>
            </a:pPr>
            <a:r>
              <a:rPr lang="en-IN" dirty="0"/>
              <a:t> </a:t>
            </a:r>
          </a:p>
          <a:p>
            <a:pPr marL="457200" lvl="1" indent="0">
              <a:buNone/>
            </a:pPr>
            <a:r>
              <a:rPr lang="en-IN" dirty="0"/>
              <a:t>&lt;Interceptor className="org.apache.catalina.tribes.group.interceptors.TcpFailureDetector"/&gt;</a:t>
            </a:r>
          </a:p>
          <a:p>
            <a:pPr marL="457200" lvl="1" indent="0">
              <a:buNone/>
            </a:pPr>
            <a:r>
              <a:rPr lang="en-IN" dirty="0"/>
              <a:t>&lt;Interceptor className="org.apache.catalina.tribes.group.interceptors.MessageDispatch15Interceptor"/&gt;</a:t>
            </a:r>
          </a:p>
          <a:p>
            <a:pPr marL="457200" lvl="1" indent="0">
              <a:buNone/>
            </a:pPr>
            <a:r>
              <a:rPr lang="en-IN" dirty="0"/>
              <a:t>          &lt;/Channel&gt;</a:t>
            </a:r>
          </a:p>
          <a:p>
            <a:pPr marL="457200" lvl="1" indent="0">
              <a:buNone/>
            </a:pPr>
            <a:endParaRPr lang="en-IN" dirty="0"/>
          </a:p>
        </p:txBody>
      </p:sp>
    </p:spTree>
    <p:extLst>
      <p:ext uri="{BB962C8B-B14F-4D97-AF65-F5344CB8AC3E}">
        <p14:creationId xmlns:p14="http://schemas.microsoft.com/office/powerpoint/2010/main" val="19794737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D0E1-0C8B-44B9-AB2E-6084398594C1}"/>
              </a:ext>
            </a:extLst>
          </p:cNvPr>
          <p:cNvSpPr>
            <a:spLocks noGrp="1"/>
          </p:cNvSpPr>
          <p:nvPr>
            <p:ph type="title"/>
          </p:nvPr>
        </p:nvSpPr>
        <p:spPr/>
        <p:txBody>
          <a:bodyPr/>
          <a:lstStyle/>
          <a:p>
            <a:r>
              <a:rPr lang="en-US" b="1" dirty="0"/>
              <a:t>Clustering/Session Replication </a:t>
            </a:r>
            <a:endParaRPr lang="en-IN" dirty="0"/>
          </a:p>
        </p:txBody>
      </p:sp>
      <p:sp>
        <p:nvSpPr>
          <p:cNvPr id="3" name="Content Placeholder 2">
            <a:extLst>
              <a:ext uri="{FF2B5EF4-FFF2-40B4-BE49-F238E27FC236}">
                <a16:creationId xmlns:a16="http://schemas.microsoft.com/office/drawing/2014/main" id="{0B3D598C-FC67-44A7-B8B6-47D85616AE70}"/>
              </a:ext>
            </a:extLst>
          </p:cNvPr>
          <p:cNvSpPr>
            <a:spLocks noGrp="1"/>
          </p:cNvSpPr>
          <p:nvPr>
            <p:ph idx="1"/>
          </p:nvPr>
        </p:nvSpPr>
        <p:spPr/>
        <p:txBody>
          <a:bodyPr>
            <a:normAutofit/>
          </a:bodyPr>
          <a:lstStyle/>
          <a:p>
            <a:pPr marL="457200" lvl="1" indent="0">
              <a:buNone/>
            </a:pPr>
            <a:r>
              <a:rPr lang="en-US" dirty="0"/>
              <a:t>&lt;Valve className="</a:t>
            </a:r>
            <a:r>
              <a:rPr lang="en-US" dirty="0" err="1"/>
              <a:t>org.apache.catalina.ha.tcp.ReplicationValve</a:t>
            </a:r>
            <a:r>
              <a:rPr lang="en-US" dirty="0"/>
              <a:t>"</a:t>
            </a:r>
          </a:p>
          <a:p>
            <a:pPr marL="457200" lvl="1" indent="0">
              <a:buNone/>
            </a:pPr>
            <a:r>
              <a:rPr lang="en-US" dirty="0"/>
              <a:t>                 filter=""/&gt;</a:t>
            </a:r>
          </a:p>
          <a:p>
            <a:pPr marL="457200" lvl="1" indent="0">
              <a:buNone/>
            </a:pPr>
            <a:r>
              <a:rPr lang="en-US" dirty="0"/>
              <a:t>          &lt;Valve className="</a:t>
            </a:r>
            <a:r>
              <a:rPr lang="en-US" dirty="0" err="1"/>
              <a:t>org.apache.catalina.ha.session.JvmRouteBinderValve</a:t>
            </a:r>
            <a:r>
              <a:rPr lang="en-US" dirty="0"/>
              <a:t>"/&gt;</a:t>
            </a:r>
          </a:p>
          <a:p>
            <a:pPr marL="457200" lvl="1" indent="0">
              <a:buNone/>
            </a:pPr>
            <a:endParaRPr lang="en-US" dirty="0"/>
          </a:p>
          <a:p>
            <a:pPr marL="457200" lvl="1" indent="0">
              <a:buNone/>
            </a:pPr>
            <a:r>
              <a:rPr lang="en-US" dirty="0"/>
              <a:t>          &lt;Deployer className="</a:t>
            </a:r>
            <a:r>
              <a:rPr lang="en-US" dirty="0" err="1"/>
              <a:t>org.apache.catalina.ha.deploy.FarmWarDeployer</a:t>
            </a:r>
            <a:r>
              <a:rPr lang="en-US" dirty="0"/>
              <a:t>"</a:t>
            </a:r>
          </a:p>
          <a:p>
            <a:pPr marL="457200" lvl="1" indent="0">
              <a:buNone/>
            </a:pPr>
            <a:r>
              <a:rPr lang="en-US" dirty="0"/>
              <a:t>                    </a:t>
            </a:r>
            <a:r>
              <a:rPr lang="en-US" dirty="0" err="1"/>
              <a:t>tempDir</a:t>
            </a:r>
            <a:r>
              <a:rPr lang="en-US" dirty="0"/>
              <a:t>="/tmp/war-temp/"</a:t>
            </a:r>
          </a:p>
          <a:p>
            <a:pPr marL="457200" lvl="1" indent="0">
              <a:buNone/>
            </a:pPr>
            <a:r>
              <a:rPr lang="en-US" dirty="0"/>
              <a:t>                    </a:t>
            </a:r>
            <a:r>
              <a:rPr lang="en-US" dirty="0" err="1"/>
              <a:t>deployDir</a:t>
            </a:r>
            <a:r>
              <a:rPr lang="en-US" dirty="0"/>
              <a:t>="/tmp/war-deploy/"</a:t>
            </a:r>
          </a:p>
          <a:p>
            <a:pPr marL="457200" lvl="1" indent="0">
              <a:buNone/>
            </a:pPr>
            <a:endParaRPr lang="en-US" dirty="0"/>
          </a:p>
          <a:p>
            <a:pPr marL="457200" lvl="1" indent="0">
              <a:buNone/>
            </a:pPr>
            <a:endParaRPr lang="en-IN" dirty="0"/>
          </a:p>
        </p:txBody>
      </p:sp>
    </p:spTree>
    <p:extLst>
      <p:ext uri="{BB962C8B-B14F-4D97-AF65-F5344CB8AC3E}">
        <p14:creationId xmlns:p14="http://schemas.microsoft.com/office/powerpoint/2010/main" val="2215879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D0E1-0C8B-44B9-AB2E-6084398594C1}"/>
              </a:ext>
            </a:extLst>
          </p:cNvPr>
          <p:cNvSpPr>
            <a:spLocks noGrp="1"/>
          </p:cNvSpPr>
          <p:nvPr>
            <p:ph type="title"/>
          </p:nvPr>
        </p:nvSpPr>
        <p:spPr/>
        <p:txBody>
          <a:bodyPr/>
          <a:lstStyle/>
          <a:p>
            <a:r>
              <a:rPr lang="en-US" b="1" dirty="0"/>
              <a:t>Clustering/Session Replication </a:t>
            </a:r>
            <a:endParaRPr lang="en-IN" dirty="0"/>
          </a:p>
        </p:txBody>
      </p:sp>
      <p:sp>
        <p:nvSpPr>
          <p:cNvPr id="3" name="Content Placeholder 2">
            <a:extLst>
              <a:ext uri="{FF2B5EF4-FFF2-40B4-BE49-F238E27FC236}">
                <a16:creationId xmlns:a16="http://schemas.microsoft.com/office/drawing/2014/main" id="{0B3D598C-FC67-44A7-B8B6-47D85616AE70}"/>
              </a:ext>
            </a:extLst>
          </p:cNvPr>
          <p:cNvSpPr>
            <a:spLocks noGrp="1"/>
          </p:cNvSpPr>
          <p:nvPr>
            <p:ph idx="1"/>
          </p:nvPr>
        </p:nvSpPr>
        <p:spPr/>
        <p:txBody>
          <a:bodyPr>
            <a:normAutofit/>
          </a:bodyPr>
          <a:lstStyle/>
          <a:p>
            <a:pPr marL="0" indent="0">
              <a:buNone/>
            </a:pPr>
            <a:r>
              <a:rPr lang="en-US" dirty="0"/>
              <a:t>			    </a:t>
            </a:r>
            <a:r>
              <a:rPr lang="en-US" dirty="0" err="1"/>
              <a:t>watchDir</a:t>
            </a:r>
            <a:r>
              <a:rPr lang="en-US" dirty="0"/>
              <a:t>="/tmp/war-listen/"</a:t>
            </a:r>
          </a:p>
          <a:p>
            <a:pPr marL="457200" lvl="1" indent="0">
              <a:buNone/>
            </a:pPr>
            <a:r>
              <a:rPr lang="en-US" dirty="0"/>
              <a:t>                    </a:t>
            </a:r>
            <a:r>
              <a:rPr lang="en-US" dirty="0" err="1"/>
              <a:t>watchEnabled</a:t>
            </a:r>
            <a:r>
              <a:rPr lang="en-US" dirty="0"/>
              <a:t>="false"/&gt;</a:t>
            </a:r>
          </a:p>
          <a:p>
            <a:pPr marL="457200" lvl="1" indent="0">
              <a:buNone/>
            </a:pPr>
            <a:r>
              <a:rPr lang="en-US" dirty="0"/>
              <a:t>&lt;</a:t>
            </a:r>
            <a:r>
              <a:rPr lang="en-US" dirty="0" err="1"/>
              <a:t>ClusterListener</a:t>
            </a:r>
            <a:r>
              <a:rPr lang="en-US" dirty="0"/>
              <a:t> className="</a:t>
            </a:r>
            <a:r>
              <a:rPr lang="en-US" dirty="0" err="1"/>
              <a:t>org.apache.catalina.ha.session.ClusterSessionListener</a:t>
            </a:r>
            <a:r>
              <a:rPr lang="en-US" dirty="0"/>
              <a:t>"/&gt;</a:t>
            </a:r>
          </a:p>
          <a:p>
            <a:pPr marL="457200" lvl="1" indent="0">
              <a:buNone/>
            </a:pPr>
            <a:r>
              <a:rPr lang="en-US" dirty="0"/>
              <a:t>        &lt;/Cluster&gt;</a:t>
            </a:r>
          </a:p>
          <a:p>
            <a:pPr marL="457200" lvl="1" indent="0">
              <a:buNone/>
            </a:pPr>
            <a:endParaRPr lang="en-US" dirty="0"/>
          </a:p>
          <a:p>
            <a:pPr marL="457200" lvl="1" indent="0">
              <a:buNone/>
            </a:pPr>
            <a:endParaRPr lang="en-US" dirty="0"/>
          </a:p>
          <a:p>
            <a:pPr marL="457200" lvl="1" indent="0">
              <a:buNone/>
            </a:pPr>
            <a:endParaRPr lang="en-IN" dirty="0"/>
          </a:p>
        </p:txBody>
      </p:sp>
    </p:spTree>
    <p:extLst>
      <p:ext uri="{BB962C8B-B14F-4D97-AF65-F5344CB8AC3E}">
        <p14:creationId xmlns:p14="http://schemas.microsoft.com/office/powerpoint/2010/main" val="22861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03E4-D0F3-43D8-983A-B3C38567E3D3}"/>
              </a:ext>
            </a:extLst>
          </p:cNvPr>
          <p:cNvSpPr>
            <a:spLocks noGrp="1"/>
          </p:cNvSpPr>
          <p:nvPr>
            <p:ph type="title"/>
          </p:nvPr>
        </p:nvSpPr>
        <p:spPr/>
        <p:txBody>
          <a:bodyPr/>
          <a:lstStyle/>
          <a:p>
            <a:r>
              <a:rPr lang="en-IN" b="1" dirty="0"/>
              <a:t>Logging in Tomcat</a:t>
            </a:r>
            <a:endParaRPr lang="en-IN" dirty="0"/>
          </a:p>
        </p:txBody>
      </p:sp>
      <p:sp>
        <p:nvSpPr>
          <p:cNvPr id="3" name="Content Placeholder 2">
            <a:extLst>
              <a:ext uri="{FF2B5EF4-FFF2-40B4-BE49-F238E27FC236}">
                <a16:creationId xmlns:a16="http://schemas.microsoft.com/office/drawing/2014/main" id="{5E651189-450D-4525-8D3E-54A2CE04D8D1}"/>
              </a:ext>
            </a:extLst>
          </p:cNvPr>
          <p:cNvSpPr>
            <a:spLocks noGrp="1"/>
          </p:cNvSpPr>
          <p:nvPr>
            <p:ph idx="1"/>
          </p:nvPr>
        </p:nvSpPr>
        <p:spPr/>
        <p:txBody>
          <a:bodyPr>
            <a:normAutofit/>
          </a:bodyPr>
          <a:lstStyle/>
          <a:p>
            <a:pPr lvl="2"/>
            <a:r>
              <a:rPr lang="en-US" dirty="0"/>
              <a:t>In the web application. The file will be WEB-INF/classes/logging.properties </a:t>
            </a:r>
          </a:p>
          <a:p>
            <a:pPr lvl="1"/>
            <a:r>
              <a:rPr lang="en-US" dirty="0"/>
              <a:t>The default conf/logging.properties in Apache Tomcat also adds several FileHandlers that write to files.</a:t>
            </a:r>
          </a:p>
          <a:p>
            <a:pPr lvl="1"/>
            <a:r>
              <a:rPr lang="en-US" dirty="0"/>
              <a:t>A handler's log level threshold is INFO by default and can be set using SEVERE, WARNING, INFO, CONFIG, FINE, FINER, FINEST or ALL.</a:t>
            </a:r>
          </a:p>
          <a:p>
            <a:pPr lvl="1"/>
            <a:r>
              <a:rPr lang="en-IN" dirty="0"/>
              <a:t>You can also target specific packages to collect logging from and specify a level.</a:t>
            </a:r>
          </a:p>
          <a:p>
            <a:pPr lvl="1"/>
            <a:endParaRPr lang="en-IN" dirty="0"/>
          </a:p>
        </p:txBody>
      </p:sp>
    </p:spTree>
    <p:extLst>
      <p:ext uri="{BB962C8B-B14F-4D97-AF65-F5344CB8AC3E}">
        <p14:creationId xmlns:p14="http://schemas.microsoft.com/office/powerpoint/2010/main" val="3574673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03E4-D0F3-43D8-983A-B3C38567E3D3}"/>
              </a:ext>
            </a:extLst>
          </p:cNvPr>
          <p:cNvSpPr>
            <a:spLocks noGrp="1"/>
          </p:cNvSpPr>
          <p:nvPr>
            <p:ph type="title"/>
          </p:nvPr>
        </p:nvSpPr>
        <p:spPr/>
        <p:txBody>
          <a:bodyPr/>
          <a:lstStyle/>
          <a:p>
            <a:r>
              <a:rPr lang="en-IN" b="1" dirty="0"/>
              <a:t>Logging in Tomcat</a:t>
            </a:r>
            <a:endParaRPr lang="en-IN" dirty="0"/>
          </a:p>
        </p:txBody>
      </p:sp>
      <p:sp>
        <p:nvSpPr>
          <p:cNvPr id="3" name="Content Placeholder 2">
            <a:extLst>
              <a:ext uri="{FF2B5EF4-FFF2-40B4-BE49-F238E27FC236}">
                <a16:creationId xmlns:a16="http://schemas.microsoft.com/office/drawing/2014/main" id="{5E651189-450D-4525-8D3E-54A2CE04D8D1}"/>
              </a:ext>
            </a:extLst>
          </p:cNvPr>
          <p:cNvSpPr>
            <a:spLocks noGrp="1"/>
          </p:cNvSpPr>
          <p:nvPr>
            <p:ph idx="1"/>
          </p:nvPr>
        </p:nvSpPr>
        <p:spPr/>
        <p:txBody>
          <a:bodyPr>
            <a:normAutofit lnSpcReduction="10000"/>
          </a:bodyPr>
          <a:lstStyle/>
          <a:p>
            <a:pPr lvl="1"/>
            <a:r>
              <a:rPr lang="en-US" dirty="0"/>
              <a:t>To enable debug logging for part of Tomcat's internals, you should configure both the appropriate logger(s) and the appropriate handler(s) to use the FINEST or ALL level. e.g.: </a:t>
            </a:r>
          </a:p>
          <a:p>
            <a:pPr lvl="2"/>
            <a:r>
              <a:rPr lang="en-IN" dirty="0"/>
              <a:t>org.apache.catalina.session.level=ALL</a:t>
            </a:r>
            <a:endParaRPr lang="en-IN" sz="2800" dirty="0"/>
          </a:p>
          <a:p>
            <a:pPr lvl="2"/>
            <a:r>
              <a:rPr lang="en-IN" dirty="0"/>
              <a:t>java.util.logging.ConsoleHandler.level=ALL</a:t>
            </a:r>
          </a:p>
          <a:p>
            <a:pPr lvl="1"/>
            <a:r>
              <a:rPr lang="en-US" dirty="0"/>
              <a:t>By default the log files will be kept on the file system forever. This may be changed per handler using the handlerName.maxDays property. </a:t>
            </a:r>
          </a:p>
          <a:p>
            <a:pPr lvl="1"/>
            <a:r>
              <a:rPr lang="en-US" dirty="0"/>
              <a:t>If the specified value for the property is &lt;=0 then the log files will be kept on the file system forever, otherwise they will be kept the specified maximum days.</a:t>
            </a:r>
            <a:endParaRPr lang="en-IN" dirty="0"/>
          </a:p>
          <a:p>
            <a:pPr lvl="2"/>
            <a:endParaRPr lang="en-IN" dirty="0"/>
          </a:p>
        </p:txBody>
      </p:sp>
    </p:spTree>
    <p:extLst>
      <p:ext uri="{BB962C8B-B14F-4D97-AF65-F5344CB8AC3E}">
        <p14:creationId xmlns:p14="http://schemas.microsoft.com/office/powerpoint/2010/main" val="1509139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03E4-D0F3-43D8-983A-B3C38567E3D3}"/>
              </a:ext>
            </a:extLst>
          </p:cNvPr>
          <p:cNvSpPr>
            <a:spLocks noGrp="1"/>
          </p:cNvSpPr>
          <p:nvPr>
            <p:ph type="title"/>
          </p:nvPr>
        </p:nvSpPr>
        <p:spPr/>
        <p:txBody>
          <a:bodyPr/>
          <a:lstStyle/>
          <a:p>
            <a:r>
              <a:rPr lang="en-IN" b="1" dirty="0"/>
              <a:t>Logging in Tomcat</a:t>
            </a:r>
            <a:endParaRPr lang="en-IN" dirty="0"/>
          </a:p>
        </p:txBody>
      </p:sp>
      <p:sp>
        <p:nvSpPr>
          <p:cNvPr id="3" name="Content Placeholder 2">
            <a:extLst>
              <a:ext uri="{FF2B5EF4-FFF2-40B4-BE49-F238E27FC236}">
                <a16:creationId xmlns:a16="http://schemas.microsoft.com/office/drawing/2014/main" id="{5E651189-450D-4525-8D3E-54A2CE04D8D1}"/>
              </a:ext>
            </a:extLst>
          </p:cNvPr>
          <p:cNvSpPr>
            <a:spLocks noGrp="1"/>
          </p:cNvSpPr>
          <p:nvPr>
            <p:ph idx="1"/>
          </p:nvPr>
        </p:nvSpPr>
        <p:spPr/>
        <p:txBody>
          <a:bodyPr>
            <a:normAutofit/>
          </a:bodyPr>
          <a:lstStyle/>
          <a:p>
            <a:pPr lvl="1"/>
            <a:r>
              <a:rPr lang="en-IN" dirty="0"/>
              <a:t>Example logging.properties file to be placed in $CATALINA_BASE/conf:</a:t>
            </a:r>
          </a:p>
          <a:p>
            <a:pPr marL="914400" lvl="2" indent="0">
              <a:buNone/>
            </a:pPr>
            <a:r>
              <a:rPr lang="en-IN" dirty="0"/>
              <a:t>handlers = 1catalina.org.apache.juli.FileHandler, \</a:t>
            </a:r>
            <a:endParaRPr lang="en-IN" sz="1600" dirty="0"/>
          </a:p>
          <a:p>
            <a:pPr marL="914400" lvl="2" indent="0">
              <a:buNone/>
            </a:pPr>
            <a:r>
              <a:rPr lang="en-IN" dirty="0"/>
              <a:t>                    2localhost.org.apache.juli.FileHandler, \</a:t>
            </a:r>
            <a:endParaRPr lang="en-IN" sz="1600" dirty="0"/>
          </a:p>
          <a:p>
            <a:pPr marL="914400" lvl="2" indent="0">
              <a:buNone/>
            </a:pPr>
            <a:r>
              <a:rPr lang="en-IN" dirty="0"/>
              <a:t>                    3manager.org.apache.juli.FileHandler, \</a:t>
            </a:r>
            <a:endParaRPr lang="en-IN" sz="1600" dirty="0"/>
          </a:p>
          <a:p>
            <a:pPr marL="914400" lvl="2" indent="0">
              <a:buNone/>
            </a:pPr>
            <a:r>
              <a:rPr lang="en-IN" dirty="0"/>
              <a:t>                    </a:t>
            </a:r>
            <a:r>
              <a:rPr lang="en-IN" dirty="0" err="1"/>
              <a:t>java.util.logging.ConsoleHandler</a:t>
            </a:r>
            <a:endParaRPr lang="en-IN" dirty="0"/>
          </a:p>
          <a:p>
            <a:pPr marL="914400" lvl="2" indent="0">
              <a:buNone/>
            </a:pPr>
            <a:r>
              <a:rPr lang="en-IN" dirty="0"/>
              <a:t>.handlers = 1catalina.org.apache.juli.FileHandler, </a:t>
            </a:r>
            <a:r>
              <a:rPr lang="en-IN" dirty="0" err="1"/>
              <a:t>java.util.logging.ConsoleHandler</a:t>
            </a:r>
            <a:endParaRPr lang="en-IN" dirty="0"/>
          </a:p>
          <a:p>
            <a:pPr marL="914400" lvl="2" indent="0">
              <a:buNone/>
            </a:pPr>
            <a:endParaRPr lang="en-IN" dirty="0"/>
          </a:p>
          <a:p>
            <a:pPr marL="914400" lvl="2" indent="0">
              <a:buNone/>
            </a:pPr>
            <a:r>
              <a:rPr lang="en-IN" dirty="0"/>
              <a:t>1catalina.org.apache.juli.FileHandler.level = FINE</a:t>
            </a:r>
            <a:endParaRPr lang="en-IN" sz="1600" dirty="0"/>
          </a:p>
          <a:p>
            <a:pPr marL="914400" lvl="2" indent="0">
              <a:buNone/>
            </a:pPr>
            <a:endParaRPr lang="en-IN" sz="1600" dirty="0"/>
          </a:p>
          <a:p>
            <a:pPr marL="914400" lvl="2" indent="0">
              <a:buNone/>
            </a:pPr>
            <a:endParaRPr lang="en-IN" sz="1600" dirty="0"/>
          </a:p>
          <a:p>
            <a:pPr lvl="2"/>
            <a:endParaRPr lang="en-IN" dirty="0"/>
          </a:p>
        </p:txBody>
      </p:sp>
    </p:spTree>
    <p:extLst>
      <p:ext uri="{BB962C8B-B14F-4D97-AF65-F5344CB8AC3E}">
        <p14:creationId xmlns:p14="http://schemas.microsoft.com/office/powerpoint/2010/main" val="1667819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03E4-D0F3-43D8-983A-B3C38567E3D3}"/>
              </a:ext>
            </a:extLst>
          </p:cNvPr>
          <p:cNvSpPr>
            <a:spLocks noGrp="1"/>
          </p:cNvSpPr>
          <p:nvPr>
            <p:ph type="title"/>
          </p:nvPr>
        </p:nvSpPr>
        <p:spPr/>
        <p:txBody>
          <a:bodyPr/>
          <a:lstStyle/>
          <a:p>
            <a:r>
              <a:rPr lang="en-IN" b="1" dirty="0"/>
              <a:t>Logging in Tomcat</a:t>
            </a:r>
            <a:endParaRPr lang="en-IN" dirty="0"/>
          </a:p>
        </p:txBody>
      </p:sp>
      <p:sp>
        <p:nvSpPr>
          <p:cNvPr id="3" name="Content Placeholder 2">
            <a:extLst>
              <a:ext uri="{FF2B5EF4-FFF2-40B4-BE49-F238E27FC236}">
                <a16:creationId xmlns:a16="http://schemas.microsoft.com/office/drawing/2014/main" id="{5E651189-450D-4525-8D3E-54A2CE04D8D1}"/>
              </a:ext>
            </a:extLst>
          </p:cNvPr>
          <p:cNvSpPr>
            <a:spLocks noGrp="1"/>
          </p:cNvSpPr>
          <p:nvPr>
            <p:ph idx="1"/>
          </p:nvPr>
        </p:nvSpPr>
        <p:spPr/>
        <p:txBody>
          <a:bodyPr>
            <a:normAutofit/>
          </a:bodyPr>
          <a:lstStyle/>
          <a:p>
            <a:pPr marL="914400" lvl="2" indent="0">
              <a:buNone/>
            </a:pPr>
            <a:r>
              <a:rPr lang="en-IN" dirty="0"/>
              <a:t>1catalina.org.apache.juli.FileHandler.directory = ${catalina.base}/logs</a:t>
            </a:r>
            <a:endParaRPr lang="en-IN" sz="1600" dirty="0"/>
          </a:p>
          <a:p>
            <a:pPr marL="914400" lvl="2" indent="0">
              <a:buNone/>
            </a:pPr>
            <a:r>
              <a:rPr lang="en-IN" dirty="0"/>
              <a:t>1catalina.org.apache.juli.FileHandler.prefix = </a:t>
            </a:r>
            <a:r>
              <a:rPr lang="en-IN" dirty="0" err="1"/>
              <a:t>catalina</a:t>
            </a:r>
            <a:r>
              <a:rPr lang="en-IN" dirty="0"/>
              <a:t>.</a:t>
            </a:r>
          </a:p>
          <a:p>
            <a:pPr marL="914400" lvl="2" indent="0">
              <a:buNone/>
            </a:pPr>
            <a:endParaRPr lang="en-IN" dirty="0"/>
          </a:p>
          <a:p>
            <a:pPr marL="914400" lvl="2" indent="0">
              <a:buNone/>
            </a:pPr>
            <a:r>
              <a:rPr lang="en-IN" dirty="0"/>
              <a:t>2localhost.org.apache.juli.FileHandler.level = FINE</a:t>
            </a:r>
            <a:endParaRPr lang="en-IN" sz="1600" dirty="0"/>
          </a:p>
          <a:p>
            <a:pPr marL="914400" lvl="2" indent="0">
              <a:buNone/>
            </a:pPr>
            <a:r>
              <a:rPr lang="en-IN" dirty="0"/>
              <a:t>2localhost.org.apache.juli.FileHandler.directory = ${catalina.base}/logs</a:t>
            </a:r>
            <a:endParaRPr lang="en-IN" sz="1600" dirty="0"/>
          </a:p>
          <a:p>
            <a:pPr marL="914400" lvl="2" indent="0">
              <a:buNone/>
            </a:pPr>
            <a:r>
              <a:rPr lang="en-IN" dirty="0"/>
              <a:t>2localhost.org.apache.juli.FileHandler.prefix = localhost.</a:t>
            </a:r>
          </a:p>
          <a:p>
            <a:pPr marL="914400" lvl="2" indent="0">
              <a:buNone/>
            </a:pPr>
            <a:endParaRPr lang="en-IN" dirty="0"/>
          </a:p>
          <a:p>
            <a:pPr marL="914400" lvl="2" indent="0">
              <a:buNone/>
            </a:pPr>
            <a:endParaRPr lang="en-IN" dirty="0"/>
          </a:p>
          <a:p>
            <a:pPr marL="914400" lvl="2" indent="0">
              <a:buNone/>
            </a:pPr>
            <a:endParaRPr lang="en-IN" sz="1600" dirty="0"/>
          </a:p>
          <a:p>
            <a:pPr marL="914400" lvl="2" indent="0">
              <a:buNone/>
            </a:pPr>
            <a:endParaRPr lang="en-IN" sz="1600" dirty="0"/>
          </a:p>
          <a:p>
            <a:pPr lvl="2"/>
            <a:endParaRPr lang="en-IN" dirty="0"/>
          </a:p>
        </p:txBody>
      </p:sp>
    </p:spTree>
    <p:extLst>
      <p:ext uri="{BB962C8B-B14F-4D97-AF65-F5344CB8AC3E}">
        <p14:creationId xmlns:p14="http://schemas.microsoft.com/office/powerpoint/2010/main" val="1900195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03E4-D0F3-43D8-983A-B3C38567E3D3}"/>
              </a:ext>
            </a:extLst>
          </p:cNvPr>
          <p:cNvSpPr>
            <a:spLocks noGrp="1"/>
          </p:cNvSpPr>
          <p:nvPr>
            <p:ph type="title"/>
          </p:nvPr>
        </p:nvSpPr>
        <p:spPr/>
        <p:txBody>
          <a:bodyPr/>
          <a:lstStyle/>
          <a:p>
            <a:r>
              <a:rPr lang="en-IN" b="1" dirty="0"/>
              <a:t>Logging in Tomcat</a:t>
            </a:r>
            <a:endParaRPr lang="en-IN" dirty="0"/>
          </a:p>
        </p:txBody>
      </p:sp>
      <p:sp>
        <p:nvSpPr>
          <p:cNvPr id="3" name="Content Placeholder 2">
            <a:extLst>
              <a:ext uri="{FF2B5EF4-FFF2-40B4-BE49-F238E27FC236}">
                <a16:creationId xmlns:a16="http://schemas.microsoft.com/office/drawing/2014/main" id="{5E651189-450D-4525-8D3E-54A2CE04D8D1}"/>
              </a:ext>
            </a:extLst>
          </p:cNvPr>
          <p:cNvSpPr>
            <a:spLocks noGrp="1"/>
          </p:cNvSpPr>
          <p:nvPr>
            <p:ph idx="1"/>
          </p:nvPr>
        </p:nvSpPr>
        <p:spPr/>
        <p:txBody>
          <a:bodyPr>
            <a:normAutofit/>
          </a:bodyPr>
          <a:lstStyle/>
          <a:p>
            <a:pPr marL="914400" lvl="2" indent="0">
              <a:buNone/>
            </a:pPr>
            <a:r>
              <a:rPr lang="en-IN" dirty="0"/>
              <a:t>3manager.org.apache.juli.FileHandler.level = FINE</a:t>
            </a:r>
            <a:endParaRPr lang="en-IN" sz="1600" dirty="0"/>
          </a:p>
          <a:p>
            <a:pPr marL="914400" lvl="2" indent="0">
              <a:buNone/>
            </a:pPr>
            <a:r>
              <a:rPr lang="en-IN" dirty="0"/>
              <a:t>3manager.org.apache.juli.FileHandler.directory = ${catalina.base}/logs</a:t>
            </a:r>
            <a:endParaRPr lang="en-IN" sz="1600" dirty="0"/>
          </a:p>
          <a:p>
            <a:pPr marL="914400" lvl="2" indent="0">
              <a:buNone/>
            </a:pPr>
            <a:r>
              <a:rPr lang="en-IN" dirty="0"/>
              <a:t>3manager.org.apache.juli.FileHandler.prefix = manager.</a:t>
            </a:r>
            <a:endParaRPr lang="en-IN" sz="1600" dirty="0"/>
          </a:p>
          <a:p>
            <a:pPr marL="914400" lvl="2" indent="0">
              <a:buNone/>
            </a:pPr>
            <a:r>
              <a:rPr lang="en-IN" dirty="0"/>
              <a:t>3manager.org.apache.juli.FileHandler.bufferSize = 16384</a:t>
            </a:r>
          </a:p>
          <a:p>
            <a:pPr marL="914400" lvl="2" indent="0">
              <a:buNone/>
            </a:pPr>
            <a:endParaRPr lang="en-IN" sz="1600" dirty="0"/>
          </a:p>
          <a:p>
            <a:pPr marL="914400" lvl="2" indent="0">
              <a:buNone/>
            </a:pPr>
            <a:r>
              <a:rPr lang="en-IN" dirty="0"/>
              <a:t>java.util.logging.ConsoleHandler.level = FINE</a:t>
            </a:r>
            <a:endParaRPr lang="en-IN" sz="1600" dirty="0"/>
          </a:p>
          <a:p>
            <a:pPr marL="914400" lvl="2" indent="0">
              <a:buNone/>
            </a:pPr>
            <a:r>
              <a:rPr lang="en-IN" dirty="0" err="1"/>
              <a:t>java.util.logging.ConsoleHandler.formatter</a:t>
            </a:r>
            <a:r>
              <a:rPr lang="en-IN" dirty="0"/>
              <a:t> = </a:t>
            </a:r>
            <a:r>
              <a:rPr lang="en-IN" dirty="0" err="1"/>
              <a:t>java.util.logging.SimpleFormatter</a:t>
            </a:r>
            <a:endParaRPr lang="en-IN" sz="1600" dirty="0"/>
          </a:p>
          <a:p>
            <a:pPr marL="914400" lvl="2" indent="0">
              <a:buNone/>
            </a:pPr>
            <a:endParaRPr lang="en-IN" sz="1600" dirty="0"/>
          </a:p>
          <a:p>
            <a:pPr marL="914400" lvl="2" indent="0">
              <a:buNone/>
            </a:pPr>
            <a:endParaRPr lang="en-IN" sz="1600" dirty="0"/>
          </a:p>
          <a:p>
            <a:pPr marL="914400" lvl="2" indent="0">
              <a:buNone/>
            </a:pPr>
            <a:endParaRPr lang="en-IN" sz="1600" dirty="0"/>
          </a:p>
          <a:p>
            <a:pPr marL="914400" lvl="2" indent="0">
              <a:buNone/>
            </a:pPr>
            <a:endParaRPr lang="en-IN" sz="1600" dirty="0"/>
          </a:p>
          <a:p>
            <a:pPr lvl="2"/>
            <a:endParaRPr lang="en-IN" dirty="0"/>
          </a:p>
        </p:txBody>
      </p:sp>
    </p:spTree>
    <p:extLst>
      <p:ext uri="{BB962C8B-B14F-4D97-AF65-F5344CB8AC3E}">
        <p14:creationId xmlns:p14="http://schemas.microsoft.com/office/powerpoint/2010/main" val="149912515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735</TotalTime>
  <Words>3850</Words>
  <Application>Microsoft Office PowerPoint</Application>
  <PresentationFormat>Widescreen</PresentationFormat>
  <Paragraphs>384</Paragraphs>
  <Slides>45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Arial</vt:lpstr>
      <vt:lpstr>Garamond</vt:lpstr>
      <vt:lpstr>Organic</vt:lpstr>
      <vt:lpstr>Logging in Tomcat</vt:lpstr>
      <vt:lpstr>Logging in Tomcat</vt:lpstr>
      <vt:lpstr>Logging in Tomcat</vt:lpstr>
      <vt:lpstr>Logging in Tomcat</vt:lpstr>
      <vt:lpstr>Logging in Tomcat</vt:lpstr>
      <vt:lpstr>Logging in Tomcat</vt:lpstr>
      <vt:lpstr>Logging in Tomcat</vt:lpstr>
      <vt:lpstr>Logging in Tomcat</vt:lpstr>
      <vt:lpstr>Logging in Tomcat</vt:lpstr>
      <vt:lpstr>Logging in Tomcat</vt:lpstr>
      <vt:lpstr>Logging in Tomcat</vt:lpstr>
      <vt:lpstr>Logging in Tomcat</vt:lpstr>
      <vt:lpstr>Logging in Tomcat</vt:lpstr>
      <vt:lpstr>Logging in Tomcat</vt:lpstr>
      <vt:lpstr>Logging in Tomcat</vt:lpstr>
      <vt:lpstr>Logging in Tomcat</vt:lpstr>
      <vt:lpstr>Logging in Tomcat</vt:lpstr>
      <vt:lpstr>Logging in Tomcat</vt:lpstr>
      <vt:lpstr>Monitoring and Managing Tomcat</vt:lpstr>
      <vt:lpstr>Monitoring and Managing Tomcat</vt:lpstr>
      <vt:lpstr>Monitoring and Managing Tomcat</vt:lpstr>
      <vt:lpstr>Monitoring and Managing Tomcat</vt:lpstr>
      <vt:lpstr>Monitoring and Managing Tomcat</vt:lpstr>
      <vt:lpstr>Monitoring and Managing Tomcat</vt:lpstr>
      <vt:lpstr>Monitoring and Managing Tomcat</vt:lpstr>
      <vt:lpstr>Monitoring and Managing Tomcat</vt:lpstr>
      <vt:lpstr>Monitoring and Managing Tomcat</vt:lpstr>
      <vt:lpstr>Security Considerations</vt:lpstr>
      <vt:lpstr>Security Considerations</vt:lpstr>
      <vt:lpstr>Security Considerations</vt:lpstr>
      <vt:lpstr>Security Considerations</vt:lpstr>
      <vt:lpstr>Security Considerations</vt:lpstr>
      <vt:lpstr>Security Considerations</vt:lpstr>
      <vt:lpstr>Security Considerations</vt:lpstr>
      <vt:lpstr>Security Considerations</vt:lpstr>
      <vt:lpstr>Security Considerations</vt:lpstr>
      <vt:lpstr>Security Considerations</vt:lpstr>
      <vt:lpstr>Clustering/Session Replication </vt:lpstr>
      <vt:lpstr>Clustering/Session Replication </vt:lpstr>
      <vt:lpstr>Clustering/Session Replication </vt:lpstr>
      <vt:lpstr>Clustering/Session Replication </vt:lpstr>
      <vt:lpstr>Clustering/Session Replication </vt:lpstr>
      <vt:lpstr>Clustering/Session Replication </vt:lpstr>
      <vt:lpstr>Clustering/Session Replication </vt:lpstr>
      <vt:lpstr>Clustering/Session Replication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TomCat 8 Administration</dc:title>
  <dc:creator>Pashum rajessh</dc:creator>
  <cp:lastModifiedBy>Pashum rajessh</cp:lastModifiedBy>
  <cp:revision>16</cp:revision>
  <dcterms:created xsi:type="dcterms:W3CDTF">2019-09-16T16:45:43Z</dcterms:created>
  <dcterms:modified xsi:type="dcterms:W3CDTF">2020-10-30T03:33:45Z</dcterms:modified>
</cp:coreProperties>
</file>