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4" r:id="rId3"/>
    <p:sldId id="338" r:id="rId4"/>
    <p:sldId id="378" r:id="rId5"/>
    <p:sldId id="397" r:id="rId6"/>
    <p:sldId id="398" r:id="rId7"/>
    <p:sldId id="401" r:id="rId8"/>
    <p:sldId id="402" r:id="rId9"/>
    <p:sldId id="400" r:id="rId10"/>
    <p:sldId id="403" r:id="rId11"/>
    <p:sldId id="404" r:id="rId12"/>
    <p:sldId id="405" r:id="rId13"/>
    <p:sldId id="406" r:id="rId14"/>
    <p:sldId id="396" r:id="rId15"/>
    <p:sldId id="408" r:id="rId16"/>
    <p:sldId id="409" r:id="rId17"/>
    <p:sldId id="395" r:id="rId18"/>
    <p:sldId id="407" r:id="rId19"/>
    <p:sldId id="4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819"/>
    <a:srgbClr val="5B0505"/>
    <a:srgbClr val="050875"/>
    <a:srgbClr val="7C3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 snapToObjects="1">
      <p:cViewPr varScale="1">
        <p:scale>
          <a:sx n="66" d="100"/>
          <a:sy n="66" d="100"/>
        </p:scale>
        <p:origin x="-1398" y="-96"/>
      </p:cViewPr>
      <p:guideLst>
        <p:guide orient="horz" pos="725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43576" y="2949090"/>
            <a:ext cx="3787352" cy="17001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5B0505"/>
                </a:solidFill>
                <a:latin typeface="+mj-lt"/>
                <a:cs typeface="Arial"/>
              </a:rPr>
              <a:t>Network Security</a:t>
            </a:r>
            <a:endParaRPr lang="en-US" sz="36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cs typeface="Arial"/>
              </a:rPr>
              <a:t>A trusted third </a:t>
            </a:r>
            <a:r>
              <a:rPr lang="en-US" dirty="0" smtClean="0">
                <a:cs typeface="Arial"/>
              </a:rPr>
              <a:t>party (TTP) </a:t>
            </a:r>
            <a:r>
              <a:rPr lang="en-US" dirty="0">
                <a:cs typeface="Arial"/>
              </a:rPr>
              <a:t>may be needed to achieve secure transmission. 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E.g. </a:t>
            </a:r>
            <a:r>
              <a:rPr lang="en-US" dirty="0">
                <a:cs typeface="Arial"/>
              </a:rPr>
              <a:t>a </a:t>
            </a:r>
            <a:r>
              <a:rPr lang="en-US" dirty="0" smtClean="0">
                <a:cs typeface="Arial"/>
              </a:rPr>
              <a:t>TTP may </a:t>
            </a:r>
            <a:r>
              <a:rPr lang="en-US" dirty="0">
                <a:cs typeface="Arial"/>
              </a:rPr>
              <a:t>be responsible for distributing the secret </a:t>
            </a:r>
            <a:r>
              <a:rPr lang="en-US" dirty="0" smtClean="0">
                <a:cs typeface="Arial"/>
              </a:rPr>
              <a:t>information to </a:t>
            </a:r>
            <a:r>
              <a:rPr lang="en-US" dirty="0">
                <a:cs typeface="Arial"/>
              </a:rPr>
              <a:t>the two principals while keeping it from any opponent.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cs typeface="Arial"/>
              </a:rPr>
              <a:t>This general model shows that there are four basic tasks in designing </a:t>
            </a:r>
            <a:r>
              <a:rPr lang="en-US" dirty="0" smtClean="0">
                <a:cs typeface="Arial"/>
              </a:rPr>
              <a:t>a particular </a:t>
            </a:r>
            <a:r>
              <a:rPr lang="en-US" dirty="0">
                <a:cs typeface="Arial"/>
              </a:rPr>
              <a:t>security service: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cs typeface="Arial"/>
              </a:rPr>
              <a:t>1.  Design an </a:t>
            </a:r>
            <a:r>
              <a:rPr lang="en-US" dirty="0" smtClean="0">
                <a:cs typeface="Arial"/>
              </a:rPr>
              <a:t>algorithm for the </a:t>
            </a:r>
            <a:r>
              <a:rPr lang="en-US" dirty="0">
                <a:cs typeface="Arial"/>
              </a:rPr>
              <a:t>security-related transformation. </a:t>
            </a:r>
            <a:r>
              <a:rPr lang="en-US" dirty="0" smtClean="0">
                <a:cs typeface="Arial"/>
              </a:rPr>
              <a:t>An </a:t>
            </a:r>
            <a:r>
              <a:rPr lang="en-US" dirty="0">
                <a:cs typeface="Arial"/>
              </a:rPr>
              <a:t>opponent </a:t>
            </a:r>
            <a:r>
              <a:rPr lang="en-US" dirty="0" smtClean="0">
                <a:cs typeface="Arial"/>
              </a:rPr>
              <a:t>should not be able to </a:t>
            </a:r>
            <a:r>
              <a:rPr lang="en-US" dirty="0">
                <a:cs typeface="Arial"/>
              </a:rPr>
              <a:t>defeat </a:t>
            </a:r>
            <a:r>
              <a:rPr lang="en-US" dirty="0" smtClean="0">
                <a:cs typeface="Arial"/>
              </a:rPr>
              <a:t> purpose of the algorithm.</a:t>
            </a:r>
            <a:endParaRPr lang="en-US" dirty="0">
              <a:cs typeface="Arial"/>
            </a:endParaRPr>
          </a:p>
          <a:p>
            <a:r>
              <a:rPr lang="en-US" dirty="0" smtClean="0">
                <a:cs typeface="Arial"/>
              </a:rPr>
              <a:t>2</a:t>
            </a:r>
            <a:r>
              <a:rPr lang="en-US" dirty="0">
                <a:cs typeface="Arial"/>
              </a:rPr>
              <a:t>.  Generate the secret </a:t>
            </a:r>
            <a:r>
              <a:rPr lang="en-US" dirty="0" smtClean="0">
                <a:cs typeface="Arial"/>
              </a:rPr>
              <a:t>information used by </a:t>
            </a:r>
            <a:r>
              <a:rPr lang="en-US" dirty="0">
                <a:cs typeface="Arial"/>
              </a:rPr>
              <a:t>the </a:t>
            </a:r>
            <a:r>
              <a:rPr lang="en-US" dirty="0" smtClean="0">
                <a:cs typeface="Arial"/>
              </a:rPr>
              <a:t>algorithm.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3</a:t>
            </a:r>
            <a:r>
              <a:rPr lang="en-US" dirty="0">
                <a:cs typeface="Arial"/>
              </a:rPr>
              <a:t>.  Develop methods for the distribution and sharing of the secret information.</a:t>
            </a:r>
          </a:p>
          <a:p>
            <a:r>
              <a:rPr lang="en-US" dirty="0" smtClean="0">
                <a:cs typeface="Arial"/>
              </a:rPr>
              <a:t>4</a:t>
            </a:r>
            <a:r>
              <a:rPr lang="en-US" dirty="0">
                <a:cs typeface="Arial"/>
              </a:rPr>
              <a:t>.  Specify a protocol </a:t>
            </a:r>
            <a:r>
              <a:rPr lang="en-US" dirty="0" smtClean="0">
                <a:cs typeface="Arial"/>
              </a:rPr>
              <a:t>enabling the principals to use </a:t>
            </a:r>
            <a:r>
              <a:rPr lang="en-US" dirty="0">
                <a:cs typeface="Arial"/>
              </a:rPr>
              <a:t>the </a:t>
            </a:r>
            <a:r>
              <a:rPr lang="en-US" dirty="0" smtClean="0">
                <a:cs typeface="Arial"/>
              </a:rPr>
              <a:t>security algorithm </a:t>
            </a:r>
            <a:r>
              <a:rPr lang="en-US" dirty="0">
                <a:cs typeface="Arial"/>
              </a:rPr>
              <a:t>and the secret information </a:t>
            </a:r>
            <a:r>
              <a:rPr lang="en-US" dirty="0" smtClean="0">
                <a:cs typeface="Arial"/>
              </a:rPr>
              <a:t>for a </a:t>
            </a:r>
            <a:r>
              <a:rPr lang="en-US" dirty="0">
                <a:cs typeface="Arial"/>
              </a:rPr>
              <a:t>particular security service.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99886" y="1155524"/>
            <a:ext cx="7529964" cy="716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A Generic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Model For Network Security </a:t>
            </a:r>
            <a:endParaRPr lang="en-US" sz="3200" b="1" dirty="0" smtClean="0">
              <a:solidFill>
                <a:srgbClr val="5B0505"/>
              </a:solidFill>
              <a:latin typeface="+mj-lt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3" descr="f2.pdf"/>
          <p:cNvPicPr>
            <a:picLocks noChangeAspect="1"/>
          </p:cNvPicPr>
          <p:nvPr/>
        </p:nvPicPr>
        <p:blipFill>
          <a:blip r:embed="rId3"/>
          <a:srcRect t="12941" r="2727" b="11765"/>
          <a:stretch>
            <a:fillRect/>
          </a:stretch>
        </p:blipFill>
        <p:spPr bwMode="auto">
          <a:xfrm>
            <a:off x="290286" y="1517747"/>
            <a:ext cx="8396514" cy="51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Next, we describe a </a:t>
            </a:r>
            <a:r>
              <a:rPr lang="en-US" dirty="0">
                <a:cs typeface="Arial"/>
              </a:rPr>
              <a:t>general model </a:t>
            </a:r>
            <a:r>
              <a:rPr lang="en-US" dirty="0" smtClean="0">
                <a:cs typeface="Arial"/>
              </a:rPr>
              <a:t>which </a:t>
            </a:r>
            <a:r>
              <a:rPr lang="en-US" dirty="0">
                <a:cs typeface="Arial"/>
              </a:rPr>
              <a:t>reflects a concern for protecting an information system from </a:t>
            </a:r>
            <a:r>
              <a:rPr lang="en-US" dirty="0" smtClean="0">
                <a:cs typeface="Arial"/>
              </a:rPr>
              <a:t>unwanted access.</a:t>
            </a:r>
          </a:p>
          <a:p>
            <a:r>
              <a:rPr lang="en-US" dirty="0" smtClean="0">
                <a:cs typeface="Arial"/>
              </a:rPr>
              <a:t>E.g. A hacker </a:t>
            </a:r>
            <a:r>
              <a:rPr lang="en-US" dirty="0">
                <a:cs typeface="Arial"/>
              </a:rPr>
              <a:t>who </a:t>
            </a:r>
            <a:r>
              <a:rPr lang="en-US" dirty="0" smtClean="0">
                <a:cs typeface="Arial"/>
              </a:rPr>
              <a:t>attempts </a:t>
            </a:r>
            <a:r>
              <a:rPr lang="en-US" dirty="0">
                <a:cs typeface="Arial"/>
              </a:rPr>
              <a:t>to penetrate </a:t>
            </a:r>
            <a:r>
              <a:rPr lang="en-US" dirty="0" smtClean="0">
                <a:cs typeface="Arial"/>
              </a:rPr>
              <a:t>system </a:t>
            </a:r>
            <a:r>
              <a:rPr lang="en-US" dirty="0">
                <a:cs typeface="Arial"/>
              </a:rPr>
              <a:t>that can be accessed over a </a:t>
            </a:r>
            <a:r>
              <a:rPr lang="en-US" dirty="0" smtClean="0">
                <a:cs typeface="Arial"/>
              </a:rPr>
              <a:t>net.</a:t>
            </a:r>
            <a:endParaRPr lang="en-US" dirty="0"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An intruder </a:t>
            </a:r>
            <a:r>
              <a:rPr lang="en-US" dirty="0">
                <a:cs typeface="Arial"/>
              </a:rPr>
              <a:t>can be a </a:t>
            </a:r>
            <a:r>
              <a:rPr lang="en-US" dirty="0" smtClean="0">
                <a:cs typeface="Arial"/>
              </a:rPr>
              <a:t>disgruntled employee </a:t>
            </a:r>
            <a:r>
              <a:rPr lang="en-US" dirty="0">
                <a:cs typeface="Arial"/>
              </a:rPr>
              <a:t>who wishes to do damage or a criminal who seeks to exploit </a:t>
            </a:r>
            <a:r>
              <a:rPr lang="en-US" dirty="0" smtClean="0">
                <a:cs typeface="Arial"/>
              </a:rPr>
              <a:t>computer assets </a:t>
            </a:r>
            <a:r>
              <a:rPr lang="en-US" dirty="0">
                <a:cs typeface="Arial"/>
              </a:rPr>
              <a:t>for financial gain (e.g., obtaining credit card numbers or performing </a:t>
            </a:r>
            <a:r>
              <a:rPr lang="en-US" dirty="0" smtClean="0">
                <a:cs typeface="Arial"/>
              </a:rPr>
              <a:t>illegal money </a:t>
            </a:r>
            <a:r>
              <a:rPr lang="en-US" dirty="0">
                <a:cs typeface="Arial"/>
              </a:rPr>
              <a:t>transfers).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/>
              <a:t>Using this model requires us to: </a:t>
            </a:r>
          </a:p>
          <a:p>
            <a:r>
              <a:rPr lang="en-US" dirty="0"/>
              <a:t>Select appropriate gatekeeper functions to identify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Implement </a:t>
            </a:r>
            <a:r>
              <a:rPr lang="en-US" dirty="0"/>
              <a:t>security controls to ensure only authorized users access designated information or </a:t>
            </a:r>
            <a:r>
              <a:rPr lang="en-US" dirty="0" smtClean="0"/>
              <a:t>resources.</a:t>
            </a: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endParaRPr lang="en-US" dirty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99886" y="1155524"/>
            <a:ext cx="7529964" cy="716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Network Access Security Model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3" descr="f3.pdf"/>
          <p:cNvPicPr>
            <a:picLocks noChangeAspect="1"/>
          </p:cNvPicPr>
          <p:nvPr/>
        </p:nvPicPr>
        <p:blipFill>
          <a:blip r:embed="rId3"/>
          <a:srcRect l="2353" t="28181" r="3529" b="33636"/>
          <a:stretch>
            <a:fillRect/>
          </a:stretch>
        </p:blipFill>
        <p:spPr bwMode="auto">
          <a:xfrm>
            <a:off x="457200" y="1659514"/>
            <a:ext cx="79726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44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cs typeface="Arial"/>
              </a:rPr>
              <a:t>Another type of unwanted access is the placement in a computer </a:t>
            </a:r>
            <a:r>
              <a:rPr lang="en-US" dirty="0" smtClean="0">
                <a:latin typeface="+mj-lt"/>
                <a:cs typeface="Arial"/>
              </a:rPr>
              <a:t>system of </a:t>
            </a:r>
            <a:r>
              <a:rPr lang="en-US" dirty="0">
                <a:latin typeface="+mj-lt"/>
                <a:cs typeface="Arial"/>
              </a:rPr>
              <a:t>logic that exploits vulnerabilities in the system and that can affect </a:t>
            </a:r>
            <a:r>
              <a:rPr lang="en-US" dirty="0" smtClean="0">
                <a:latin typeface="+mj-lt"/>
                <a:cs typeface="Arial"/>
              </a:rPr>
              <a:t>application programs. 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1965" y="5314122"/>
            <a:ext cx="67586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629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Objectives of the Topic </a:t>
            </a:r>
            <a:endParaRPr lang="en-US" sz="3200" b="1" dirty="0">
              <a:solidFill>
                <a:srgbClr val="5B0505"/>
              </a:solidFill>
              <a:latin typeface="+mj-lt"/>
              <a:cs typeface="Arial"/>
            </a:endParaRPr>
          </a:p>
          <a:p>
            <a:r>
              <a:rPr lang="en-US" dirty="0">
                <a:latin typeface="+mj-lt"/>
                <a:cs typeface="Arial"/>
              </a:rPr>
              <a:t>After completing this topic, </a:t>
            </a:r>
            <a:r>
              <a:rPr lang="en-US" dirty="0" smtClean="0">
                <a:latin typeface="+mj-lt"/>
                <a:cs typeface="Arial"/>
              </a:rPr>
              <a:t>a student </a:t>
            </a:r>
            <a:r>
              <a:rPr lang="en-US" dirty="0">
                <a:latin typeface="+mj-lt"/>
                <a:cs typeface="Arial"/>
              </a:rPr>
              <a:t>will be able </a:t>
            </a:r>
            <a:r>
              <a:rPr lang="en-US" dirty="0" smtClean="0">
                <a:latin typeface="+mj-lt"/>
                <a:cs typeface="Arial"/>
              </a:rPr>
              <a:t>to</a:t>
            </a:r>
            <a:endParaRPr lang="en-US" sz="2400" dirty="0" smtClean="0">
              <a:latin typeface="+mj-lt"/>
              <a:cs typeface="Arial"/>
            </a:endParaRPr>
          </a:p>
          <a:p>
            <a:pPr lvl="1"/>
            <a:r>
              <a:rPr lang="en-US" sz="2800" dirty="0">
                <a:cs typeface="Arial" pitchFamily="34" charset="0"/>
              </a:rPr>
              <a:t>d</a:t>
            </a:r>
            <a:r>
              <a:rPr lang="en-US" sz="2800" dirty="0" smtClean="0">
                <a:cs typeface="Arial" pitchFamily="34" charset="0"/>
              </a:rPr>
              <a:t>escribe a model for network security.</a:t>
            </a:r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6774" y="1142272"/>
            <a:ext cx="3787352" cy="4580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5B0505"/>
                </a:solidFill>
                <a:latin typeface="+mj-lt"/>
                <a:cs typeface="Arial"/>
              </a:rPr>
              <a:t>Figures </a:t>
            </a:r>
            <a:r>
              <a:rPr lang="en-US" sz="3200" b="1" dirty="0">
                <a:solidFill>
                  <a:srgbClr val="5B0505"/>
                </a:solidFill>
                <a:latin typeface="+mj-lt"/>
                <a:cs typeface="Arial"/>
              </a:rPr>
              <a:t>and material in this topic have been</a:t>
            </a:r>
          </a:p>
          <a:p>
            <a:r>
              <a:rPr lang="en-US" dirty="0" smtClean="0">
                <a:latin typeface="+mj-lt"/>
                <a:cs typeface="Arial"/>
              </a:rPr>
              <a:t>adapted </a:t>
            </a:r>
            <a:r>
              <a:rPr lang="en-US" dirty="0">
                <a:latin typeface="+mj-lt"/>
                <a:cs typeface="Arial"/>
              </a:rPr>
              <a:t>from </a:t>
            </a:r>
            <a:r>
              <a:rPr lang="en-US" i="1" dirty="0" smtClean="0">
                <a:latin typeface="+mj-lt"/>
                <a:cs typeface="Arial"/>
              </a:rPr>
              <a:t>“</a:t>
            </a:r>
            <a:r>
              <a:rPr lang="en-US" i="1" dirty="0">
                <a:latin typeface="+mj-lt"/>
                <a:cs typeface="Arial"/>
              </a:rPr>
              <a:t>Network Security </a:t>
            </a:r>
            <a:r>
              <a:rPr lang="en-US" i="1" dirty="0" smtClean="0">
                <a:latin typeface="+mj-lt"/>
                <a:cs typeface="Arial"/>
              </a:rPr>
              <a:t>Essentials: Applications and Standards”</a:t>
            </a:r>
            <a:r>
              <a:rPr lang="en-US" dirty="0" smtClean="0">
                <a:latin typeface="+mj-lt"/>
                <a:cs typeface="Arial"/>
              </a:rPr>
              <a:t>, 2014, by </a:t>
            </a:r>
            <a:r>
              <a:rPr lang="en-US" dirty="0" smtClean="0">
                <a:cs typeface="Arial"/>
              </a:rPr>
              <a:t>William </a:t>
            </a:r>
            <a:r>
              <a:rPr lang="en-US" dirty="0">
                <a:cs typeface="Arial"/>
              </a:rPr>
              <a:t>Stallings</a:t>
            </a:r>
            <a:r>
              <a:rPr lang="en-US" dirty="0" smtClean="0">
                <a:latin typeface="+mj-lt"/>
                <a:cs typeface="Arial"/>
              </a:rPr>
              <a:t>.</a:t>
            </a:r>
            <a:endParaRPr lang="en-US" sz="2800" dirty="0" smtClean="0">
              <a:cs typeface="Arial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</a:t>
            </a:r>
            <a:r>
              <a:rPr lang="en-US" sz="3200" b="1" dirty="0" smtClean="0">
                <a:solidFill>
                  <a:srgbClr val="002060"/>
                </a:solidFill>
                <a:latin typeface="Arial"/>
                <a:cs typeface="Arial"/>
              </a:rPr>
              <a:t>For Network </a:t>
            </a:r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Assume a </a:t>
            </a:r>
            <a:r>
              <a:rPr lang="en-US" dirty="0">
                <a:cs typeface="Arial"/>
              </a:rPr>
              <a:t>message is to be transferred from one party to another across </a:t>
            </a:r>
            <a:r>
              <a:rPr lang="en-US" dirty="0" smtClean="0">
                <a:cs typeface="Arial"/>
              </a:rPr>
              <a:t>some sort </a:t>
            </a:r>
            <a:r>
              <a:rPr lang="en-US" dirty="0">
                <a:cs typeface="Arial"/>
              </a:rPr>
              <a:t>of Internet service. 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The </a:t>
            </a:r>
            <a:r>
              <a:rPr lang="en-US" dirty="0">
                <a:cs typeface="Arial"/>
              </a:rPr>
              <a:t>two parties, who are the principals  in this transaction</a:t>
            </a:r>
            <a:r>
              <a:rPr lang="en-US" dirty="0" smtClean="0">
                <a:cs typeface="Arial"/>
              </a:rPr>
              <a:t>, must </a:t>
            </a:r>
            <a:r>
              <a:rPr lang="en-US" dirty="0">
                <a:cs typeface="Arial"/>
              </a:rPr>
              <a:t>cooperate for the exchange to take place.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A </a:t>
            </a:r>
            <a:r>
              <a:rPr lang="en-US" dirty="0">
                <a:cs typeface="Arial"/>
              </a:rPr>
              <a:t>logical information channel </a:t>
            </a:r>
            <a:r>
              <a:rPr lang="en-US" dirty="0" smtClean="0">
                <a:cs typeface="Arial"/>
              </a:rPr>
              <a:t>is established </a:t>
            </a:r>
            <a:r>
              <a:rPr lang="en-US" dirty="0">
                <a:cs typeface="Arial"/>
              </a:rPr>
              <a:t>by defining a route through the Internet from source to </a:t>
            </a:r>
            <a:r>
              <a:rPr lang="en-US" dirty="0" smtClean="0">
                <a:cs typeface="Arial"/>
              </a:rPr>
              <a:t>destination and </a:t>
            </a:r>
            <a:r>
              <a:rPr lang="en-US" dirty="0">
                <a:cs typeface="Arial"/>
              </a:rPr>
              <a:t>by the cooperative use of communication protocols (e.g., TCP/IP) by the </a:t>
            </a:r>
            <a:r>
              <a:rPr lang="en-US" dirty="0" smtClean="0">
                <a:cs typeface="Arial"/>
              </a:rPr>
              <a:t>two principals</a:t>
            </a:r>
            <a:r>
              <a:rPr lang="en-US" dirty="0">
                <a:cs typeface="Arial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To </a:t>
            </a:r>
            <a:r>
              <a:rPr lang="en-US" dirty="0">
                <a:cs typeface="Arial"/>
              </a:rPr>
              <a:t>protect </a:t>
            </a:r>
            <a:r>
              <a:rPr lang="en-US" dirty="0" smtClean="0">
                <a:cs typeface="Arial"/>
              </a:rPr>
              <a:t>the information from </a:t>
            </a:r>
            <a:r>
              <a:rPr lang="en-US" dirty="0">
                <a:cs typeface="Arial"/>
              </a:rPr>
              <a:t>an opponent who may present a threat to confidentiality</a:t>
            </a:r>
            <a:r>
              <a:rPr lang="en-US" dirty="0" smtClean="0">
                <a:cs typeface="Arial"/>
              </a:rPr>
              <a:t>, authenticity</a:t>
            </a:r>
            <a:r>
              <a:rPr lang="en-US" dirty="0">
                <a:cs typeface="Arial"/>
              </a:rPr>
              <a:t>, and so </a:t>
            </a:r>
            <a:r>
              <a:rPr lang="en-US" dirty="0" smtClean="0">
                <a:cs typeface="Arial"/>
              </a:rPr>
              <a:t>on, security comes </a:t>
            </a:r>
            <a:r>
              <a:rPr lang="en-US" dirty="0">
                <a:cs typeface="Arial"/>
              </a:rPr>
              <a:t>into </a:t>
            </a:r>
            <a:r>
              <a:rPr lang="en-US" dirty="0" smtClean="0">
                <a:cs typeface="Arial"/>
              </a:rPr>
              <a:t>play.</a:t>
            </a:r>
          </a:p>
          <a:p>
            <a:r>
              <a:rPr lang="en-US" dirty="0" smtClean="0">
                <a:cs typeface="Arial"/>
              </a:rPr>
              <a:t>All of the security </a:t>
            </a:r>
            <a:r>
              <a:rPr lang="en-US" dirty="0">
                <a:cs typeface="Arial"/>
              </a:rPr>
              <a:t>techniques </a:t>
            </a:r>
            <a:r>
              <a:rPr lang="en-US" dirty="0" smtClean="0">
                <a:cs typeface="Arial"/>
              </a:rPr>
              <a:t>have </a:t>
            </a:r>
            <a:r>
              <a:rPr lang="en-US" dirty="0">
                <a:cs typeface="Arial"/>
              </a:rPr>
              <a:t>two components: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1</a:t>
            </a:r>
            <a:r>
              <a:rPr lang="en-US" dirty="0">
                <a:cs typeface="Arial"/>
              </a:rPr>
              <a:t>.  A security-related transformation on the </a:t>
            </a:r>
            <a:r>
              <a:rPr lang="en-US" dirty="0" smtClean="0">
                <a:cs typeface="Arial"/>
              </a:rPr>
              <a:t>information to be sent. </a:t>
            </a:r>
          </a:p>
          <a:p>
            <a:r>
              <a:rPr lang="en-US" dirty="0" smtClean="0">
                <a:cs typeface="Arial"/>
              </a:rPr>
              <a:t>Example1: encryption of the message, which scrambles </a:t>
            </a:r>
            <a:r>
              <a:rPr lang="en-US" dirty="0">
                <a:cs typeface="Arial"/>
              </a:rPr>
              <a:t>the </a:t>
            </a:r>
            <a:r>
              <a:rPr lang="en-US" dirty="0" smtClean="0">
                <a:cs typeface="Arial"/>
              </a:rPr>
              <a:t> message </a:t>
            </a:r>
            <a:r>
              <a:rPr lang="en-US" dirty="0">
                <a:cs typeface="Arial"/>
              </a:rPr>
              <a:t>so that </a:t>
            </a:r>
            <a:r>
              <a:rPr lang="en-US" dirty="0" smtClean="0">
                <a:cs typeface="Arial"/>
              </a:rPr>
              <a:t>it  </a:t>
            </a:r>
            <a:r>
              <a:rPr lang="en-US" dirty="0">
                <a:cs typeface="Arial"/>
              </a:rPr>
              <a:t>is unreadable by the </a:t>
            </a:r>
            <a:r>
              <a:rPr lang="en-US" dirty="0" smtClean="0">
                <a:cs typeface="Arial"/>
              </a:rPr>
              <a:t>opponent</a:t>
            </a:r>
            <a:r>
              <a:rPr lang="en-US" dirty="0">
                <a:cs typeface="Arial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/>
              </a:rPr>
              <a:t>Example2: the </a:t>
            </a:r>
            <a:r>
              <a:rPr lang="en-US" dirty="0">
                <a:cs typeface="Arial"/>
              </a:rPr>
              <a:t>addition of a code based on the </a:t>
            </a:r>
            <a:r>
              <a:rPr lang="en-US" dirty="0" smtClean="0">
                <a:cs typeface="Arial"/>
              </a:rPr>
              <a:t>contents of </a:t>
            </a:r>
            <a:r>
              <a:rPr lang="en-US" dirty="0">
                <a:cs typeface="Arial"/>
              </a:rPr>
              <a:t>the message, which can be used to verify the identity of the sender.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2498" y="1155523"/>
            <a:ext cx="3787352" cy="4980233"/>
          </a:xfrm>
        </p:spPr>
        <p:txBody>
          <a:bodyPr>
            <a:noAutofit/>
          </a:bodyPr>
          <a:lstStyle/>
          <a:p>
            <a:r>
              <a:rPr lang="en-US" dirty="0">
                <a:cs typeface="Arial"/>
              </a:rPr>
              <a:t>2.  Some secret information shared by the two principals </a:t>
            </a:r>
            <a:r>
              <a:rPr lang="en-US" dirty="0" smtClean="0">
                <a:cs typeface="Arial"/>
              </a:rPr>
              <a:t>and unknown </a:t>
            </a:r>
            <a:r>
              <a:rPr lang="en-US" dirty="0">
                <a:cs typeface="Arial"/>
              </a:rPr>
              <a:t>to the opponent. </a:t>
            </a:r>
            <a:endParaRPr lang="en-US" dirty="0" smtClean="0">
              <a:cs typeface="Arial"/>
            </a:endParaRPr>
          </a:p>
          <a:p>
            <a:r>
              <a:rPr lang="en-US" dirty="0" smtClean="0">
                <a:cs typeface="Arial"/>
              </a:rPr>
              <a:t>E.g. encryption </a:t>
            </a:r>
            <a:r>
              <a:rPr lang="en-US" dirty="0">
                <a:cs typeface="Arial"/>
              </a:rPr>
              <a:t>key used </a:t>
            </a:r>
            <a:r>
              <a:rPr lang="en-US" dirty="0" smtClean="0">
                <a:cs typeface="Arial"/>
              </a:rPr>
              <a:t>with the </a:t>
            </a:r>
            <a:r>
              <a:rPr lang="en-US" dirty="0">
                <a:cs typeface="Arial"/>
              </a:rPr>
              <a:t>transformation to scramble the message before transmission </a:t>
            </a:r>
            <a:r>
              <a:rPr lang="en-US" dirty="0" smtClean="0">
                <a:cs typeface="Arial"/>
              </a:rPr>
              <a:t>and unscramble </a:t>
            </a:r>
            <a:r>
              <a:rPr lang="en-US" dirty="0">
                <a:cs typeface="Arial"/>
              </a:rPr>
              <a:t>it on reception.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992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A Model For Network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651</Words>
  <Application>Microsoft Office PowerPoint</Application>
  <PresentationFormat>On-screen Show (4:3)</PresentationFormat>
  <Paragraphs>88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  <vt:lpstr>A Model For Network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Seemi</dc:creator>
  <cp:lastModifiedBy>kashif</cp:lastModifiedBy>
  <cp:revision>1569</cp:revision>
  <cp:lastPrinted>2015-04-15T04:00:00Z</cp:lastPrinted>
  <dcterms:created xsi:type="dcterms:W3CDTF">2015-04-10T12:56:27Z</dcterms:created>
  <dcterms:modified xsi:type="dcterms:W3CDTF">2016-03-18T08:12:07Z</dcterms:modified>
</cp:coreProperties>
</file>