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4" r:id="rId10"/>
    <p:sldId id="263" r:id="rId11"/>
    <p:sldId id="266" r:id="rId12"/>
    <p:sldId id="265" r:id="rId13"/>
    <p:sldId id="268" r:id="rId14"/>
    <p:sldId id="271" r:id="rId15"/>
    <p:sldId id="269" r:id="rId16"/>
    <p:sldId id="270" r:id="rId17"/>
    <p:sldId id="273" r:id="rId18"/>
    <p:sldId id="272" r:id="rId19"/>
    <p:sldId id="274" r:id="rId20"/>
    <p:sldId id="276" r:id="rId21"/>
    <p:sldId id="275" r:id="rId22"/>
    <p:sldId id="278" r:id="rId23"/>
    <p:sldId id="277" r:id="rId24"/>
    <p:sldId id="279" r:id="rId25"/>
    <p:sldId id="280" r:id="rId26"/>
    <p:sldId id="281" r:id="rId27"/>
    <p:sldId id="283" r:id="rId28"/>
    <p:sldId id="284" r:id="rId29"/>
    <p:sldId id="286" r:id="rId30"/>
    <p:sldId id="285" r:id="rId31"/>
    <p:sldId id="287" r:id="rId32"/>
    <p:sldId id="289" r:id="rId33"/>
    <p:sldId id="288" r:id="rId34"/>
    <p:sldId id="282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FF0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99" autoAdjust="0"/>
    <p:restoredTop sz="94737" autoAdjust="0"/>
  </p:normalViewPr>
  <p:slideViewPr>
    <p:cSldViewPr snapToGrid="0" snapToObjects="1">
      <p:cViewPr varScale="1">
        <p:scale>
          <a:sx n="62" d="100"/>
          <a:sy n="62" d="100"/>
        </p:scale>
        <p:origin x="-1512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648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127377-594C-6F44-97BE-8EF931D5164D}" type="datetimeFigureOut">
              <a:rPr lang="en-US" smtClean="0"/>
              <a:pPr/>
              <a:t>1/7/2022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009F34-723A-054B-9E24-730575998F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59639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C2C47-2840-9045-93D0-9E56F1EDACA4}" type="datetimeFigureOut">
              <a:rPr lang="en-US" smtClean="0"/>
              <a:pPr/>
              <a:t>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10226-54FD-4549-BEF3-00EDA0499A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24989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C2C47-2840-9045-93D0-9E56F1EDACA4}" type="datetimeFigureOut">
              <a:rPr lang="en-US" smtClean="0"/>
              <a:pPr/>
              <a:t>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10226-54FD-4549-BEF3-00EDA0499A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26050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C2C47-2840-9045-93D0-9E56F1EDACA4}" type="datetimeFigureOut">
              <a:rPr lang="en-US" smtClean="0"/>
              <a:pPr/>
              <a:t>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10226-54FD-4549-BEF3-00EDA0499A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9416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C2C47-2840-9045-93D0-9E56F1EDACA4}" type="datetimeFigureOut">
              <a:rPr lang="en-US" smtClean="0"/>
              <a:pPr/>
              <a:t>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10226-54FD-4549-BEF3-00EDA0499A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95127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C2C47-2840-9045-93D0-9E56F1EDACA4}" type="datetimeFigureOut">
              <a:rPr lang="en-US" smtClean="0"/>
              <a:pPr/>
              <a:t>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10226-54FD-4549-BEF3-00EDA0499A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74629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C2C47-2840-9045-93D0-9E56F1EDACA4}" type="datetimeFigureOut">
              <a:rPr lang="en-US" smtClean="0"/>
              <a:pPr/>
              <a:t>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10226-54FD-4549-BEF3-00EDA0499A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63610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C2C47-2840-9045-93D0-9E56F1EDACA4}" type="datetimeFigureOut">
              <a:rPr lang="en-US" smtClean="0"/>
              <a:pPr/>
              <a:t>1/7/2022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10226-54FD-4549-BEF3-00EDA0499A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91009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C2C47-2840-9045-93D0-9E56F1EDACA4}" type="datetimeFigureOut">
              <a:rPr lang="en-US" smtClean="0"/>
              <a:pPr/>
              <a:t>1/7/2022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10226-54FD-4549-BEF3-00EDA0499A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81180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C2C47-2840-9045-93D0-9E56F1EDACA4}" type="datetimeFigureOut">
              <a:rPr lang="en-US" smtClean="0"/>
              <a:pPr/>
              <a:t>1/7/2022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10226-54FD-4549-BEF3-00EDA0499A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20854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C2C47-2840-9045-93D0-9E56F1EDACA4}" type="datetimeFigureOut">
              <a:rPr lang="en-US" smtClean="0"/>
              <a:pPr/>
              <a:t>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10226-54FD-4549-BEF3-00EDA0499A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53783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C2C47-2840-9045-93D0-9E56F1EDACA4}" type="datetimeFigureOut">
              <a:rPr lang="en-US" smtClean="0"/>
              <a:pPr/>
              <a:t>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10226-54FD-4549-BEF3-00EDA0499A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34887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C2C47-2840-9045-93D0-9E56F1EDACA4}" type="datetimeFigureOut">
              <a:rPr lang="en-US" smtClean="0"/>
              <a:pPr/>
              <a:t>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10226-54FD-4549-BEF3-00EDA0499A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60862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6217"/>
            <a:ext cx="7772400" cy="1470025"/>
          </a:xfrm>
        </p:spPr>
        <p:txBody>
          <a:bodyPr/>
          <a:lstStyle/>
          <a:p>
            <a:r>
              <a:rPr lang="en-US" dirty="0" smtClean="0"/>
              <a:t>Ch 9: Mobile Payments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06052" y="3886199"/>
            <a:ext cx="4052148" cy="2483489"/>
          </a:xfrm>
        </p:spPr>
        <p:txBody>
          <a:bodyPr>
            <a:noAutofit/>
          </a:bodyPr>
          <a:lstStyle/>
          <a:p>
            <a:r>
              <a:rPr lang="en-US" sz="4400" dirty="0" smtClean="0">
                <a:solidFill>
                  <a:schemeClr val="tx1"/>
                </a:solidFill>
              </a:rPr>
              <a:t>CNIT 128:</a:t>
            </a:r>
          </a:p>
          <a:p>
            <a:r>
              <a:rPr lang="en-US" sz="4400" dirty="0" smtClean="0">
                <a:solidFill>
                  <a:schemeClr val="tx1"/>
                </a:solidFill>
              </a:rPr>
              <a:t>Hacking Mobile Devices</a:t>
            </a:r>
            <a:endParaRPr lang="en-US" sz="4400" dirty="0">
              <a:solidFill>
                <a:schemeClr val="tx1"/>
              </a:solidFill>
            </a:endParaRPr>
          </a:p>
        </p:txBody>
      </p:sp>
      <p:pic>
        <p:nvPicPr>
          <p:cNvPr id="4" name="Picture 3" descr="t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73657" y="3153819"/>
            <a:ext cx="2844800" cy="3492500"/>
          </a:xfrm>
          <a:prstGeom prst="rect">
            <a:avLst/>
          </a:prstGeom>
          <a:ln>
            <a:solidFill>
              <a:srgbClr val="4F81BD"/>
            </a:solidFill>
          </a:ln>
        </p:spPr>
      </p:pic>
    </p:spTree>
    <p:extLst>
      <p:ext uri="{BB962C8B-B14F-4D97-AF65-F5344CB8AC3E}">
        <p14:creationId xmlns:p14="http://schemas.microsoft.com/office/powerpoint/2010/main" xmlns="" val="402466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Google was first, but retailers didn't play along</a:t>
            </a:r>
          </a:p>
          <a:p>
            <a:pPr lvl="1"/>
            <a:r>
              <a:rPr lang="en-US" dirty="0" smtClean="0"/>
              <a:t>Only 2.4% of retailers had NFC in Oct, 2014</a:t>
            </a:r>
          </a:p>
          <a:p>
            <a:r>
              <a:rPr lang="en-US" dirty="0" smtClean="0"/>
              <a:t>Chip-and-PIN deadline is Oct. 2015</a:t>
            </a:r>
          </a:p>
          <a:p>
            <a:pPr lvl="1"/>
            <a:r>
              <a:rPr lang="en-US" dirty="0" smtClean="0"/>
              <a:t>Retailers must update POS systems or accept liability for credit card fraud (link Ch 9c)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21121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Samsung Pay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119499" cy="4525963"/>
          </a:xfrm>
        </p:spPr>
        <p:txBody>
          <a:bodyPr/>
          <a:lstStyle/>
          <a:p>
            <a:r>
              <a:rPr lang="en-US" dirty="0" smtClean="0"/>
              <a:t>To be available in summer 2015</a:t>
            </a:r>
          </a:p>
          <a:p>
            <a:r>
              <a:rPr lang="en-US" dirty="0" smtClean="0"/>
              <a:t>Only on Samsung Galaxy S6</a:t>
            </a:r>
          </a:p>
          <a:p>
            <a:r>
              <a:rPr lang="en-US" dirty="0" smtClean="0"/>
              <a:t>Works with NFC or magstripe readers</a:t>
            </a:r>
          </a:p>
          <a:p>
            <a:pPr lvl="1"/>
            <a:r>
              <a:rPr lang="en-US" dirty="0" smtClean="0"/>
              <a:t>90% of merchants</a:t>
            </a:r>
            <a:endParaRPr lang="en-US" dirty="0"/>
          </a:p>
        </p:txBody>
      </p:sp>
      <p:pic>
        <p:nvPicPr>
          <p:cNvPr id="4" name="Picture 3" descr="Screen Shot 2015-04-13 at 9.02.2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867400" y="1655763"/>
            <a:ext cx="2819400" cy="447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92406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CNN Infographic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7583"/>
            <a:ext cx="8229600" cy="788580"/>
          </a:xfrm>
        </p:spPr>
        <p:txBody>
          <a:bodyPr/>
          <a:lstStyle/>
          <a:p>
            <a:r>
              <a:rPr lang="en-US" dirty="0" smtClean="0"/>
              <a:t>Go Through Link Ch 9f</a:t>
            </a:r>
            <a:endParaRPr lang="en-US" dirty="0"/>
          </a:p>
        </p:txBody>
      </p:sp>
      <p:pic>
        <p:nvPicPr>
          <p:cNvPr id="4" name="Picture 3" descr="Screen Shot 2015-04-13 at 8.57.4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3835" y="1600200"/>
            <a:ext cx="8112013" cy="3538674"/>
          </a:xfrm>
          <a:prstGeom prst="rect">
            <a:avLst/>
          </a:prstGeom>
          <a:ln>
            <a:solidFill>
              <a:srgbClr val="4F81BD"/>
            </a:solidFill>
          </a:ln>
        </p:spPr>
      </p:pic>
    </p:spTree>
    <p:extLst>
      <p:ext uri="{BB962C8B-B14F-4D97-AF65-F5344CB8AC3E}">
        <p14:creationId xmlns:p14="http://schemas.microsoft.com/office/powerpoint/2010/main" xmlns="" val="675002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group of merchants (MCX)</a:t>
            </a:r>
          </a:p>
          <a:p>
            <a:pPr lvl="1"/>
            <a:r>
              <a:rPr lang="en-US" dirty="0" smtClean="0"/>
              <a:t>Rite-Aid, CVS, Walmart, Target, etc.</a:t>
            </a:r>
          </a:p>
          <a:p>
            <a:r>
              <a:rPr lang="en-US" dirty="0" smtClean="0"/>
              <a:t>Saves merchants credit card processing fees</a:t>
            </a:r>
          </a:p>
          <a:p>
            <a:r>
              <a:rPr lang="en-US" dirty="0" smtClean="0"/>
              <a:t>Gives stores access to consumer data</a:t>
            </a:r>
          </a:p>
          <a:p>
            <a:pPr lvl="1"/>
            <a:r>
              <a:rPr lang="en-US" dirty="0" smtClean="0"/>
              <a:t>Unlike Apple Pay</a:t>
            </a:r>
          </a:p>
          <a:p>
            <a:pPr lvl="1"/>
            <a:r>
              <a:rPr lang="en-US" dirty="0" smtClean="0"/>
              <a:t>Link Ch 9b, 9h</a:t>
            </a:r>
          </a:p>
          <a:p>
            <a:r>
              <a:rPr lang="en-US" dirty="0" smtClean="0"/>
              <a:t>Designed for merchants, not end-users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73840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CurrentC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Tied directly to your bank account</a:t>
            </a:r>
          </a:p>
          <a:p>
            <a:r>
              <a:rPr lang="en-US" dirty="0" smtClean="0"/>
              <a:t>Pay with QC code</a:t>
            </a:r>
            <a:endParaRPr lang="en-US" dirty="0"/>
          </a:p>
        </p:txBody>
      </p:sp>
      <p:pic>
        <p:nvPicPr>
          <p:cNvPr id="4" name="Picture 3" descr="Screen Shot 2015-04-13 at 9.23.49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9073"/>
          <a:stretch/>
        </p:blipFill>
        <p:spPr>
          <a:xfrm>
            <a:off x="1647210" y="3273981"/>
            <a:ext cx="6246498" cy="2710890"/>
          </a:xfrm>
          <a:prstGeom prst="rect">
            <a:avLst/>
          </a:prstGeom>
          <a:ln>
            <a:solidFill>
              <a:srgbClr val="4F81BD"/>
            </a:solidFill>
          </a:ln>
        </p:spPr>
      </p:pic>
    </p:spTree>
    <p:extLst>
      <p:ext uri="{BB962C8B-B14F-4D97-AF65-F5344CB8AC3E}">
        <p14:creationId xmlns:p14="http://schemas.microsoft.com/office/powerpoint/2010/main" xmlns="" val="12815317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5270"/>
            <a:ext cx="8229600" cy="796847"/>
          </a:xfrm>
        </p:spPr>
        <p:txBody>
          <a:bodyPr/>
          <a:lstStyle/>
          <a:p>
            <a:r>
              <a:rPr lang="en-US" dirty="0" smtClean="0"/>
              <a:t>Retailers Supporting CurrentC</a:t>
            </a:r>
            <a:endParaRPr lang="en-US" dirty="0"/>
          </a:p>
        </p:txBody>
      </p:sp>
      <p:pic>
        <p:nvPicPr>
          <p:cNvPr id="4" name="Picture 3" descr="currentc-retailers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1262880"/>
            <a:ext cx="7802879" cy="5269930"/>
          </a:xfrm>
          <a:prstGeom prst="rect">
            <a:avLst/>
          </a:prstGeom>
          <a:ln>
            <a:solidFill>
              <a:srgbClr val="4F81BD"/>
            </a:solidFill>
          </a:ln>
        </p:spPr>
      </p:pic>
    </p:spTree>
    <p:extLst>
      <p:ext uri="{BB962C8B-B14F-4D97-AF65-F5344CB8AC3E}">
        <p14:creationId xmlns:p14="http://schemas.microsoft.com/office/powerpoint/2010/main" xmlns="" val="321588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CurrentC Collects Health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currentc-data-collect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199" y="1600200"/>
            <a:ext cx="8288491" cy="4054860"/>
          </a:xfrm>
          <a:prstGeom prst="rect">
            <a:avLst/>
          </a:prstGeom>
          <a:ln>
            <a:solidFill>
              <a:srgbClr val="4F81BD"/>
            </a:solidFill>
          </a:ln>
        </p:spPr>
      </p:pic>
    </p:spTree>
    <p:extLst>
      <p:ext uri="{BB962C8B-B14F-4D97-AF65-F5344CB8AC3E}">
        <p14:creationId xmlns:p14="http://schemas.microsoft.com/office/powerpoint/2010/main" xmlns="" val="87712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CurrentC Hacked in Oct. 2014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Email addresses of early testers exposed</a:t>
            </a:r>
          </a:p>
          <a:p>
            <a:pPr lvl="1"/>
            <a:r>
              <a:rPr lang="en-US" dirty="0" smtClean="0"/>
              <a:t>Link Ch 9j</a:t>
            </a:r>
            <a:endParaRPr lang="en-US" dirty="0"/>
          </a:p>
        </p:txBody>
      </p:sp>
      <p:pic>
        <p:nvPicPr>
          <p:cNvPr id="4" name="Picture 3" descr="Screen Shot 2015-04-13 at 9.48.0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8459" y="3034149"/>
            <a:ext cx="8689682" cy="2938388"/>
          </a:xfrm>
          <a:prstGeom prst="rect">
            <a:avLst/>
          </a:prstGeom>
          <a:ln>
            <a:solidFill>
              <a:srgbClr val="4F81BD"/>
            </a:solidFill>
          </a:ln>
        </p:spPr>
      </p:pic>
    </p:spTree>
    <p:extLst>
      <p:ext uri="{BB962C8B-B14F-4D97-AF65-F5344CB8AC3E}">
        <p14:creationId xmlns:p14="http://schemas.microsoft.com/office/powerpoint/2010/main" xmlns="" val="3893646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Wocket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Smart wallet, no phone required</a:t>
            </a:r>
          </a:p>
          <a:p>
            <a:pPr lvl="1"/>
            <a:r>
              <a:rPr lang="en-US" dirty="0" smtClean="0"/>
              <a:t>Link Ch 9i</a:t>
            </a:r>
            <a:endParaRPr lang="en-US" dirty="0"/>
          </a:p>
        </p:txBody>
      </p:sp>
      <p:pic>
        <p:nvPicPr>
          <p:cNvPr id="4" name="Picture 3" descr="wocket-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61938" y="2758252"/>
            <a:ext cx="6731000" cy="378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737197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Square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5635491" cy="470852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Free card reader or stand</a:t>
            </a:r>
          </a:p>
          <a:p>
            <a:r>
              <a:rPr lang="en-US" dirty="0" smtClean="0"/>
              <a:t>Plugs into audio jack on iOS or Android phone</a:t>
            </a:r>
          </a:p>
          <a:p>
            <a:r>
              <a:rPr lang="en-US" dirty="0" smtClean="0"/>
              <a:t>Takes credit card payments by reading the magstripe</a:t>
            </a:r>
          </a:p>
          <a:p>
            <a:r>
              <a:rPr lang="en-US" dirty="0" smtClean="0"/>
              <a:t>Used by Starbucks and Whole Foods</a:t>
            </a:r>
          </a:p>
          <a:p>
            <a:r>
              <a:rPr lang="en-US" dirty="0" smtClean="0"/>
              <a:t>Began taking Bitcoin in 2014</a:t>
            </a:r>
          </a:p>
          <a:p>
            <a:r>
              <a:rPr lang="en-US" dirty="0" smtClean="0"/>
              <a:t>Will take Apple Pay in 2015</a:t>
            </a:r>
            <a:endParaRPr lang="en-US" dirty="0"/>
          </a:p>
        </p:txBody>
      </p:sp>
      <p:pic>
        <p:nvPicPr>
          <p:cNvPr id="6" name="Picture 5" descr="Screen Shot 2015-04-13 at 3.04.4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92691" y="274638"/>
            <a:ext cx="2793311" cy="2893470"/>
          </a:xfrm>
          <a:prstGeom prst="rect">
            <a:avLst/>
          </a:prstGeom>
          <a:ln>
            <a:solidFill>
              <a:srgbClr val="4F81BD"/>
            </a:solidFill>
          </a:ln>
        </p:spPr>
      </p:pic>
      <p:pic>
        <p:nvPicPr>
          <p:cNvPr id="9" name="Picture 8" descr="Screen Shot 2015-04-13 at 3.04.5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44956" y="3290712"/>
            <a:ext cx="2441046" cy="283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57708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Current Generation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369996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Contactless Smartcard Payments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817992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005"/>
          </a:xfrm>
        </p:spPr>
        <p:txBody>
          <a:bodyPr/>
          <a:lstStyle/>
          <a:p>
            <a:r>
              <a:rPr lang="en-US" dirty="0" smtClean="0"/>
              <a:t>Secure Element (SE)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Core of the mobile payment platform</a:t>
            </a:r>
          </a:p>
          <a:p>
            <a:r>
              <a:rPr lang="en-US" dirty="0" smtClean="0"/>
              <a:t>Secure storage of sensitive information</a:t>
            </a:r>
          </a:p>
          <a:p>
            <a:r>
              <a:rPr lang="en-US" b="1" dirty="0" smtClean="0"/>
              <a:t>Embedded SE</a:t>
            </a:r>
            <a:r>
              <a:rPr lang="en-US" dirty="0" smtClean="0"/>
              <a:t> contained within the mobile device</a:t>
            </a:r>
          </a:p>
          <a:p>
            <a:pPr lvl="1"/>
            <a:r>
              <a:rPr lang="en-US" dirty="0" smtClean="0"/>
              <a:t>Galaxy Nexus</a:t>
            </a:r>
          </a:p>
          <a:p>
            <a:r>
              <a:rPr lang="en-US" b="1" dirty="0" smtClean="0"/>
              <a:t>UICC </a:t>
            </a:r>
            <a:r>
              <a:rPr lang="en-US" dirty="0" smtClean="0"/>
              <a:t>aka </a:t>
            </a:r>
            <a:r>
              <a:rPr lang="en-US" b="1" dirty="0" smtClean="0"/>
              <a:t>SIM card</a:t>
            </a:r>
            <a:endParaRPr lang="en-US" dirty="0" smtClean="0"/>
          </a:p>
          <a:p>
            <a:pPr lvl="1"/>
            <a:r>
              <a:rPr lang="en-US" dirty="0" smtClean="0"/>
              <a:t>Universal Integrated Circuit Card</a:t>
            </a:r>
          </a:p>
          <a:p>
            <a:pPr lvl="1"/>
            <a:r>
              <a:rPr lang="en-US" dirty="0" smtClean="0"/>
              <a:t>Another SE form factor</a:t>
            </a:r>
          </a:p>
          <a:p>
            <a:pPr lvl="1"/>
            <a:r>
              <a:rPr lang="en-US" dirty="0" smtClean="0"/>
              <a:t>Link Ch 9m</a:t>
            </a:r>
            <a:endParaRPr lang="en-US" dirty="0"/>
          </a:p>
        </p:txBody>
      </p:sp>
      <p:pic>
        <p:nvPicPr>
          <p:cNvPr id="4" name="Picture 3" descr="Screen Shot 2015-04-13 at 3.16.0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93606" y="4411640"/>
            <a:ext cx="2850394" cy="1714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363289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microSD Cards with NFC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372810" cy="5257800"/>
          </a:xfrm>
        </p:spPr>
        <p:txBody>
          <a:bodyPr/>
          <a:lstStyle/>
          <a:p>
            <a:r>
              <a:rPr lang="en-US" dirty="0" smtClean="0"/>
              <a:t>Allowed early iPhones without NFC to use NFC</a:t>
            </a:r>
          </a:p>
          <a:p>
            <a:r>
              <a:rPr lang="en-US" dirty="0" smtClean="0"/>
              <a:t>NFC radio included in the microSD card</a:t>
            </a:r>
          </a:p>
          <a:p>
            <a:r>
              <a:rPr lang="en-US" dirty="0" smtClean="0"/>
              <a:t>Pioneered by DeviceFidelity</a:t>
            </a:r>
            <a:endParaRPr lang="en-US" dirty="0"/>
          </a:p>
          <a:p>
            <a:r>
              <a:rPr lang="en-US" dirty="0" smtClean="0"/>
              <a:t>Purchased by Kili in 2014</a:t>
            </a:r>
          </a:p>
          <a:p>
            <a:r>
              <a:rPr lang="en-US" dirty="0" smtClean="0"/>
              <a:t>Kili purchased by Square in 2015</a:t>
            </a:r>
          </a:p>
          <a:p>
            <a:pPr lvl="1"/>
            <a:r>
              <a:rPr lang="en-US" dirty="0" smtClean="0"/>
              <a:t>Links Ch 9o, p, q</a:t>
            </a:r>
            <a:endParaRPr lang="en-US" dirty="0"/>
          </a:p>
        </p:txBody>
      </p:sp>
      <p:pic>
        <p:nvPicPr>
          <p:cNvPr id="4" name="Picture 3" descr="device-fidelity-credense-nfc-micros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830010" y="1507924"/>
            <a:ext cx="25400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261083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Java Card Runtime Environment</a:t>
            </a:r>
            <a:br>
              <a:rPr lang="en-US" dirty="0" smtClean="0"/>
            </a:br>
            <a:r>
              <a:rPr lang="en-US" dirty="0" smtClean="0"/>
              <a:t>(JCRE)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23916"/>
            <a:ext cx="8229600" cy="4102247"/>
          </a:xfrm>
        </p:spPr>
        <p:txBody>
          <a:bodyPr/>
          <a:lstStyle/>
          <a:p>
            <a:r>
              <a:rPr lang="en-US" dirty="0" smtClean="0"/>
              <a:t>All SE's use this system</a:t>
            </a:r>
          </a:p>
          <a:p>
            <a:r>
              <a:rPr lang="en-US" dirty="0" smtClean="0"/>
              <a:t>Payment applet stored on the card</a:t>
            </a:r>
          </a:p>
          <a:p>
            <a:r>
              <a:rPr lang="en-US" dirty="0" smtClean="0"/>
              <a:t>Applet firewall keeps applets from accessing each others' information</a:t>
            </a:r>
          </a:p>
          <a:p>
            <a:r>
              <a:rPr lang="en-US" dirty="0" smtClean="0"/>
              <a:t>Robust cryptography including AES and RSA</a:t>
            </a:r>
          </a:p>
          <a:p>
            <a:r>
              <a:rPr lang="en-US" dirty="0" smtClean="0"/>
              <a:t>SE's are GlobalPlatform compliant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607237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2182"/>
            <a:ext cx="8229600" cy="3883981"/>
          </a:xfrm>
        </p:spPr>
        <p:txBody>
          <a:bodyPr/>
          <a:lstStyle/>
          <a:p>
            <a:r>
              <a:rPr lang="en-US" dirty="0" smtClean="0"/>
              <a:t>Security and interoperability standards for SE devices</a:t>
            </a:r>
          </a:p>
          <a:p>
            <a:r>
              <a:rPr lang="en-US" dirty="0" smtClean="0"/>
              <a:t>Only the owner of an SE can directly read or write to it</a:t>
            </a:r>
          </a:p>
          <a:p>
            <a:pPr lvl="1"/>
            <a:r>
              <a:rPr lang="en-US" dirty="0" smtClean="0"/>
              <a:t>Mutual identification uses shared keys</a:t>
            </a:r>
          </a:p>
          <a:p>
            <a:pPr lvl="1"/>
            <a:r>
              <a:rPr lang="en-US" dirty="0" smtClean="0"/>
              <a:t>SE will lock after a number of failed attempts</a:t>
            </a:r>
          </a:p>
          <a:p>
            <a:endParaRPr lang="en-US" dirty="0"/>
          </a:p>
        </p:txBody>
      </p:sp>
      <p:pic>
        <p:nvPicPr>
          <p:cNvPr id="5" name="Picture 4" descr="Screen Shot 2015-04-13 at 3.52.2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70590" y="274638"/>
            <a:ext cx="64262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787738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Proximity Payment System Environment (PPSE)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2970"/>
            <a:ext cx="8229600" cy="3983193"/>
          </a:xfrm>
        </p:spPr>
        <p:txBody>
          <a:bodyPr/>
          <a:lstStyle/>
          <a:p>
            <a:r>
              <a:rPr lang="en-US" dirty="0" smtClean="0"/>
              <a:t>Registry of all payment apps in the SE</a:t>
            </a:r>
          </a:p>
          <a:p>
            <a:r>
              <a:rPr lang="en-US" dirty="0" smtClean="0"/>
              <a:t>App names and standard Application Identifier</a:t>
            </a:r>
          </a:p>
          <a:p>
            <a:r>
              <a:rPr lang="en-US" dirty="0" smtClean="0"/>
              <a:t>Tells the payment terminal what apps are available</a:t>
            </a:r>
          </a:p>
          <a:p>
            <a:r>
              <a:rPr lang="en-US" dirty="0" smtClean="0"/>
              <a:t>Allows terminal to select which app it wants to use</a:t>
            </a:r>
          </a:p>
        </p:txBody>
      </p:sp>
    </p:spTree>
    <p:extLst>
      <p:ext uri="{BB962C8B-B14F-4D97-AF65-F5344CB8AC3E}">
        <p14:creationId xmlns:p14="http://schemas.microsoft.com/office/powerpoint/2010/main" xmlns="" val="5114069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Payment Apps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Responsible for making the actual contactless payment</a:t>
            </a:r>
          </a:p>
          <a:p>
            <a:r>
              <a:rPr lang="en-US" dirty="0" smtClean="0"/>
              <a:t>Contain sensitive information associated with a particular payment account</a:t>
            </a:r>
          </a:p>
          <a:p>
            <a:r>
              <a:rPr lang="en-US" dirty="0" smtClean="0"/>
              <a:t>Java Card applets that are stored and run inside the 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356976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Payment Apps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Cryptographic capabilities of the JCRE allow banks to securely verify transactions</a:t>
            </a:r>
          </a:p>
          <a:p>
            <a:pPr lvl="1"/>
            <a:r>
              <a:rPr lang="en-US" dirty="0" smtClean="0"/>
              <a:t>One method is to generate a one-time Card Verification Value for each transaction, called a dynamic CVV (dCVV)</a:t>
            </a:r>
          </a:p>
          <a:p>
            <a:r>
              <a:rPr lang="en-US" dirty="0" smtClean="0"/>
              <a:t>Application Protocol Data Unit (APDU)</a:t>
            </a:r>
          </a:p>
          <a:p>
            <a:pPr lvl="1"/>
            <a:r>
              <a:rPr lang="en-US" dirty="0" smtClean="0"/>
              <a:t>Used to send instructions to applets on the 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8638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529009"/>
          </a:xfrm>
        </p:spPr>
        <p:txBody>
          <a:bodyPr/>
          <a:lstStyle/>
          <a:p>
            <a:r>
              <a:rPr lang="en-US" dirty="0" smtClean="0"/>
              <a:t>Command Application </a:t>
            </a:r>
            <a:r>
              <a:rPr lang="en-US" dirty="0"/>
              <a:t>Protocol Data Unit </a:t>
            </a:r>
            <a:r>
              <a:rPr lang="en-US" dirty="0" smtClean="0"/>
              <a:t>(C-APDU)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16525"/>
            <a:ext cx="8229600" cy="40096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 descr="Screen Shot 2015-04-22 at 7.04.3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4520" y="2116525"/>
            <a:ext cx="7892280" cy="4286921"/>
          </a:xfrm>
          <a:prstGeom prst="rect">
            <a:avLst/>
          </a:prstGeom>
          <a:ln>
            <a:solidFill>
              <a:srgbClr val="4F81BD"/>
            </a:solidFill>
          </a:ln>
        </p:spPr>
      </p:pic>
    </p:spTree>
    <p:extLst>
      <p:ext uri="{BB962C8B-B14F-4D97-AF65-F5344CB8AC3E}">
        <p14:creationId xmlns:p14="http://schemas.microsoft.com/office/powerpoint/2010/main" xmlns="" val="277969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 amount of data to be transmitted to the applet is greater than 256 bytes</a:t>
            </a:r>
          </a:p>
          <a:p>
            <a:r>
              <a:rPr lang="en-US" dirty="0" smtClean="0"/>
              <a:t>Multiple C-APDUs can be chained together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32773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Mobile banking apps</a:t>
            </a:r>
          </a:p>
          <a:p>
            <a:r>
              <a:rPr lang="en-US" dirty="0" smtClean="0"/>
              <a:t>NFC-based or barcode-based payment apps used by consumers to purchase </a:t>
            </a:r>
            <a:r>
              <a:rPr lang="en-US" dirty="0" smtClean="0"/>
              <a:t>goods</a:t>
            </a:r>
          </a:p>
          <a:p>
            <a:r>
              <a:rPr lang="en-US" dirty="0" smtClean="0"/>
              <a:t>Near Field </a:t>
            </a:r>
            <a:r>
              <a:rPr lang="en-US" dirty="0" err="1" smtClean="0"/>
              <a:t>CommunicationNFC</a:t>
            </a:r>
            <a:r>
              <a:rPr lang="en-US" dirty="0" smtClean="0"/>
              <a:t> </a:t>
            </a:r>
            <a:r>
              <a:rPr lang="en-US" dirty="0" smtClean="0"/>
              <a:t>is a </a:t>
            </a:r>
            <a:r>
              <a:rPr lang="en-US" b="1" dirty="0" smtClean="0"/>
              <a:t>short-range high frequency wireless communication </a:t>
            </a:r>
            <a:r>
              <a:rPr lang="en-US" b="1" dirty="0" smtClean="0"/>
              <a:t>Technology</a:t>
            </a:r>
            <a:endParaRPr lang="en-US" dirty="0" smtClean="0"/>
          </a:p>
          <a:p>
            <a:r>
              <a:rPr lang="en-US" dirty="0" smtClean="0"/>
              <a:t>Premium-rated </a:t>
            </a:r>
            <a:r>
              <a:rPr lang="en-US" dirty="0" smtClean="0"/>
              <a:t>SMS messages to purchase virtual goods within games, or music</a:t>
            </a:r>
          </a:p>
          <a:p>
            <a:pPr lvl="1"/>
            <a:r>
              <a:rPr lang="en-US" dirty="0" smtClean="0"/>
              <a:t>Users are billed later via their telephone bill</a:t>
            </a:r>
          </a:p>
        </p:txBody>
      </p:sp>
    </p:spTree>
    <p:extLst>
      <p:ext uri="{BB962C8B-B14F-4D97-AF65-F5344CB8AC3E}">
        <p14:creationId xmlns:p14="http://schemas.microsoft.com/office/powerpoint/2010/main" xmlns="" val="374510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529009"/>
          </a:xfrm>
        </p:spPr>
        <p:txBody>
          <a:bodyPr/>
          <a:lstStyle/>
          <a:p>
            <a:r>
              <a:rPr lang="en-US" dirty="0" smtClean="0"/>
              <a:t>Response Application </a:t>
            </a:r>
            <a:r>
              <a:rPr lang="en-US" dirty="0"/>
              <a:t>Protocol Data Unit </a:t>
            </a:r>
            <a:r>
              <a:rPr lang="en-US" dirty="0" smtClean="0"/>
              <a:t>(R-APDU)</a:t>
            </a:r>
            <a:endParaRPr lang="en-US" dirty="0"/>
          </a:p>
        </p:txBody>
      </p:sp>
      <p:pic>
        <p:nvPicPr>
          <p:cNvPr id="5" name="Picture 4" descr="Screen Shot 2015-04-22 at 7.04.4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2309379"/>
            <a:ext cx="8205210" cy="1933647"/>
          </a:xfrm>
          <a:prstGeom prst="rect">
            <a:avLst/>
          </a:prstGeom>
          <a:ln>
            <a:solidFill>
              <a:srgbClr val="4F81BD"/>
            </a:solidFill>
          </a:ln>
        </p:spPr>
      </p:pic>
    </p:spTree>
    <p:extLst>
      <p:ext uri="{BB962C8B-B14F-4D97-AF65-F5344CB8AC3E}">
        <p14:creationId xmlns:p14="http://schemas.microsoft.com/office/powerpoint/2010/main" xmlns="" val="188760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and Contactless Interfaces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These are the two ways to send APDUs to the SE</a:t>
            </a:r>
          </a:p>
          <a:p>
            <a:r>
              <a:rPr lang="en-US" dirty="0" smtClean="0"/>
              <a:t>Contact Interface</a:t>
            </a:r>
          </a:p>
          <a:p>
            <a:pPr lvl="1"/>
            <a:r>
              <a:rPr lang="en-US" dirty="0" smtClean="0"/>
              <a:t>Connects the SE to the phone itself</a:t>
            </a:r>
          </a:p>
          <a:p>
            <a:r>
              <a:rPr lang="en-US" dirty="0" smtClean="0"/>
              <a:t>Contactless Interface</a:t>
            </a:r>
          </a:p>
          <a:p>
            <a:pPr lvl="1"/>
            <a:r>
              <a:rPr lang="en-US" dirty="0" smtClean="0"/>
              <a:t>Connected to the NFC radio</a:t>
            </a:r>
          </a:p>
          <a:p>
            <a:pPr lvl="1"/>
            <a:r>
              <a:rPr lang="en-US" dirty="0" smtClean="0"/>
              <a:t>Used to communicate with Point-of-Sale (POS) terminals</a:t>
            </a:r>
          </a:p>
          <a:p>
            <a:pPr lvl="1"/>
            <a:r>
              <a:rPr lang="en-US" dirty="0" smtClean="0"/>
              <a:t>Not available to applications on the phone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5755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Simplified Contactless Transaction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Screen Shot 2015-04-22 at 7.12.3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9491" y="1600200"/>
            <a:ext cx="7560942" cy="5100468"/>
          </a:xfrm>
          <a:prstGeom prst="rect">
            <a:avLst/>
          </a:prstGeom>
          <a:ln>
            <a:solidFill>
              <a:srgbClr val="4F81BD"/>
            </a:solidFill>
          </a:ln>
        </p:spPr>
      </p:pic>
    </p:spTree>
    <p:extLst>
      <p:ext uri="{BB962C8B-B14F-4D97-AF65-F5344CB8AC3E}">
        <p14:creationId xmlns:p14="http://schemas.microsoft.com/office/powerpoint/2010/main" xmlns="" val="424485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Screen Shot 2015-04-22 at 7.11.1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282481"/>
            <a:ext cx="9144000" cy="646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4183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Secure Element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Restricted to Google Wallet on Android</a:t>
            </a:r>
          </a:p>
          <a:p>
            <a:pPr lvl="1"/>
            <a:r>
              <a:rPr lang="en-US" dirty="0" smtClean="0"/>
              <a:t>Introduced in 2.3.4 (Gingerbread)</a:t>
            </a:r>
          </a:p>
          <a:p>
            <a:pPr lvl="1"/>
            <a:r>
              <a:rPr lang="en-US" dirty="0" smtClean="0"/>
              <a:t>Required system-level permissions through 4.0 (Ice Cream Sandwich)</a:t>
            </a:r>
          </a:p>
          <a:p>
            <a:pPr lvl="1"/>
            <a:r>
              <a:rPr lang="en-US" dirty="0" smtClean="0"/>
              <a:t>In 4.04, allows apps with a signature in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b="1" dirty="0" smtClean="0"/>
              <a:t>/etc/nfcee_access.xml</a:t>
            </a:r>
          </a:p>
          <a:p>
            <a:pPr lvl="1"/>
            <a:r>
              <a:rPr lang="en-US" dirty="0" smtClean="0"/>
              <a:t>The only signature in that file is Google Wallet</a:t>
            </a:r>
          </a:p>
          <a:p>
            <a:pPr lvl="1"/>
            <a:r>
              <a:rPr lang="en-US" dirty="0" smtClean="0"/>
              <a:t>Requires root access to update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6496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11231"/>
          </a:xfrm>
        </p:spPr>
        <p:txBody>
          <a:bodyPr/>
          <a:lstStyle/>
          <a:p>
            <a:r>
              <a:rPr lang="en-US" dirty="0" smtClean="0"/>
              <a:t>SE API 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3106"/>
            <a:ext cx="8229600" cy="489305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Very basic—allows application to open a channel to the SE and transmit APDUs</a:t>
            </a:r>
          </a:p>
          <a:p>
            <a:r>
              <a:rPr lang="en-US" dirty="0" smtClean="0"/>
              <a:t>Works for embedded SE's</a:t>
            </a:r>
          </a:p>
          <a:p>
            <a:pPr lvl="1"/>
            <a:r>
              <a:rPr lang="en-US" dirty="0" smtClean="0"/>
              <a:t>But not for the UICC or microSD SE's used in some phones</a:t>
            </a:r>
          </a:p>
          <a:p>
            <a:pPr lvl="1"/>
            <a:r>
              <a:rPr lang="en-US" dirty="0" smtClean="0"/>
              <a:t>For microSD SE's, you need the open-source Secure Element Evaluation Kit (SEEK)</a:t>
            </a:r>
          </a:p>
          <a:p>
            <a:pPr lvl="1"/>
            <a:r>
              <a:rPr lang="en-US" dirty="0" smtClean="0"/>
              <a:t>UICC SE's is not directly connected to the application processor and must be reached through the proprietary code and the Radio Interface Layer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19870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Control for SE's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Embedded SE's use a whitelist </a:t>
            </a:r>
          </a:p>
          <a:p>
            <a:pPr lvl="1"/>
            <a:r>
              <a:rPr lang="en-US" b="1" dirty="0" smtClean="0"/>
              <a:t>/etc/nfcee_access.xml</a:t>
            </a:r>
          </a:p>
          <a:p>
            <a:r>
              <a:rPr lang="en-US" dirty="0" smtClean="0"/>
              <a:t>SEEK uses GlobalPayment</a:t>
            </a:r>
          </a:p>
          <a:p>
            <a:pPr lvl="1"/>
            <a:r>
              <a:rPr lang="en-US" dirty="0" smtClean="0"/>
              <a:t>An additional app on the SE with a list of application signatures and applets</a:t>
            </a:r>
          </a:p>
          <a:p>
            <a:r>
              <a:rPr lang="en-US" dirty="0" smtClean="0"/>
              <a:t>Smartcard API contains </a:t>
            </a:r>
            <a:r>
              <a:rPr lang="en-US" i="1" dirty="0" smtClean="0"/>
              <a:t>Access Control Enforcer</a:t>
            </a:r>
          </a:p>
          <a:p>
            <a:pPr lvl="1"/>
            <a:r>
              <a:rPr lang="en-US" dirty="0" smtClean="0"/>
              <a:t>Compares signature of calling application to signature stored in the SE card to see if application has permission for the chosen applet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863294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Consumers see this part</a:t>
            </a:r>
          </a:p>
          <a:p>
            <a:r>
              <a:rPr lang="en-US" dirty="0" smtClean="0"/>
              <a:t>User selects which card to use for a payment</a:t>
            </a:r>
          </a:p>
          <a:p>
            <a:r>
              <a:rPr lang="en-US" dirty="0" smtClean="0"/>
              <a:t>Google Wallet requires the user to enter a four-digit PIN to make a payment</a:t>
            </a:r>
          </a:p>
          <a:p>
            <a:pPr lvl="1"/>
            <a:r>
              <a:rPr lang="en-US" dirty="0" smtClean="0"/>
              <a:t>Protects against device theft</a:t>
            </a:r>
          </a:p>
          <a:p>
            <a:pPr lvl="1"/>
            <a:r>
              <a:rPr lang="en-US" dirty="0" smtClean="0"/>
              <a:t>Better than contactless credit cards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870801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Google Wallet Vulnerabilities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940646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PIN Storage Vulnerability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PIN entry required for transactions</a:t>
            </a:r>
          </a:p>
          <a:p>
            <a:r>
              <a:rPr lang="en-US" dirty="0" smtClean="0"/>
              <a:t>Only six tries permitted</a:t>
            </a:r>
          </a:p>
          <a:p>
            <a:r>
              <a:rPr lang="en-US" dirty="0" smtClean="0"/>
              <a:t>But an attacker who steals a device and then roots it can extract the PIN from the salted hash</a:t>
            </a:r>
          </a:p>
          <a:p>
            <a:pPr lvl="1"/>
            <a:r>
              <a:rPr lang="en-US" dirty="0" smtClean="0"/>
              <a:t>Because it's not stored on the SE</a:t>
            </a:r>
          </a:p>
          <a:p>
            <a:pPr lvl="1"/>
            <a:r>
              <a:rPr lang="en-US" dirty="0" smtClean="0"/>
              <a:t>Storing it on the SE would make banks liable for breaches due to stolen PINs</a:t>
            </a:r>
          </a:p>
          <a:p>
            <a:pPr lvl="1"/>
            <a:r>
              <a:rPr lang="en-US" dirty="0" smtClean="0"/>
              <a:t>Links Ch 9s, 9t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26595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 Banking Apps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643197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Banking transactions using a phone</a:t>
            </a:r>
          </a:p>
          <a:p>
            <a:pPr lvl="1"/>
            <a:r>
              <a:rPr lang="en-US" sz="2400" dirty="0" smtClean="0"/>
              <a:t>View account balances</a:t>
            </a:r>
          </a:p>
          <a:p>
            <a:pPr lvl="1"/>
            <a:r>
              <a:rPr lang="en-US" sz="2400" dirty="0" smtClean="0"/>
              <a:t>Transfer money</a:t>
            </a:r>
          </a:p>
          <a:p>
            <a:r>
              <a:rPr lang="en-US" sz="2800" dirty="0" smtClean="0"/>
              <a:t>Web applications designed to be viewed within the mobile browser</a:t>
            </a:r>
          </a:p>
          <a:p>
            <a:pPr lvl="1"/>
            <a:r>
              <a:rPr lang="en-US" sz="2400" dirty="0" smtClean="0"/>
              <a:t>Or a WebView inside a native mobile app</a:t>
            </a:r>
            <a:endParaRPr lang="en-US" sz="2400" dirty="0"/>
          </a:p>
        </p:txBody>
      </p:sp>
      <p:pic>
        <p:nvPicPr>
          <p:cNvPr id="4" name="Picture 3" descr="Screen Shot 2015-04-13 at 8.20.0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556852" y="1417638"/>
            <a:ext cx="3129947" cy="4934424"/>
          </a:xfrm>
          <a:prstGeom prst="rect">
            <a:avLst/>
          </a:prstGeom>
          <a:ln>
            <a:solidFill>
              <a:srgbClr val="4F81BD"/>
            </a:solidFill>
          </a:ln>
        </p:spPr>
      </p:pic>
    </p:spTree>
    <p:extLst>
      <p:ext uri="{BB962C8B-B14F-4D97-AF65-F5344CB8AC3E}">
        <p14:creationId xmlns:p14="http://schemas.microsoft.com/office/powerpoint/2010/main" xmlns="" val="283372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PIN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PIN is salted with a 64-bit random value and hashed with one round of SHA-256</a:t>
            </a:r>
            <a:endParaRPr lang="en-US" dirty="0"/>
          </a:p>
        </p:txBody>
      </p:sp>
      <p:pic>
        <p:nvPicPr>
          <p:cNvPr id="4" name="Picture 3" descr="Screen Shot 2015-04-22 at 8.21.4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38789" y="2835183"/>
            <a:ext cx="7487312" cy="3826440"/>
          </a:xfrm>
          <a:prstGeom prst="rect">
            <a:avLst/>
          </a:prstGeom>
          <a:ln>
            <a:solidFill>
              <a:srgbClr val="4F81BD"/>
            </a:solidFill>
          </a:ln>
        </p:spPr>
      </p:pic>
    </p:spTree>
    <p:extLst>
      <p:ext uri="{BB962C8B-B14F-4D97-AF65-F5344CB8AC3E}">
        <p14:creationId xmlns:p14="http://schemas.microsoft.com/office/powerpoint/2010/main" xmlns="" val="7480870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 of Hash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Salt and hash stored in a SQLite database in Google Wallet's /data directory</a:t>
            </a:r>
          </a:p>
          <a:p>
            <a:pPr lvl="1"/>
            <a:r>
              <a:rPr lang="en-US" b="1" dirty="0" smtClean="0"/>
              <a:t>/data/data/com.google.android.apps.walletnfcrel/databases/walletDatastore</a:t>
            </a:r>
          </a:p>
          <a:p>
            <a:r>
              <a:rPr lang="en-US" dirty="0" smtClean="0"/>
              <a:t>"Wallet Cracker" simply tries all 10,000 four-digit PINs to find PIN from the hash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826133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Google's Response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run Google Wallet on rooted phones</a:t>
            </a:r>
          </a:p>
          <a:p>
            <a:pPr lvl="1"/>
            <a:r>
              <a:rPr lang="en-US" dirty="0" smtClean="0"/>
              <a:t>Not very reassuring since the thief can root your phone</a:t>
            </a:r>
          </a:p>
          <a:p>
            <a:r>
              <a:rPr lang="en-US" dirty="0" smtClean="0"/>
              <a:t>Much better to perform PIN storage and verification on the SE</a:t>
            </a:r>
          </a:p>
          <a:p>
            <a:pPr lvl="1"/>
            <a:r>
              <a:rPr lang="en-US" dirty="0" smtClean="0"/>
              <a:t>Also store the PIN try counter on the 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752440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Countermeasures for Google Wallet Cracker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8547"/>
            <a:ext cx="8229600" cy="3917616"/>
          </a:xfrm>
        </p:spPr>
        <p:txBody>
          <a:bodyPr/>
          <a:lstStyle/>
          <a:p>
            <a:r>
              <a:rPr lang="en-US" dirty="0" smtClean="0"/>
              <a:t>Don't root your device</a:t>
            </a:r>
          </a:p>
          <a:p>
            <a:r>
              <a:rPr lang="en-US" dirty="0" smtClean="0"/>
              <a:t>Enable Android lock screen</a:t>
            </a:r>
          </a:p>
          <a:p>
            <a:r>
              <a:rPr lang="en-US" dirty="0" smtClean="0"/>
              <a:t>Disable ADB debugging</a:t>
            </a:r>
          </a:p>
          <a:p>
            <a:r>
              <a:rPr lang="en-US" dirty="0" smtClean="0"/>
              <a:t>Keep up-to-date with patches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258078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Relay Attacks (MITM)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08643"/>
            <a:ext cx="8229600" cy="171752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"Mole" reader gets close to target mobile device</a:t>
            </a:r>
          </a:p>
          <a:p>
            <a:r>
              <a:rPr lang="en-US" sz="2800" dirty="0" smtClean="0"/>
              <a:t>Attacker's mobile gets near POS terminal</a:t>
            </a:r>
          </a:p>
          <a:p>
            <a:r>
              <a:rPr lang="en-US" sz="2800" dirty="0" smtClean="0"/>
              <a:t>APDUs are passed via TCP/IP</a:t>
            </a:r>
            <a:endParaRPr lang="en-US" sz="2800" dirty="0"/>
          </a:p>
        </p:txBody>
      </p:sp>
      <p:pic>
        <p:nvPicPr>
          <p:cNvPr id="4" name="Picture 3" descr="Screen Shot 2015-04-22 at 9.42.3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6813" y="1417638"/>
            <a:ext cx="8149987" cy="299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626024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Relay Attack 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Target's mobile payment app must be unlocked</a:t>
            </a:r>
          </a:p>
          <a:p>
            <a:r>
              <a:rPr lang="en-US" dirty="0" smtClean="0"/>
              <a:t>Google Wallet requires entry of a PIN to unlock</a:t>
            </a:r>
          </a:p>
        </p:txBody>
      </p:sp>
    </p:spTree>
    <p:extLst>
      <p:ext uri="{BB962C8B-B14F-4D97-AF65-F5344CB8AC3E}">
        <p14:creationId xmlns:p14="http://schemas.microsoft.com/office/powerpoint/2010/main" xmlns="" val="201358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Relay Through a Malicious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125" y="1600200"/>
            <a:ext cx="2539733" cy="4525963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Works against Google Wallet</a:t>
            </a:r>
          </a:p>
          <a:p>
            <a:r>
              <a:rPr lang="en-US" sz="2400" dirty="0" smtClean="0"/>
              <a:t>Because it exposes payment credentials to the contact interface</a:t>
            </a:r>
          </a:p>
          <a:p>
            <a:r>
              <a:rPr lang="en-US" sz="2400" dirty="0" smtClean="0"/>
              <a:t>Requires root privileges to bypass SE API signature authentication</a:t>
            </a:r>
            <a:endParaRPr lang="en-US" sz="2400" dirty="0"/>
          </a:p>
        </p:txBody>
      </p:sp>
      <p:pic>
        <p:nvPicPr>
          <p:cNvPr id="4" name="Picture 3" descr="Screen Shot 2015-04-22 at 9.48.1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59224" y="2004777"/>
            <a:ext cx="5796170" cy="3621048"/>
          </a:xfrm>
          <a:prstGeom prst="rect">
            <a:avLst/>
          </a:prstGeom>
          <a:ln>
            <a:solidFill>
              <a:srgbClr val="4F81BD"/>
            </a:solidFill>
          </a:ln>
        </p:spPr>
      </p:pic>
    </p:spTree>
    <p:extLst>
      <p:ext uri="{BB962C8B-B14F-4D97-AF65-F5344CB8AC3E}">
        <p14:creationId xmlns:p14="http://schemas.microsoft.com/office/powerpoint/2010/main" xmlns="" val="194968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Relay Attack Countermeasures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Contactless POS terminals should enforce a time-out on all transactions</a:t>
            </a:r>
          </a:p>
          <a:p>
            <a:pPr lvl="1"/>
            <a:r>
              <a:rPr lang="en-US" sz="2400" dirty="0" smtClean="0"/>
              <a:t>Relay attack requires network communications which slows it down</a:t>
            </a:r>
          </a:p>
          <a:p>
            <a:pPr lvl="1"/>
            <a:r>
              <a:rPr lang="en-US" sz="2400" dirty="0" smtClean="0"/>
              <a:t>Not very practical because errors can cause delays in legitimate transactions</a:t>
            </a:r>
          </a:p>
          <a:p>
            <a:r>
              <a:rPr lang="en-US" sz="2800" dirty="0" smtClean="0"/>
              <a:t>Use location information to flag suspicious transactions</a:t>
            </a:r>
          </a:p>
          <a:p>
            <a:pPr lvl="1"/>
            <a:r>
              <a:rPr lang="en-US" sz="2400" dirty="0" smtClean="0"/>
              <a:t>Target mobile is not really near the POS</a:t>
            </a:r>
          </a:p>
          <a:p>
            <a:pPr lvl="1"/>
            <a:r>
              <a:rPr lang="en-US" sz="2400" dirty="0" smtClean="0"/>
              <a:t>Requires target GPS to be active and consumer's consent</a:t>
            </a:r>
          </a:p>
        </p:txBody>
      </p:sp>
    </p:spTree>
    <p:extLst>
      <p:ext uri="{BB962C8B-B14F-4D97-AF65-F5344CB8AC3E}">
        <p14:creationId xmlns:p14="http://schemas.microsoft.com/office/powerpoint/2010/main" xmlns="" val="193210541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Relay Attack Countermeasures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Google Wallet is no longer vulnerable to the second attack</a:t>
            </a:r>
          </a:p>
          <a:p>
            <a:pPr lvl="1"/>
            <a:r>
              <a:rPr lang="en-US" dirty="0" smtClean="0"/>
              <a:t>It no longer exposes payment applets over the contact interface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90317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Square Vulnerabilities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2974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 Banking Apps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Back-end components are the same as for desktop online banking</a:t>
            </a:r>
          </a:p>
          <a:p>
            <a:r>
              <a:rPr lang="en-US" dirty="0" smtClean="0"/>
              <a:t>Similar vulnerabilities</a:t>
            </a:r>
          </a:p>
          <a:p>
            <a:r>
              <a:rPr lang="en-US" dirty="0" smtClean="0"/>
              <a:t>But with mobile, must also consider device theft</a:t>
            </a:r>
          </a:p>
          <a:p>
            <a:pPr lvl="1"/>
            <a:r>
              <a:rPr lang="en-US" dirty="0" smtClean="0"/>
              <a:t>Sensitive information may be stored on the device improperly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8108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Square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Square Register</a:t>
            </a:r>
          </a:p>
          <a:p>
            <a:pPr lvl="1"/>
            <a:r>
              <a:rPr lang="en-US" dirty="0" smtClean="0"/>
              <a:t>Mobile app</a:t>
            </a:r>
          </a:p>
          <a:p>
            <a:r>
              <a:rPr lang="en-US" dirty="0" smtClean="0"/>
              <a:t>Magnetic stripe reader</a:t>
            </a:r>
          </a:p>
          <a:p>
            <a:pPr lvl="1"/>
            <a:r>
              <a:rPr lang="en-US" dirty="0" smtClean="0"/>
              <a:t>Plugs into audio jack</a:t>
            </a:r>
          </a:p>
          <a:p>
            <a:pPr lvl="1"/>
            <a:r>
              <a:rPr lang="en-US" dirty="0" smtClean="0"/>
              <a:t>Free</a:t>
            </a:r>
          </a:p>
          <a:p>
            <a:r>
              <a:rPr lang="en-US" dirty="0" smtClean="0"/>
              <a:t>Allows anyone to take credit card transactions</a:t>
            </a:r>
          </a:p>
          <a:p>
            <a:pPr lvl="1"/>
            <a:r>
              <a:rPr lang="en-US" dirty="0" smtClean="0"/>
              <a:t>Charging 2.75% of each transaction</a:t>
            </a:r>
            <a:endParaRPr lang="en-US" dirty="0"/>
          </a:p>
        </p:txBody>
      </p:sp>
      <p:pic>
        <p:nvPicPr>
          <p:cNvPr id="4" name="Picture 3" descr="Screen Shot 2015-04-22 at 9.57.4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18200" y="436206"/>
            <a:ext cx="276860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4220483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EMV (Europay, MasterCard and Visa) aka Chip-and-PIN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583284" cy="4525963"/>
          </a:xfrm>
        </p:spPr>
        <p:txBody>
          <a:bodyPr/>
          <a:lstStyle/>
          <a:p>
            <a:r>
              <a:rPr lang="en-US" dirty="0" smtClean="0"/>
              <a:t>Much safer</a:t>
            </a:r>
          </a:p>
          <a:p>
            <a:r>
              <a:rPr lang="en-US" dirty="0" smtClean="0"/>
              <a:t>New Square reader coming out in Oct. 2015</a:t>
            </a:r>
          </a:p>
          <a:p>
            <a:r>
              <a:rPr lang="en-US" dirty="0" smtClean="0"/>
              <a:t>Link Ch 9u</a:t>
            </a:r>
            <a:endParaRPr lang="en-US" dirty="0"/>
          </a:p>
        </p:txBody>
      </p:sp>
      <p:pic>
        <p:nvPicPr>
          <p:cNvPr id="4" name="Picture 3" descr="Screen Shot 2015-04-22 at 10.01.0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453116" y="1637010"/>
            <a:ext cx="4233684" cy="502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8713128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app that can receive audio data can steal the magnetic data from the Square device</a:t>
            </a:r>
          </a:p>
          <a:p>
            <a:r>
              <a:rPr lang="en-US" dirty="0" smtClean="0"/>
              <a:t>VeriFone released an app to do this</a:t>
            </a:r>
          </a:p>
          <a:p>
            <a:pPr lvl="1"/>
            <a:r>
              <a:rPr lang="en-US" dirty="0" smtClean="0"/>
              <a:t>In order to compete with Square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5303391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Verifone v. Square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Link Ch 9u</a:t>
            </a:r>
            <a:endParaRPr lang="en-US" dirty="0"/>
          </a:p>
        </p:txBody>
      </p:sp>
      <p:pic>
        <p:nvPicPr>
          <p:cNvPr id="4" name="Picture 3" descr="Screen Shot 2015-04-22 at 10.09.0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87082" y="1506756"/>
            <a:ext cx="5199718" cy="535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0399567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Skimming Countermeasures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Manual skimming requires the card</a:t>
            </a:r>
          </a:p>
          <a:p>
            <a:pPr lvl="1"/>
            <a:r>
              <a:rPr lang="en-US" dirty="0" smtClean="0"/>
              <a:t>Same as skimmers that have been used for years</a:t>
            </a:r>
          </a:p>
          <a:p>
            <a:r>
              <a:rPr lang="en-US" dirty="0" smtClean="0"/>
              <a:t>A software attack against the reader could do more harm</a:t>
            </a:r>
          </a:p>
          <a:p>
            <a:r>
              <a:rPr lang="en-US" dirty="0" smtClean="0"/>
              <a:t>In 2012, Square modified their reader to encrypt the audio stream</a:t>
            </a:r>
          </a:p>
          <a:p>
            <a:pPr lvl="1"/>
            <a:r>
              <a:rPr lang="en-US" dirty="0" smtClean="0"/>
              <a:t>Encrypted data is sent to Square's servers and decrypted there</a:t>
            </a:r>
          </a:p>
          <a:p>
            <a:pPr lvl="1"/>
            <a:r>
              <a:rPr lang="en-US" dirty="0" smtClean="0"/>
              <a:t>Prevents rogue apps getting the credit card 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2552373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Replay Attack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Malicious app could record audio stream and replay is back to make another purchase</a:t>
            </a:r>
          </a:p>
          <a:p>
            <a:r>
              <a:rPr lang="en-US" dirty="0" smtClean="0"/>
              <a:t>Demonstrated by Adam Laurie and Zac Franken at Black Hat in 2011</a:t>
            </a:r>
          </a:p>
          <a:p>
            <a:pPr lvl="1"/>
            <a:r>
              <a:rPr lang="en-US" dirty="0" smtClean="0"/>
              <a:t>Also reverse-engineered the format Square reader uses for data from credit card</a:t>
            </a:r>
          </a:p>
          <a:p>
            <a:pPr lvl="1"/>
            <a:r>
              <a:rPr lang="en-US" dirty="0" smtClean="0"/>
              <a:t>They could manufacture correct audio streams from magnetic Track 2 data, which can be purchased on the black market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1562665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Replay Attack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They could therefore use Square to perform mass fraud</a:t>
            </a:r>
          </a:p>
          <a:p>
            <a:pPr lvl="1"/>
            <a:r>
              <a:rPr lang="en-US" dirty="0" smtClean="0"/>
              <a:t>Instead of manufacturing fake credit cards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6602676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Replay Attack Countermeasures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Square's encryption prevents this</a:t>
            </a:r>
          </a:p>
          <a:p>
            <a:r>
              <a:rPr lang="en-US" dirty="0" smtClean="0"/>
              <a:t>Textbook author verified that replaying an encrypted audio stream is not accepted as a valid Square transaction anymore</a:t>
            </a:r>
          </a:p>
          <a:p>
            <a:r>
              <a:rPr lang="en-US" dirty="0" smtClean="0"/>
              <a:t>So Square is changing the key,</a:t>
            </a:r>
            <a:r>
              <a:rPr lang="en-US" dirty="0"/>
              <a:t> </a:t>
            </a:r>
            <a:r>
              <a:rPr lang="en-US" dirty="0" smtClean="0"/>
              <a:t>or using a nonce, or something similar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93696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Contactless Payment</a:t>
            </a:r>
            <a:br>
              <a:rPr lang="en-US" dirty="0" smtClean="0"/>
            </a:br>
            <a:r>
              <a:rPr lang="en-US" dirty="0" smtClean="0"/>
              <a:t>Google Wallet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305" y="1600200"/>
            <a:ext cx="4465329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Started in 2011</a:t>
            </a:r>
          </a:p>
          <a:p>
            <a:r>
              <a:rPr lang="en-US" dirty="0" smtClean="0"/>
              <a:t>Supports all major credit cards</a:t>
            </a:r>
          </a:p>
          <a:p>
            <a:r>
              <a:rPr lang="en-US" dirty="0" smtClean="0"/>
              <a:t>Card # stored in the cloud</a:t>
            </a:r>
          </a:p>
          <a:p>
            <a:r>
              <a:rPr lang="en-US" dirty="0" smtClean="0"/>
              <a:t>A virtual account number is sent to the contactless POS terminal via NFC</a:t>
            </a:r>
            <a:endParaRPr lang="en-US" dirty="0"/>
          </a:p>
        </p:txBody>
      </p:sp>
      <p:pic>
        <p:nvPicPr>
          <p:cNvPr id="4" name="Picture 3" descr="spend-anywher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83634" y="1829891"/>
            <a:ext cx="4142832" cy="4551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6729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Contactless Payment</a:t>
            </a:r>
            <a:br>
              <a:rPr lang="en-US" dirty="0" smtClean="0"/>
            </a:br>
            <a:r>
              <a:rPr lang="en-US" dirty="0" smtClean="0"/>
              <a:t>ISIS (now Softcard)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04074"/>
            <a:ext cx="8229600" cy="412208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Joint venture of Verizon, AT&amp;T, and T-Mobile</a:t>
            </a:r>
          </a:p>
          <a:p>
            <a:pPr lvl="1"/>
            <a:r>
              <a:rPr lang="en-US" dirty="0" smtClean="0"/>
              <a:t>Began in 2012</a:t>
            </a:r>
          </a:p>
          <a:p>
            <a:pPr lvl="1"/>
            <a:r>
              <a:rPr lang="en-US" dirty="0" smtClean="0"/>
              <a:t>Changed its name in 2014 because of the "Islamic State" (link Ch 9a)</a:t>
            </a:r>
          </a:p>
          <a:p>
            <a:r>
              <a:rPr lang="en-US" dirty="0" smtClean="0"/>
              <a:t>Purchased by Google in Feb., 2015</a:t>
            </a:r>
          </a:p>
          <a:p>
            <a:r>
              <a:rPr lang="en-US" dirty="0" smtClean="0"/>
              <a:t>Google Wallet will be prominently preinstalled on U.S. Android phones that run KitKat (4.4) or later (link Ch 9e)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63651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Android Pay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Google's new payment system</a:t>
            </a:r>
          </a:p>
          <a:p>
            <a:r>
              <a:rPr lang="en-US" dirty="0" smtClean="0"/>
              <a:t>Will let developers use it in various ways through an API</a:t>
            </a:r>
          </a:p>
          <a:p>
            <a:r>
              <a:rPr lang="en-US" dirty="0" smtClean="0"/>
              <a:t>"will </a:t>
            </a:r>
            <a:r>
              <a:rPr lang="en-US" dirty="0"/>
              <a:t>tokenize card numbers, in the same way that Apple Pay and Samsung Pay do, meaning it generates a one-time payment </a:t>
            </a:r>
            <a:r>
              <a:rPr lang="en-US" dirty="0" smtClean="0"/>
              <a:t>token...for each transaction"</a:t>
            </a:r>
          </a:p>
          <a:p>
            <a:r>
              <a:rPr lang="en-US" dirty="0" smtClean="0"/>
              <a:t>No timeline for release yet, more info. expected at Google I/O</a:t>
            </a:r>
          </a:p>
          <a:p>
            <a:pPr lvl="1"/>
            <a:r>
              <a:rPr lang="en-US" dirty="0" smtClean="0"/>
              <a:t>Link Ch 9g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81051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Apple Pay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997" y="1600200"/>
            <a:ext cx="4603505" cy="4525963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Released on Oct 20, 2014</a:t>
            </a:r>
          </a:p>
          <a:p>
            <a:r>
              <a:rPr lang="en-US" sz="2800" dirty="0" smtClean="0"/>
              <a:t>With iPhone 6 and Apple Watch</a:t>
            </a:r>
          </a:p>
          <a:p>
            <a:r>
              <a:rPr lang="en-US" sz="2800" dirty="0" smtClean="0"/>
              <a:t>Customer payment information is kept from retailer</a:t>
            </a:r>
          </a:p>
          <a:p>
            <a:r>
              <a:rPr lang="en-US" sz="2800" dirty="0"/>
              <a:t>creates a "dynamic security code [...] generated for each transaction</a:t>
            </a:r>
            <a:r>
              <a:rPr lang="en-US" sz="2800" dirty="0" smtClean="0"/>
              <a:t>"</a:t>
            </a:r>
          </a:p>
          <a:p>
            <a:pPr lvl="1"/>
            <a:r>
              <a:rPr lang="en-US" sz="2400" dirty="0" smtClean="0"/>
              <a:t>Link Ch 9d</a:t>
            </a:r>
            <a:endParaRPr lang="en-US" sz="2400" dirty="0"/>
          </a:p>
        </p:txBody>
      </p:sp>
      <p:pic>
        <p:nvPicPr>
          <p:cNvPr id="4" name="Picture 3" descr="Screen Shot 2015-04-13 at 8.44.1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61502" y="1600200"/>
            <a:ext cx="3825298" cy="4517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80168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2609</TotalTime>
  <Words>1635</Words>
  <Application>Microsoft Macintosh PowerPoint</Application>
  <PresentationFormat>On-screen Show (4:3)</PresentationFormat>
  <Paragraphs>246</Paragraphs>
  <Slides>57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58" baseType="lpstr">
      <vt:lpstr>Office Theme</vt:lpstr>
      <vt:lpstr>Ch 9: Mobile Payments</vt:lpstr>
      <vt:lpstr>Current Generation</vt:lpstr>
      <vt:lpstr>Scenarios</vt:lpstr>
      <vt:lpstr>Mobile Banking Apps</vt:lpstr>
      <vt:lpstr>Mobile Banking Apps</vt:lpstr>
      <vt:lpstr>Contactless Payment Google Wallet</vt:lpstr>
      <vt:lpstr>Contactless Payment ISIS (now Softcard)</vt:lpstr>
      <vt:lpstr>Android Pay</vt:lpstr>
      <vt:lpstr>Apple Pay</vt:lpstr>
      <vt:lpstr>Market History</vt:lpstr>
      <vt:lpstr>Samsung Pay</vt:lpstr>
      <vt:lpstr>CNN Infographic</vt:lpstr>
      <vt:lpstr>CurrentC</vt:lpstr>
      <vt:lpstr>How CurrentC Works</vt:lpstr>
      <vt:lpstr>Retailers Supporting CurrentC</vt:lpstr>
      <vt:lpstr>CurrentC Collects Health Data</vt:lpstr>
      <vt:lpstr>CurrentC Hacked in Oct. 2014</vt:lpstr>
      <vt:lpstr>Wocket</vt:lpstr>
      <vt:lpstr>Square</vt:lpstr>
      <vt:lpstr>Contactless Smartcard Payments</vt:lpstr>
      <vt:lpstr>Secure Element (SE)</vt:lpstr>
      <vt:lpstr>microSD Cards with NFC</vt:lpstr>
      <vt:lpstr>Java Card Runtime Environment (JCRE)</vt:lpstr>
      <vt:lpstr>Slide 24</vt:lpstr>
      <vt:lpstr>Proximity Payment System Environment (PPSE)</vt:lpstr>
      <vt:lpstr>Payment Apps</vt:lpstr>
      <vt:lpstr>Payment Apps</vt:lpstr>
      <vt:lpstr>Command Application Protocol Data Unit (C-APDU)</vt:lpstr>
      <vt:lpstr>Large Commands</vt:lpstr>
      <vt:lpstr>Response Application Protocol Data Unit (R-APDU)</vt:lpstr>
      <vt:lpstr>Contact and Contactless Interfaces </vt:lpstr>
      <vt:lpstr>Simplified Contactless Transaction</vt:lpstr>
      <vt:lpstr>Slide 33</vt:lpstr>
      <vt:lpstr>Secure Element API</vt:lpstr>
      <vt:lpstr>SE API Limitations</vt:lpstr>
      <vt:lpstr>Access Control for SE's</vt:lpstr>
      <vt:lpstr>Mobile Application</vt:lpstr>
      <vt:lpstr>Google Wallet Vulnerabilities</vt:lpstr>
      <vt:lpstr>PIN Storage Vulnerability</vt:lpstr>
      <vt:lpstr>PIN Storage</vt:lpstr>
      <vt:lpstr>Storage of Hash</vt:lpstr>
      <vt:lpstr>Google's Response</vt:lpstr>
      <vt:lpstr>Countermeasures for Google Wallet Cracker</vt:lpstr>
      <vt:lpstr>Relay Attacks (MITM)</vt:lpstr>
      <vt:lpstr>Relay Attack Limitations</vt:lpstr>
      <vt:lpstr>Relay Through a Malicious App</vt:lpstr>
      <vt:lpstr>Relay Attack Countermeasures</vt:lpstr>
      <vt:lpstr>Relay Attack Countermeasures</vt:lpstr>
      <vt:lpstr>Square Vulnerabilities</vt:lpstr>
      <vt:lpstr>Square</vt:lpstr>
      <vt:lpstr>EMV (Europay, MasterCard and Visa) aka Chip-and-PIN</vt:lpstr>
      <vt:lpstr>Skimming</vt:lpstr>
      <vt:lpstr>Verifone v. Square</vt:lpstr>
      <vt:lpstr>Skimming Countermeasures</vt:lpstr>
      <vt:lpstr>Replay Attack</vt:lpstr>
      <vt:lpstr>Replay Attack</vt:lpstr>
      <vt:lpstr>Replay Attack Countermeasures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Bowne</dc:creator>
  <cp:lastModifiedBy>ShriKant</cp:lastModifiedBy>
  <cp:revision>818</cp:revision>
  <dcterms:created xsi:type="dcterms:W3CDTF">2014-12-24T16:02:14Z</dcterms:created>
  <dcterms:modified xsi:type="dcterms:W3CDTF">2022-01-07T06:22:29Z</dcterms:modified>
</cp:coreProperties>
</file>