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tabLst>
                <a:tab algn="l" pos="0"/>
              </a:tabLst>
            </a:pPr>
            <a:r>
              <a:rPr b="1" lang="es" sz="2400" spc="-1" strike="noStrike">
                <a:solidFill>
                  <a:srgbClr val="4285f4"/>
                </a:solidFill>
                <a:latin typeface="Lato"/>
              </a:rPr>
              <a:t>Pulse para editar el formato del texto de título</a:t>
            </a:r>
            <a:endParaRPr b="1" lang="es" sz="2400" spc="-1" strike="noStrike">
              <a:solidFill>
                <a:srgbClr val="4285f4"/>
              </a:solidFill>
              <a:latin typeface="Lat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3501CC5-6FBE-4908-B23C-B3DBAFC6DF3F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3ED0462-555B-4C7C-983A-AE07B7FED03C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5344912-784C-4294-8837-D86DBAFE7056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18C6498-0D5E-49D6-9ABE-FE6A69FC1A92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038680" y="305640"/>
            <a:ext cx="5151600" cy="1042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5200" spc="-1" strike="noStrike">
                <a:solidFill>
                  <a:srgbClr val="4285f4"/>
                </a:solidFill>
                <a:latin typeface="Tw Cen MT Condensed"/>
                <a:ea typeface="Lato"/>
              </a:rPr>
              <a:t>E.D.A.</a:t>
            </a:r>
            <a:endParaRPr b="1" lang="es" sz="5200" spc="-1" strike="noStrike">
              <a:solidFill>
                <a:srgbClr val="4285f4"/>
              </a:solidFill>
              <a:latin typeface="Lato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1000" spc="-1" strike="noStrike">
                <a:solidFill>
                  <a:srgbClr val="4285f4"/>
                </a:solidFill>
                <a:latin typeface="Tw Cen MT Condensed"/>
                <a:ea typeface="Lato"/>
              </a:rPr>
              <a:t>Bootcamp Data Science - The Bridge School</a:t>
            </a:r>
            <a:endParaRPr b="1" lang="es" sz="1000" spc="-1" strike="noStrike">
              <a:solidFill>
                <a:srgbClr val="4285f4"/>
              </a:solidFill>
              <a:latin typeface="Lato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378360" y="18928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2800" spc="-1" strike="noStrike">
                <a:solidFill>
                  <a:srgbClr val="595959"/>
                </a:solidFill>
                <a:latin typeface="Tw Cen MT Condensed"/>
                <a:ea typeface="Lato"/>
              </a:rPr>
              <a:t>ANÁLISIS CLIMATOLÓGICO DE LA COMUNIDAD DE MADRID EN 2019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0052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Ocurrencia de Meteoros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N_LLU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lluvia en el 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title"/>
          </p:nvPr>
        </p:nvSpPr>
        <p:spPr>
          <a:xfrm>
            <a:off x="5098320" y="363924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N_NIE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nieve en el 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Google Shape;159;p22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26" name="Google Shape;160;p22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253040" cy="333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N_GRA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granizo en el 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N_TOR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tormenta en el 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Google Shape;168;p23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60600" cy="336780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169;p23" descr=""/>
          <p:cNvPicPr/>
          <p:nvPr/>
        </p:nvPicPr>
        <p:blipFill>
          <a:blip r:embed="rId2"/>
          <a:stretch/>
        </p:blipFill>
        <p:spPr>
          <a:xfrm>
            <a:off x="4705920" y="152280"/>
            <a:ext cx="4139640" cy="3315600"/>
          </a:xfrm>
          <a:prstGeom prst="rect">
            <a:avLst/>
          </a:prstGeom>
          <a:ln w="0">
            <a:noFill/>
          </a:ln>
        </p:spPr>
      </p:pic>
      <p:sp>
        <p:nvSpPr>
          <p:cNvPr id="231" name="PlaceHolder 3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Ocurrencia de Meteoros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N_FOG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niebla en el 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N_DES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despejados en el 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Google Shape;177;p24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35" name="Google Shape;178;p24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229640" cy="3315600"/>
          </a:xfrm>
          <a:prstGeom prst="rect">
            <a:avLst/>
          </a:prstGeom>
          <a:ln w="0">
            <a:noFill/>
          </a:ln>
        </p:spPr>
      </p:pic>
      <p:sp>
        <p:nvSpPr>
          <p:cNvPr id="236" name="PlaceHolder 3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Ocurrencia de Meteoros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N_NUB    </a:t>
            </a: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nubosos en el 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N_CUB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cubiertos en el 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Google Shape;186;p25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40" name="Google Shape;187;p25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74200" cy="3315600"/>
          </a:xfrm>
          <a:prstGeom prst="rect">
            <a:avLst/>
          </a:prstGeom>
          <a:ln w="0">
            <a:noFill/>
          </a:ln>
        </p:spPr>
      </p:pic>
      <p:sp>
        <p:nvSpPr>
          <p:cNvPr id="241" name="PlaceHolder 3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Ocurrencia de Meteoros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20052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Humedad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HR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Humedad relativa media (%)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E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Tensión de vapor media (hPa)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Google Shape;195;p26" descr=""/>
          <p:cNvPicPr/>
          <p:nvPr/>
        </p:nvPicPr>
        <p:blipFill>
          <a:blip r:embed="rId1"/>
          <a:stretch/>
        </p:blipFill>
        <p:spPr>
          <a:xfrm>
            <a:off x="76320" y="1062720"/>
            <a:ext cx="4281840" cy="3367800"/>
          </a:xfrm>
          <a:prstGeom prst="rect">
            <a:avLst/>
          </a:prstGeom>
          <a:ln w="0">
            <a:noFill/>
          </a:ln>
        </p:spPr>
      </p:pic>
      <p:pic>
        <p:nvPicPr>
          <p:cNvPr id="246" name="Google Shape;196;p26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206960" cy="331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0052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Insolación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INSO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Media mensual de la insolación diaria (h)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title"/>
          </p:nvPr>
        </p:nvSpPr>
        <p:spPr>
          <a:xfrm>
            <a:off x="4728960" y="3620880"/>
            <a:ext cx="43621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P_SOL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Porcentaje medio mensual de la insolación diaria frente a la insolación teórica (%)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Google Shape;204;p27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0720" cy="3367800"/>
          </a:xfrm>
          <a:prstGeom prst="rect">
            <a:avLst/>
          </a:prstGeom>
          <a:ln w="0">
            <a:noFill/>
          </a:ln>
        </p:spPr>
      </p:pic>
      <p:pic>
        <p:nvPicPr>
          <p:cNvPr id="251" name="Google Shape;205;p27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89320" cy="331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0052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Temperaturas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TM_MES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Temperatura media mensual (°C)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TM_MAX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Temperatura media mensual de las máximas (°C)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Google Shape;213;p28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56" name="Google Shape;214;p28" descr=""/>
          <p:cNvPicPr/>
          <p:nvPr/>
        </p:nvPicPr>
        <p:blipFill>
          <a:blip r:embed="rId2"/>
          <a:stretch/>
        </p:blipFill>
        <p:spPr>
          <a:xfrm>
            <a:off x="4705920" y="152280"/>
            <a:ext cx="4174200" cy="331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TM_MIN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Temperatura media mensual de las mínimas (°C)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TA_MAX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Temperatura máxima absoluta del mes (°C)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" name="Google Shape;222;p29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223;p29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74200" cy="3315600"/>
          </a:xfrm>
          <a:prstGeom prst="rect">
            <a:avLst/>
          </a:prstGeom>
          <a:ln w="0">
            <a:noFill/>
          </a:ln>
        </p:spPr>
      </p:pic>
      <p:sp>
        <p:nvSpPr>
          <p:cNvPr id="261" name="PlaceHolder 3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Temperaturas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TA_MIN </a:t>
            </a: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      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Temperatura mínima absoluta del mes (°C)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TS_MIN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Temperatura mínima más alta del mes (°C)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Google Shape;231;p30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81840" cy="3367800"/>
          </a:xfrm>
          <a:prstGeom prst="rect">
            <a:avLst/>
          </a:prstGeom>
          <a:ln w="0">
            <a:noFill/>
          </a:ln>
        </p:spPr>
      </p:pic>
      <p:pic>
        <p:nvPicPr>
          <p:cNvPr id="265" name="Google Shape;232;p30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74200" cy="3315600"/>
          </a:xfrm>
          <a:prstGeom prst="rect">
            <a:avLst/>
          </a:prstGeom>
          <a:ln w="0">
            <a:noFill/>
          </a:ln>
        </p:spPr>
      </p:pic>
      <p:sp>
        <p:nvSpPr>
          <p:cNvPr id="266" name="PlaceHolder 3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Temperaturas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TI_MAX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Temperatura máxima más baja del mes (°C)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NT_30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días mes de temperatura máxima mayor o igual que 30°C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Google Shape;240;p31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70" name="Google Shape;241;p31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74200" cy="3315600"/>
          </a:xfrm>
          <a:prstGeom prst="rect">
            <a:avLst/>
          </a:prstGeom>
          <a:ln w="0">
            <a:noFill/>
          </a:ln>
        </p:spPr>
      </p:pic>
      <p:sp>
        <p:nvSpPr>
          <p:cNvPr id="271" name="PlaceHolder 3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Temperaturas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60;p14"/>
          <p:cNvSpPr/>
          <p:nvPr/>
        </p:nvSpPr>
        <p:spPr>
          <a:xfrm>
            <a:off x="420120" y="2927160"/>
            <a:ext cx="833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8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Datos Climatológicos - Balance Hídrico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0" name="Google Shape;62;p14"/>
          <p:cNvGrpSpPr/>
          <p:nvPr/>
        </p:nvGrpSpPr>
        <p:grpSpPr>
          <a:xfrm>
            <a:off x="369360" y="2927160"/>
            <a:ext cx="128520" cy="770400"/>
            <a:chOff x="369360" y="2927160"/>
            <a:chExt cx="128520" cy="770400"/>
          </a:xfrm>
        </p:grpSpPr>
        <p:sp>
          <p:nvSpPr>
            <p:cNvPr id="161" name="Google Shape;63;p14"/>
            <p:cNvSpPr/>
            <p:nvPr/>
          </p:nvSpPr>
          <p:spPr>
            <a:xfrm>
              <a:off x="369360" y="292716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64;p14"/>
            <p:cNvSpPr/>
            <p:nvPr/>
          </p:nvSpPr>
          <p:spPr>
            <a:xfrm>
              <a:off x="433800" y="3053880"/>
              <a:ext cx="360" cy="6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40360" y="3238200"/>
            <a:ext cx="4176000" cy="121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800" spc="-1" strike="noStrike">
                <a:solidFill>
                  <a:srgbClr val="595959"/>
                </a:solidFill>
                <a:latin typeface="Trebuchet MS"/>
                <a:ea typeface="Lato"/>
              </a:rPr>
              <a:t>PRECIPITACIÓN ACUMULADA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100" spc="-1" strike="noStrike">
                <a:solidFill>
                  <a:srgbClr val="595959"/>
                </a:solidFill>
                <a:latin typeface="Trebuchet MS"/>
                <a:ea typeface="Lato"/>
              </a:rPr>
              <a:t>Precipitación acuosa media acumulada para una determinada área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oogle Shape;66;p14"/>
          <p:cNvGrpSpPr/>
          <p:nvPr/>
        </p:nvGrpSpPr>
        <p:grpSpPr>
          <a:xfrm>
            <a:off x="3092040" y="1672560"/>
            <a:ext cx="128520" cy="1253880"/>
            <a:chOff x="3092040" y="1672560"/>
            <a:chExt cx="128520" cy="1253880"/>
          </a:xfrm>
        </p:grpSpPr>
        <p:sp>
          <p:nvSpPr>
            <p:cNvPr id="165" name="Google Shape;67;p14"/>
            <p:cNvSpPr/>
            <p:nvPr/>
          </p:nvSpPr>
          <p:spPr>
            <a:xfrm>
              <a:off x="3092040" y="279792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68;p14"/>
            <p:cNvSpPr/>
            <p:nvPr/>
          </p:nvSpPr>
          <p:spPr>
            <a:xfrm rot="10800000">
              <a:off x="3152880" y="1672560"/>
              <a:ext cx="360" cy="1127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3220560" y="1536480"/>
            <a:ext cx="4544640" cy="1548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800" spc="-1" strike="noStrike">
                <a:solidFill>
                  <a:srgbClr val="595959"/>
                </a:solidFill>
                <a:latin typeface="Trebuchet MS"/>
                <a:ea typeface="Lato"/>
              </a:rPr>
              <a:t>HUMEDAD DEL SUELO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100" spc="-1" strike="noStrike">
                <a:solidFill>
                  <a:srgbClr val="595959"/>
                </a:solidFill>
                <a:latin typeface="Trebuchet MS"/>
                <a:ea typeface="Lato"/>
              </a:rPr>
              <a:t>Humedad del suelo expresada en porcentaje respecto respecto a cierta capacidad máxima de retención de Agua Disponible para las Plantas (AD25 y AD75, considerando una reserva de Agua Disponible Total igual a 25mm y 75mm) 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8" name="Google Shape;70;p14"/>
          <p:cNvGrpSpPr/>
          <p:nvPr/>
        </p:nvGrpSpPr>
        <p:grpSpPr>
          <a:xfrm>
            <a:off x="5251680" y="2927160"/>
            <a:ext cx="128520" cy="770040"/>
            <a:chOff x="5251680" y="2927160"/>
            <a:chExt cx="128520" cy="770040"/>
          </a:xfrm>
        </p:grpSpPr>
        <p:sp>
          <p:nvSpPr>
            <p:cNvPr id="169" name="Google Shape;71;p14"/>
            <p:cNvSpPr/>
            <p:nvPr/>
          </p:nvSpPr>
          <p:spPr>
            <a:xfrm>
              <a:off x="5251680" y="292716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Google Shape;72;p14"/>
            <p:cNvSpPr/>
            <p:nvPr/>
          </p:nvSpPr>
          <p:spPr>
            <a:xfrm>
              <a:off x="5316480" y="3053520"/>
              <a:ext cx="360" cy="6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5379840" y="3314160"/>
            <a:ext cx="3452040" cy="121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800" spc="-1" strike="noStrike">
                <a:solidFill>
                  <a:srgbClr val="595959"/>
                </a:solidFill>
                <a:latin typeface="Trebuchet MS"/>
                <a:ea typeface="Lato"/>
              </a:rPr>
              <a:t>EVAPOTRANSPIRACIÓN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100" spc="-1" strike="noStrike">
                <a:solidFill>
                  <a:srgbClr val="595959"/>
                </a:solidFill>
                <a:latin typeface="Trebuchet MS"/>
                <a:ea typeface="Lato"/>
              </a:rPr>
              <a:t>Evapotranspiración de una superficie de referencia que ocurre sin restricciones de agua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NT_00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días mes de temperatura mínima menor o igual que 0°C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Google Shape;248;p32" descr=""/>
          <p:cNvPicPr/>
          <p:nvPr/>
        </p:nvPicPr>
        <p:blipFill>
          <a:blip r:embed="rId1"/>
          <a:stretch/>
        </p:blipFill>
        <p:spPr>
          <a:xfrm>
            <a:off x="336600" y="959040"/>
            <a:ext cx="4361400" cy="3464280"/>
          </a:xfrm>
          <a:prstGeom prst="rect">
            <a:avLst/>
          </a:prstGeom>
          <a:ln w="0">
            <a:noFill/>
          </a:ln>
        </p:spPr>
      </p:pic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Temperaturas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0052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Viento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NW_55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días de velocidad del viento mayor o igual a 55 Km/h en el 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NW_91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días de velocidad del viento mayor o igual a 91 Km/h en el 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Google Shape;256;p33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79" name="Google Shape;257;p33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39640" cy="331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318240" y="262800"/>
            <a:ext cx="4913640" cy="66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3500" spc="-1" strike="noStrike">
                <a:solidFill>
                  <a:srgbClr val="4285f4"/>
                </a:solidFill>
                <a:latin typeface="Trebuchet MS"/>
                <a:ea typeface="Lato"/>
              </a:rPr>
              <a:t>CONCLUSIONES</a:t>
            </a:r>
            <a:endParaRPr b="0" lang="es-E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728320" y="425520"/>
            <a:ext cx="3188880" cy="1394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" sz="1000" spc="-1" strike="noStrike">
                <a:solidFill>
                  <a:srgbClr val="595959"/>
                </a:solidFill>
                <a:latin typeface="Trebuchet MS"/>
                <a:ea typeface="Lato"/>
              </a:rPr>
              <a:t>El año 2019, en toda la Comunidad de Madrid, ha sido bastante cálido, con una temperatura media anual de 14.6ºC, superando de 0.7ºC la media anual de referencia </a:t>
            </a:r>
            <a:r>
              <a:rPr b="0" i="1" lang="es" sz="1000" spc="-1" strike="noStrike">
                <a:solidFill>
                  <a:srgbClr val="595959"/>
                </a:solidFill>
                <a:latin typeface="Trebuchet MS"/>
                <a:ea typeface="Lato"/>
              </a:rPr>
              <a:t>(1981-2010).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" sz="1000" spc="-1" strike="noStrike">
                <a:solidFill>
                  <a:srgbClr val="595959"/>
                </a:solidFill>
                <a:latin typeface="Trebuchet MS"/>
                <a:ea typeface="Lato"/>
              </a:rPr>
              <a:t>En cuanto a precipitaciones, ha sido un año normal pero ligeramente más seco respecto a los años de referencia, con una media anual de  39.1 mm contra los 44.4mm del periodo 1981-2010.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Google Shape;264;p34" descr=""/>
          <p:cNvPicPr/>
          <p:nvPr/>
        </p:nvPicPr>
        <p:blipFill>
          <a:blip r:embed="rId1"/>
          <a:stretch/>
        </p:blipFill>
        <p:spPr>
          <a:xfrm>
            <a:off x="5585400" y="2198520"/>
            <a:ext cx="3369240" cy="2787480"/>
          </a:xfrm>
          <a:prstGeom prst="rect">
            <a:avLst/>
          </a:prstGeom>
          <a:ln w="0">
            <a:noFill/>
          </a:ln>
        </p:spPr>
      </p:pic>
      <p:pic>
        <p:nvPicPr>
          <p:cNvPr id="283" name="Google Shape;265;p34" descr=""/>
          <p:cNvPicPr/>
          <p:nvPr/>
        </p:nvPicPr>
        <p:blipFill>
          <a:blip r:embed="rId2"/>
          <a:stretch/>
        </p:blipFill>
        <p:spPr>
          <a:xfrm>
            <a:off x="281160" y="1472040"/>
            <a:ext cx="2361600" cy="3528720"/>
          </a:xfrm>
          <a:prstGeom prst="rect">
            <a:avLst/>
          </a:prstGeom>
          <a:ln w="0">
            <a:noFill/>
          </a:ln>
        </p:spPr>
      </p:pic>
      <p:pic>
        <p:nvPicPr>
          <p:cNvPr id="284" name="Google Shape;266;p34" descr=""/>
          <p:cNvPicPr/>
          <p:nvPr/>
        </p:nvPicPr>
        <p:blipFill>
          <a:blip r:embed="rId3"/>
          <a:stretch/>
        </p:blipFill>
        <p:spPr>
          <a:xfrm>
            <a:off x="3025080" y="1449000"/>
            <a:ext cx="2361600" cy="352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18600" y="263160"/>
            <a:ext cx="4913640" cy="66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3500" spc="-1" strike="noStrike">
                <a:solidFill>
                  <a:srgbClr val="4285f4"/>
                </a:solidFill>
                <a:latin typeface="Trebuchet MS"/>
                <a:ea typeface="Lato"/>
              </a:rPr>
              <a:t>CONCLUSIONES</a:t>
            </a:r>
            <a:endParaRPr b="0" lang="es-ES" sz="3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144000" y="1331280"/>
            <a:ext cx="4356000" cy="3596040"/>
          </a:xfrm>
          <a:prstGeom prst="rect">
            <a:avLst/>
          </a:prstGeom>
          <a:ln w="0">
            <a:noFill/>
          </a:ln>
        </p:spPr>
      </p:pic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4663800" y="1377000"/>
            <a:ext cx="4300200" cy="355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84400" y="423360"/>
            <a:ext cx="3358800" cy="96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Precipitación Acumulada (mm)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34080" y="1618920"/>
            <a:ext cx="3195720" cy="2118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 anual 36.62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Max 93.8 (Diciembre)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Min 2.5 (Junio)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80;p15" descr=""/>
          <p:cNvPicPr/>
          <p:nvPr/>
        </p:nvPicPr>
        <p:blipFill>
          <a:blip r:embed="rId1"/>
          <a:stretch/>
        </p:blipFill>
        <p:spPr>
          <a:xfrm>
            <a:off x="3619080" y="541800"/>
            <a:ext cx="5208480" cy="427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08440" y="552960"/>
            <a:ext cx="3358800" cy="88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Humedades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(%)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71160" y="1618920"/>
            <a:ext cx="3195720" cy="2118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AD25/AD75 - humedad del suelo sobre una capacidad de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25mm/75mm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 anual AD25 34.40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 anual AD75 40.54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87;p16" descr=""/>
          <p:cNvPicPr/>
          <p:nvPr/>
        </p:nvPicPr>
        <p:blipFill>
          <a:blip r:embed="rId1"/>
          <a:stretch/>
        </p:blipFill>
        <p:spPr>
          <a:xfrm>
            <a:off x="3567240" y="695520"/>
            <a:ext cx="5297760" cy="416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08080" y="515880"/>
            <a:ext cx="3358800" cy="88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Evapotranspiración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(mm)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34080" y="1618920"/>
            <a:ext cx="3195720" cy="2118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 anual 106.17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Max 225.2 (Julio)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Min 23.6 (Diciembre)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oogle Shape;94;p17" descr=""/>
          <p:cNvPicPr/>
          <p:nvPr/>
        </p:nvPicPr>
        <p:blipFill>
          <a:blip r:embed="rId1"/>
          <a:stretch/>
        </p:blipFill>
        <p:spPr>
          <a:xfrm>
            <a:off x="3613680" y="562320"/>
            <a:ext cx="5219280" cy="427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99;p18"/>
          <p:cNvSpPr/>
          <p:nvPr/>
        </p:nvSpPr>
        <p:spPr>
          <a:xfrm>
            <a:off x="420120" y="2927160"/>
            <a:ext cx="833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3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Datos Atmosféricos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3" name="Google Shape;101;p18"/>
          <p:cNvGrpSpPr/>
          <p:nvPr/>
        </p:nvGrpSpPr>
        <p:grpSpPr>
          <a:xfrm>
            <a:off x="369360" y="2864880"/>
            <a:ext cx="128520" cy="770400"/>
            <a:chOff x="369360" y="2864880"/>
            <a:chExt cx="128520" cy="770400"/>
          </a:xfrm>
        </p:grpSpPr>
        <p:sp>
          <p:nvSpPr>
            <p:cNvPr id="184" name="Google Shape;102;p18"/>
            <p:cNvSpPr/>
            <p:nvPr/>
          </p:nvSpPr>
          <p:spPr>
            <a:xfrm>
              <a:off x="369360" y="286488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Google Shape;103;p18"/>
            <p:cNvSpPr/>
            <p:nvPr/>
          </p:nvSpPr>
          <p:spPr>
            <a:xfrm>
              <a:off x="433800" y="2991600"/>
              <a:ext cx="360" cy="6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22280" y="3034440"/>
            <a:ext cx="2662920" cy="770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350" spc="-1" strike="noStrike">
                <a:solidFill>
                  <a:srgbClr val="595959"/>
                </a:solidFill>
                <a:latin typeface="Trebuchet MS"/>
                <a:ea typeface="Lato"/>
              </a:rPr>
              <a:t>PRECIPITACIONES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P_MES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P_MAX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NP_001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NP_010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NP_100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NP_300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7" name="Google Shape;105;p18"/>
          <p:cNvGrpSpPr/>
          <p:nvPr/>
        </p:nvGrpSpPr>
        <p:grpSpPr>
          <a:xfrm>
            <a:off x="1783440" y="1672560"/>
            <a:ext cx="128520" cy="1253880"/>
            <a:chOff x="1783440" y="1672560"/>
            <a:chExt cx="128520" cy="1253880"/>
          </a:xfrm>
        </p:grpSpPr>
        <p:sp>
          <p:nvSpPr>
            <p:cNvPr id="188" name="Google Shape;106;p18"/>
            <p:cNvSpPr/>
            <p:nvPr/>
          </p:nvSpPr>
          <p:spPr>
            <a:xfrm>
              <a:off x="1783440" y="279792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Google Shape;107;p18"/>
            <p:cNvSpPr/>
            <p:nvPr/>
          </p:nvSpPr>
          <p:spPr>
            <a:xfrm rot="10800000">
              <a:off x="1844280" y="1672560"/>
              <a:ext cx="360" cy="1127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0" name="Google Shape;108;p18"/>
          <p:cNvGrpSpPr/>
          <p:nvPr/>
        </p:nvGrpSpPr>
        <p:grpSpPr>
          <a:xfrm>
            <a:off x="2906640" y="2927160"/>
            <a:ext cx="128520" cy="770040"/>
            <a:chOff x="2906640" y="2927160"/>
            <a:chExt cx="128520" cy="770040"/>
          </a:xfrm>
        </p:grpSpPr>
        <p:sp>
          <p:nvSpPr>
            <p:cNvPr id="191" name="Google Shape;109;p18"/>
            <p:cNvSpPr/>
            <p:nvPr/>
          </p:nvSpPr>
          <p:spPr>
            <a:xfrm>
              <a:off x="2906640" y="292716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Google Shape;110;p18"/>
            <p:cNvSpPr/>
            <p:nvPr/>
          </p:nvSpPr>
          <p:spPr>
            <a:xfrm>
              <a:off x="2971080" y="3053520"/>
              <a:ext cx="360" cy="6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1848600" y="1586880"/>
            <a:ext cx="2619000" cy="770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350" spc="-1" strike="noStrike">
                <a:solidFill>
                  <a:srgbClr val="595959"/>
                </a:solidFill>
                <a:latin typeface="Trebuchet MS"/>
                <a:ea typeface="Lato"/>
              </a:rPr>
              <a:t>OCURRENCIA DE METEOROS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N_LLU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N_NIE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N_GRA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N_TOR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N_FOG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N_DES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N_NUB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N_CUB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2961720" y="3236400"/>
            <a:ext cx="1073520" cy="64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350" spc="-1" strike="noStrike">
                <a:solidFill>
                  <a:srgbClr val="595959"/>
                </a:solidFill>
                <a:latin typeface="Trebuchet MS"/>
                <a:ea typeface="Lato"/>
              </a:rPr>
              <a:t>HUMEDAD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HR 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E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5" name="Google Shape;113;p18"/>
          <p:cNvGrpSpPr/>
          <p:nvPr/>
        </p:nvGrpSpPr>
        <p:grpSpPr>
          <a:xfrm>
            <a:off x="4832640" y="2927160"/>
            <a:ext cx="128520" cy="770040"/>
            <a:chOff x="4832640" y="2927160"/>
            <a:chExt cx="128520" cy="770040"/>
          </a:xfrm>
        </p:grpSpPr>
        <p:sp>
          <p:nvSpPr>
            <p:cNvPr id="196" name="Google Shape;114;p18"/>
            <p:cNvSpPr/>
            <p:nvPr/>
          </p:nvSpPr>
          <p:spPr>
            <a:xfrm>
              <a:off x="4832640" y="292716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Google Shape;115;p18"/>
            <p:cNvSpPr/>
            <p:nvPr/>
          </p:nvSpPr>
          <p:spPr>
            <a:xfrm>
              <a:off x="4897080" y="3053520"/>
              <a:ext cx="360" cy="6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4915080" y="3236400"/>
            <a:ext cx="1535760" cy="507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350" spc="-1" strike="noStrike">
                <a:solidFill>
                  <a:srgbClr val="595959"/>
                </a:solidFill>
                <a:latin typeface="Trebuchet MS"/>
                <a:ea typeface="Lato"/>
              </a:rPr>
              <a:t>INSOLACIÓN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INSO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P_SOL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9" name="Google Shape;117;p18"/>
          <p:cNvGrpSpPr/>
          <p:nvPr/>
        </p:nvGrpSpPr>
        <p:grpSpPr>
          <a:xfrm>
            <a:off x="5982480" y="1672560"/>
            <a:ext cx="128520" cy="1253880"/>
            <a:chOff x="5982480" y="1672560"/>
            <a:chExt cx="128520" cy="1253880"/>
          </a:xfrm>
        </p:grpSpPr>
        <p:sp>
          <p:nvSpPr>
            <p:cNvPr id="200" name="Google Shape;118;p18"/>
            <p:cNvSpPr/>
            <p:nvPr/>
          </p:nvSpPr>
          <p:spPr>
            <a:xfrm>
              <a:off x="5982480" y="279792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Google Shape;119;p18"/>
            <p:cNvSpPr/>
            <p:nvPr/>
          </p:nvSpPr>
          <p:spPr>
            <a:xfrm rot="10800000">
              <a:off x="6043320" y="1672560"/>
              <a:ext cx="360" cy="1127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6074640" y="1585440"/>
            <a:ext cx="1809360" cy="832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350" spc="-1" strike="noStrike">
                <a:solidFill>
                  <a:srgbClr val="595959"/>
                </a:solidFill>
                <a:latin typeface="Trebuchet MS"/>
                <a:ea typeface="Lato"/>
              </a:rPr>
              <a:t>TEMPERATURAS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TM_MES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     TM_MAX      TM_MIN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TA_MAX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     TA_MIN         TS_MIN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TI_MAX         NT_30             NT_00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3" name="Google Shape;121;p18"/>
          <p:cNvGrpSpPr/>
          <p:nvPr/>
        </p:nvGrpSpPr>
        <p:grpSpPr>
          <a:xfrm>
            <a:off x="7256880" y="2941200"/>
            <a:ext cx="128520" cy="770040"/>
            <a:chOff x="7256880" y="2941200"/>
            <a:chExt cx="128520" cy="770040"/>
          </a:xfrm>
        </p:grpSpPr>
        <p:sp>
          <p:nvSpPr>
            <p:cNvPr id="204" name="Google Shape;122;p18"/>
            <p:cNvSpPr/>
            <p:nvPr/>
          </p:nvSpPr>
          <p:spPr>
            <a:xfrm>
              <a:off x="7256880" y="2941200"/>
              <a:ext cx="128520" cy="128520"/>
            </a:xfrm>
            <a:prstGeom prst="ellipse">
              <a:avLst/>
            </a:prstGeom>
            <a:solidFill>
              <a:srgbClr val="4285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Google Shape;123;p18"/>
            <p:cNvSpPr/>
            <p:nvPr/>
          </p:nvSpPr>
          <p:spPr>
            <a:xfrm>
              <a:off x="7321320" y="3067560"/>
              <a:ext cx="360" cy="643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285f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7333920" y="3204000"/>
            <a:ext cx="11419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1350" spc="-1" strike="noStrike">
                <a:solidFill>
                  <a:srgbClr val="595959"/>
                </a:solidFill>
                <a:latin typeface="Trebuchet MS"/>
                <a:ea typeface="Lato"/>
              </a:rPr>
              <a:t>VIENTO</a:t>
            </a:r>
            <a:endParaRPr b="0" lang="es-ES" sz="13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NW_55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	</a:t>
            </a:r>
            <a:r>
              <a:rPr b="0" lang="es" sz="850" spc="-1" strike="noStrike">
                <a:solidFill>
                  <a:srgbClr val="595959"/>
                </a:solidFill>
                <a:latin typeface="Trebuchet MS"/>
                <a:ea typeface="Lato"/>
              </a:rPr>
              <a:t>   NW_91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0052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Precipitaciones </a:t>
            </a:r>
            <a:br/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title"/>
          </p:nvPr>
        </p:nvSpPr>
        <p:spPr>
          <a:xfrm>
            <a:off x="336600" y="4583160"/>
            <a:ext cx="3227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P_MES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Precipitación total mensual (mm)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P_MAX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Precipitación máxima diaria del mes (mm)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Google Shape;132;p19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81840" cy="3367800"/>
          </a:xfrm>
          <a:prstGeom prst="rect">
            <a:avLst/>
          </a:prstGeom>
          <a:ln w="0">
            <a:noFill/>
          </a:ln>
        </p:spPr>
      </p:pic>
      <p:pic>
        <p:nvPicPr>
          <p:cNvPr id="211" name="Google Shape;133;p19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74200" cy="331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3227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NP_001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precipitación apreciable (≥ 0,1 mm) en el 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NP_010 </a:t>
            </a: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  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precipitación mayor o igual que 1mm en el 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Google Shape;141;p20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142;p20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74200" cy="3315600"/>
          </a:xfrm>
          <a:prstGeom prst="rect">
            <a:avLst/>
          </a:prstGeom>
          <a:ln w="0">
            <a:noFill/>
          </a:ln>
        </p:spPr>
      </p:pic>
      <p:sp>
        <p:nvSpPr>
          <p:cNvPr id="216" name="PlaceHolder 3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Precipitaciones </a:t>
            </a:r>
            <a:br/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36600" y="4583160"/>
            <a:ext cx="4226400" cy="50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NP_100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precipitación mayor o igual que 10mm en el 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title"/>
          </p:nvPr>
        </p:nvSpPr>
        <p:spPr>
          <a:xfrm>
            <a:off x="5137200" y="3620880"/>
            <a:ext cx="395352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1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NP_300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s" sz="850" spc="-1" strike="noStrike">
                <a:solidFill>
                  <a:srgbClr val="595959"/>
                </a:solidFill>
                <a:latin typeface="Lato"/>
                <a:ea typeface="Lato"/>
              </a:rPr>
              <a:t>Nº de días de precipitación mayor o igual que 30mm en el mes</a:t>
            </a:r>
            <a:endParaRPr b="0" lang="es-ES" sz="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Google Shape;150;p21" descr=""/>
          <p:cNvPicPr/>
          <p:nvPr/>
        </p:nvPicPr>
        <p:blipFill>
          <a:blip r:embed="rId1"/>
          <a:stretch/>
        </p:blipFill>
        <p:spPr>
          <a:xfrm>
            <a:off x="152280" y="1062720"/>
            <a:ext cx="4239720" cy="3367800"/>
          </a:xfrm>
          <a:prstGeom prst="rect">
            <a:avLst/>
          </a:prstGeom>
          <a:ln w="0">
            <a:noFill/>
          </a:ln>
        </p:spPr>
      </p:pic>
      <p:pic>
        <p:nvPicPr>
          <p:cNvPr id="220" name="Google Shape;151;p21" descr=""/>
          <p:cNvPicPr/>
          <p:nvPr/>
        </p:nvPicPr>
        <p:blipFill>
          <a:blip r:embed="rId2"/>
          <a:stretch/>
        </p:blipFill>
        <p:spPr>
          <a:xfrm>
            <a:off x="4629960" y="152280"/>
            <a:ext cx="4195080" cy="331560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3"/>
          <p:cNvSpPr>
            <a:spLocks noGrp="1"/>
          </p:cNvSpPr>
          <p:nvPr>
            <p:ph type="title"/>
          </p:nvPr>
        </p:nvSpPr>
        <p:spPr>
          <a:xfrm>
            <a:off x="200880" y="199800"/>
            <a:ext cx="4276440" cy="70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s" sz="2600" spc="-1" strike="noStrike">
                <a:solidFill>
                  <a:srgbClr val="4285f4"/>
                </a:solidFill>
                <a:latin typeface="Trebuchet MS"/>
                <a:ea typeface="Lato"/>
              </a:rPr>
              <a:t>Precipitaciones </a:t>
            </a:r>
            <a:br/>
            <a:r>
              <a:rPr b="1" lang="es" sz="1400" spc="-1" strike="noStrike">
                <a:solidFill>
                  <a:srgbClr val="4285f4"/>
                </a:solidFill>
                <a:latin typeface="Trebuchet MS"/>
                <a:ea typeface="Lato"/>
              </a:rPr>
              <a:t>Medias de todas las estaciones meteorológicas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2021-10-27T14:56:10Z</dcterms:modified>
  <cp:revision>3</cp:revision>
  <dc:subject/>
  <dc:title/>
</cp:coreProperties>
</file>