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
      <p:font typeface="Roboto Mon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33" Type="http://schemas.openxmlformats.org/officeDocument/2006/relationships/font" Target="fonts/RobotoMono-bold.fntdata"/><Relationship Id="rId10" Type="http://schemas.openxmlformats.org/officeDocument/2006/relationships/slide" Target="slides/slide5.xml"/><Relationship Id="rId32" Type="http://schemas.openxmlformats.org/officeDocument/2006/relationships/font" Target="fonts/RobotoMono-regular.fntdata"/><Relationship Id="rId13" Type="http://schemas.openxmlformats.org/officeDocument/2006/relationships/slide" Target="slides/slide8.xml"/><Relationship Id="rId35" Type="http://schemas.openxmlformats.org/officeDocument/2006/relationships/font" Target="fonts/RobotoMono-boldItalic.fntdata"/><Relationship Id="rId12" Type="http://schemas.openxmlformats.org/officeDocument/2006/relationships/slide" Target="slides/slide7.xml"/><Relationship Id="rId34" Type="http://schemas.openxmlformats.org/officeDocument/2006/relationships/font" Target="fonts/RobotoMon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0c1d42055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0c1d42055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pt-PT" sz="1300">
                <a:solidFill>
                  <a:srgbClr val="595959"/>
                </a:solidFill>
                <a:latin typeface="Lato"/>
                <a:ea typeface="Lato"/>
                <a:cs typeface="Lato"/>
                <a:sym typeface="Lato"/>
              </a:rPr>
              <a:t>Periodogram: shows strength of the frequencies in a time-series.  </a:t>
            </a:r>
            <a:r>
              <a:rPr lang="pt-PT" sz="1050">
                <a:solidFill>
                  <a:schemeClr val="dk1"/>
                </a:solidFill>
                <a:highlight>
                  <a:srgbClr val="FFFFFF"/>
                </a:highlight>
              </a:rPr>
              <a:t>From left to right, the periodogram shows appreciating Fourier contributions starting from a monthly frequency. This is followed by a significant biweekly contribution. These two make sense in view of the notes to the Store Sales dataset which mentions that wages in the public sector are paid out biweekly, on the 15th and last day of the month -- a possible origin for these seasons.</a:t>
            </a:r>
            <a:endParaRPr sz="1050">
              <a:solidFill>
                <a:schemeClr val="dk1"/>
              </a:solidFill>
              <a:highlight>
                <a:srgbClr val="FFFFFF"/>
              </a:highlight>
            </a:endParaRPr>
          </a:p>
          <a:p>
            <a:pPr indent="0" lvl="0" marL="0" rtl="0" algn="l">
              <a:lnSpc>
                <a:spcPct val="150000"/>
              </a:lnSpc>
              <a:spcBef>
                <a:spcPts val="1200"/>
              </a:spcBef>
              <a:spcAft>
                <a:spcPts val="0"/>
              </a:spcAft>
              <a:buNone/>
            </a:pPr>
            <a:r>
              <a:rPr lang="pt-PT" sz="1050">
                <a:solidFill>
                  <a:schemeClr val="dk1"/>
                </a:solidFill>
                <a:highlight>
                  <a:srgbClr val="FFFFFF"/>
                </a:highlight>
              </a:rPr>
              <a:t>the value on the y-axis of the graph is </a:t>
            </a:r>
            <a:r>
              <a:rPr lang="pt-PT" sz="1050">
                <a:solidFill>
                  <a:schemeClr val="dk1"/>
                </a:solidFill>
                <a:latin typeface="Roboto Mono"/>
                <a:ea typeface="Roboto Mono"/>
                <a:cs typeface="Roboto Mono"/>
                <a:sym typeface="Roboto Mono"/>
              </a:rPr>
              <a:t>(a ** 2 + b ** 2) / 2</a:t>
            </a:r>
            <a:r>
              <a:rPr lang="pt-PT" sz="1050">
                <a:solidFill>
                  <a:schemeClr val="dk1"/>
                </a:solidFill>
                <a:highlight>
                  <a:srgbClr val="FFFFFF"/>
                </a:highlight>
              </a:rPr>
              <a:t>, where </a:t>
            </a:r>
            <a:r>
              <a:rPr lang="pt-PT" sz="1050">
                <a:solidFill>
                  <a:schemeClr val="dk1"/>
                </a:solidFill>
                <a:latin typeface="Roboto Mono"/>
                <a:ea typeface="Roboto Mono"/>
                <a:cs typeface="Roboto Mono"/>
                <a:sym typeface="Roboto Mono"/>
              </a:rPr>
              <a:t>a</a:t>
            </a:r>
            <a:r>
              <a:rPr lang="pt-PT" sz="1050">
                <a:solidFill>
                  <a:schemeClr val="dk1"/>
                </a:solidFill>
                <a:highlight>
                  <a:srgbClr val="FFFFFF"/>
                </a:highlight>
              </a:rPr>
              <a:t> and </a:t>
            </a:r>
            <a:r>
              <a:rPr lang="pt-PT" sz="1050">
                <a:solidFill>
                  <a:schemeClr val="dk1"/>
                </a:solidFill>
                <a:latin typeface="Roboto Mono"/>
                <a:ea typeface="Roboto Mono"/>
                <a:cs typeface="Roboto Mono"/>
                <a:sym typeface="Roboto Mono"/>
              </a:rPr>
              <a:t>b</a:t>
            </a:r>
            <a:r>
              <a:rPr lang="pt-PT" sz="1050">
                <a:solidFill>
                  <a:schemeClr val="dk1"/>
                </a:solidFill>
                <a:highlight>
                  <a:srgbClr val="FFFFFF"/>
                </a:highlight>
              </a:rPr>
              <a:t> are the coefficients of the sine and cosine at that frequency.</a:t>
            </a:r>
            <a:endParaRPr sz="1300">
              <a:solidFill>
                <a:srgbClr val="595959"/>
              </a:solidFill>
              <a:latin typeface="Lato"/>
              <a:ea typeface="Lato"/>
              <a:cs typeface="Lato"/>
              <a:sym typeface="Lato"/>
            </a:endParaRPr>
          </a:p>
          <a:p>
            <a:pPr indent="0" lvl="0" marL="0" rtl="0" algn="l">
              <a:lnSpc>
                <a:spcPct val="150000"/>
              </a:lnSpc>
              <a:spcBef>
                <a:spcPts val="1200"/>
              </a:spcBef>
              <a:spcAft>
                <a:spcPts val="1200"/>
              </a:spcAft>
              <a:buClr>
                <a:schemeClr val="dk1"/>
              </a:buClr>
              <a:buSzPts val="1100"/>
              <a:buFont typeface="Arial"/>
              <a:buNone/>
            </a:pPr>
            <a:r>
              <a:t/>
            </a:r>
            <a:endParaRPr sz="1300">
              <a:solidFill>
                <a:srgbClr val="595959"/>
              </a:solidFill>
              <a:latin typeface="Lato"/>
              <a:ea typeface="Lato"/>
              <a:cs typeface="Lato"/>
              <a:sym typeface="La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0c1d420559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0c1d42055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NEXT: residuals will be plotted as Holidays on deseasonalised plot of average sales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0c1d420559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0c1d420559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t-PT" sz="1300">
                <a:solidFill>
                  <a:srgbClr val="595959"/>
                </a:solidFill>
                <a:latin typeface="Lato"/>
                <a:ea typeface="Lato"/>
                <a:cs typeface="Lato"/>
                <a:sym typeface="Lato"/>
              </a:rPr>
              <a:t>tabella = df = all time dependent FEATURES JOINT</a:t>
            </a:r>
            <a:endParaRPr sz="1300">
              <a:solidFill>
                <a:srgbClr val="595959"/>
              </a:solidFill>
              <a:latin typeface="Lato"/>
              <a:ea typeface="Lato"/>
              <a:cs typeface="Lato"/>
              <a:sym typeface="Lato"/>
            </a:endParaRPr>
          </a:p>
          <a:p>
            <a:pPr indent="0" lvl="0" marL="0" rtl="0" algn="l">
              <a:lnSpc>
                <a:spcPct val="115000"/>
              </a:lnSpc>
              <a:spcBef>
                <a:spcPts val="1200"/>
              </a:spcBef>
              <a:spcAft>
                <a:spcPts val="1200"/>
              </a:spcAft>
              <a:buClr>
                <a:schemeClr val="dk1"/>
              </a:buClr>
              <a:buSzPts val="1100"/>
              <a:buFont typeface="Arial"/>
              <a:buNone/>
            </a:pPr>
            <a:r>
              <a:rPr lang="pt-PT" sz="1300">
                <a:solidFill>
                  <a:srgbClr val="595959"/>
                </a:solidFill>
                <a:latin typeface="Lato"/>
                <a:ea typeface="Lato"/>
                <a:cs typeface="Lato"/>
                <a:sym typeface="Lato"/>
              </a:rPr>
              <a:t>const == intercept in dp features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0c1d42055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0c1d42055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pt-PT" sz="1300">
                <a:solidFill>
                  <a:srgbClr val="595959"/>
                </a:solidFill>
                <a:latin typeface="Lato"/>
                <a:ea typeface="Lato"/>
                <a:cs typeface="Lato"/>
                <a:sym typeface="Lato"/>
              </a:rPr>
              <a:t>Interpretation: the two curves are close to each other, showing a predominant cyclic behaviour of the raw data of supply sales (target) and the need to model a serial dependence on the residual curve. </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pt-PT" sz="1300">
                <a:solidFill>
                  <a:srgbClr val="595959"/>
                </a:solidFill>
                <a:latin typeface="Lato"/>
                <a:ea typeface="Lato"/>
                <a:cs typeface="Lato"/>
                <a:sym typeface="Lato"/>
              </a:rPr>
              <a:t>DESEASONALISED</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pt-PT" sz="1300">
                <a:solidFill>
                  <a:srgbClr val="595959"/>
                </a:solidFill>
                <a:latin typeface="Lato"/>
                <a:ea typeface="Lato"/>
                <a:cs typeface="Lato"/>
                <a:sym typeface="Lato"/>
              </a:rPr>
              <a:t>y_resid_train = y_train - y_fit </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pt-PT" sz="1300">
                <a:solidFill>
                  <a:srgbClr val="595959"/>
                </a:solidFill>
                <a:latin typeface="Lato"/>
                <a:ea typeface="Lato"/>
                <a:cs typeface="Lato"/>
                <a:sym typeface="Lato"/>
              </a:rPr>
              <a:t>y_resid_valid = y_valid - y_pred</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pt-PT" sz="1300">
                <a:solidFill>
                  <a:srgbClr val="595959"/>
                </a:solidFill>
                <a:latin typeface="Lato"/>
                <a:ea typeface="Lato"/>
                <a:cs typeface="Lato"/>
                <a:sym typeface="Lato"/>
              </a:rPr>
              <a:t>y_resid = pd.concat([y_resid_train, y_resid_valid])</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pt-PT" sz="1300">
                <a:solidFill>
                  <a:srgbClr val="595959"/>
                </a:solidFill>
                <a:latin typeface="Lato"/>
                <a:ea typeface="Lato"/>
                <a:cs typeface="Lato"/>
                <a:sym typeface="Lato"/>
              </a:rPr>
              <a:t>TYPES</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pt-PT" sz="1300">
                <a:solidFill>
                  <a:srgbClr val="595959"/>
                </a:solidFill>
                <a:latin typeface="Lato"/>
                <a:ea typeface="Lato"/>
                <a:cs typeface="Lato"/>
                <a:sym typeface="Lato"/>
              </a:rPr>
              <a:t>* **Linear**: where past and present observations are linearly related. Such linear serial dependence can be explored through lag series/plots where **the lag features are chosen by calculating (partial) autocorrelation**. They can also be anticipated through leading indicators, like online trends or promotions. </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pt-PT" sz="1300">
                <a:solidFill>
                  <a:srgbClr val="595959"/>
                </a:solidFill>
                <a:latin typeface="Lato"/>
                <a:ea typeface="Lato"/>
                <a:cs typeface="Lato"/>
                <a:sym typeface="Lato"/>
              </a:rPr>
              <a:t>* **Non-linear**: where past and present observations can not be related by a simple linear relationship, hence **we can't calculate lag features through (partial) autocorrelations.** Non-linear relationships like these can either be transformed to be linear or else learned by an appropriate algorithm (e.g. XGBoost).</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t/>
            </a:r>
            <a:endParaRPr sz="1300">
              <a:solidFill>
                <a:srgbClr val="595959"/>
              </a:solidFill>
              <a:latin typeface="Lato"/>
              <a:ea typeface="Lato"/>
              <a:cs typeface="Lato"/>
              <a:sym typeface="Lato"/>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0c1d42055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0c1d42055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sz="1300">
                <a:latin typeface="Lato"/>
                <a:ea typeface="Lato"/>
                <a:cs typeface="Lato"/>
                <a:sym typeface="Lato"/>
              </a:rPr>
              <a:t>Modeling these cycles with lag features will allow our forecaster to </a:t>
            </a:r>
            <a:r>
              <a:rPr b="1" lang="pt-PT" sz="1300" u="sng">
                <a:latin typeface="Lato"/>
                <a:ea typeface="Lato"/>
                <a:cs typeface="Lato"/>
                <a:sym typeface="Lato"/>
              </a:rPr>
              <a:t>react dynamically to changing conditions</a:t>
            </a:r>
            <a:r>
              <a:rPr lang="pt-PT" sz="1300">
                <a:latin typeface="Lato"/>
                <a:ea typeface="Lato"/>
                <a:cs typeface="Lato"/>
                <a:sym typeface="Lato"/>
              </a:rPr>
              <a:t> instead of being constrained to exact dates and times as with seasonal features.</a:t>
            </a:r>
            <a:endParaRPr sz="1300">
              <a:latin typeface="Lato"/>
              <a:ea typeface="Lato"/>
              <a:cs typeface="Lato"/>
              <a:sym typeface="Lato"/>
            </a:endParaRPr>
          </a:p>
          <a:p>
            <a:pPr indent="0" lvl="0" marL="0" rtl="0" algn="l">
              <a:spcBef>
                <a:spcPts val="0"/>
              </a:spcBef>
              <a:spcAft>
                <a:spcPts val="0"/>
              </a:spcAft>
              <a:buNone/>
            </a:pPr>
            <a:r>
              <a:rPr lang="pt-PT" sz="1300">
                <a:solidFill>
                  <a:schemeClr val="dk1"/>
                </a:solidFill>
                <a:highlight>
                  <a:srgbClr val="FFFFFF"/>
                </a:highlight>
                <a:latin typeface="Lato"/>
                <a:ea typeface="Lato"/>
                <a:cs typeface="Lato"/>
                <a:sym typeface="Lato"/>
              </a:rPr>
              <a:t>—</a:t>
            </a:r>
            <a:endParaRPr sz="1300">
              <a:solidFill>
                <a:schemeClr val="dk1"/>
              </a:solidFill>
              <a:highlight>
                <a:srgbClr val="FFFFFF"/>
              </a:highlight>
              <a:latin typeface="Lato"/>
              <a:ea typeface="Lato"/>
              <a:cs typeface="Lato"/>
              <a:sym typeface="Lato"/>
            </a:endParaRPr>
          </a:p>
          <a:p>
            <a:pPr indent="0" lvl="0" marL="0" rtl="0" algn="l">
              <a:spcBef>
                <a:spcPts val="0"/>
              </a:spcBef>
              <a:spcAft>
                <a:spcPts val="0"/>
              </a:spcAft>
              <a:buNone/>
            </a:pPr>
            <a:r>
              <a:rPr lang="pt-PT" sz="1300">
                <a:solidFill>
                  <a:schemeClr val="dk1"/>
                </a:solidFill>
                <a:highlight>
                  <a:srgbClr val="FFFFFF"/>
                </a:highlight>
                <a:latin typeface="Lato"/>
                <a:ea typeface="Lato"/>
                <a:cs typeface="Lato"/>
                <a:sym typeface="Lato"/>
              </a:rPr>
              <a:t>The correlogram is for lag features essentially what the periodogram is for Fourier features.</a:t>
            </a:r>
            <a:endParaRPr sz="1300">
              <a:solidFill>
                <a:schemeClr val="dk1"/>
              </a:solidFill>
              <a:highlight>
                <a:srgbClr val="FFFFFF"/>
              </a:highlight>
              <a:latin typeface="Lato"/>
              <a:ea typeface="Lato"/>
              <a:cs typeface="Lato"/>
              <a:sym typeface="Lato"/>
            </a:endParaRPr>
          </a:p>
          <a:p>
            <a:pPr indent="0" lvl="0" marL="0" rtl="0" algn="l">
              <a:spcBef>
                <a:spcPts val="0"/>
              </a:spcBef>
              <a:spcAft>
                <a:spcPts val="0"/>
              </a:spcAft>
              <a:buNone/>
            </a:pPr>
            <a:r>
              <a:rPr lang="pt-PT" sz="1300">
                <a:solidFill>
                  <a:schemeClr val="dk1"/>
                </a:solidFill>
                <a:highlight>
                  <a:srgbClr val="FFFFFF"/>
                </a:highlight>
                <a:latin typeface="Lato"/>
                <a:ea typeface="Lato"/>
                <a:cs typeface="Lato"/>
                <a:sym typeface="Lato"/>
              </a:rPr>
              <a:t>Partial autocorrelation the amount of "new" correlation that  the lag contributes.</a:t>
            </a:r>
            <a:endParaRPr sz="1300">
              <a:solidFill>
                <a:schemeClr val="dk1"/>
              </a:solidFill>
              <a:highlight>
                <a:srgbClr val="FFFFFF"/>
              </a:highlight>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rPr lang="pt-PT" sz="1300">
                <a:latin typeface="Lato"/>
                <a:ea typeface="Lato"/>
                <a:cs typeface="Lato"/>
                <a:sym typeface="Lato"/>
              </a:rPr>
              <a:t>LAG PLOT INTERPRETATION:</a:t>
            </a:r>
            <a:endParaRPr sz="1300">
              <a:latin typeface="Lato"/>
              <a:ea typeface="Lato"/>
              <a:cs typeface="Lato"/>
              <a:sym typeface="Lato"/>
            </a:endParaRPr>
          </a:p>
          <a:p>
            <a:pPr indent="0" lvl="0" marL="0" rtl="0" algn="l">
              <a:spcBef>
                <a:spcPts val="0"/>
              </a:spcBef>
              <a:spcAft>
                <a:spcPts val="0"/>
              </a:spcAft>
              <a:buNone/>
            </a:pPr>
            <a:r>
              <a:rPr lang="pt-PT" sz="1300">
                <a:latin typeface="Lato"/>
                <a:ea typeface="Lato"/>
                <a:cs typeface="Lato"/>
                <a:sym typeface="Lato"/>
              </a:rPr>
              <a:t>the autocorrelation at lag 2 might result entirely from "DECAYED" information from lag 1 -- just correlation that's carried over from the previous step. If lag 2 doesn't contain anything new, there would be no reason to include it if we already have lag 1.</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pt-PT" sz="1300">
                <a:solidFill>
                  <a:srgbClr val="595959"/>
                </a:solidFill>
                <a:latin typeface="Lato"/>
                <a:ea typeface="Lato"/>
                <a:cs typeface="Lato"/>
                <a:sym typeface="Lato"/>
              </a:rPr>
              <a:t>To make a lag feature we shift the observations of the target series so that </a:t>
            </a:r>
            <a:r>
              <a:rPr b="1" lang="pt-PT" sz="1300">
                <a:solidFill>
                  <a:srgbClr val="595959"/>
                </a:solidFill>
                <a:latin typeface="Lato"/>
                <a:ea typeface="Lato"/>
                <a:cs typeface="Lato"/>
                <a:sym typeface="Lato"/>
              </a:rPr>
              <a:t>they appear to have occurred later in time </a:t>
            </a:r>
            <a:r>
              <a:rPr lang="pt-PT" sz="1300">
                <a:solidFill>
                  <a:srgbClr val="595959"/>
                </a:solidFill>
                <a:latin typeface="Lato"/>
                <a:ea typeface="Lato"/>
                <a:cs typeface="Lato"/>
                <a:sym typeface="Lato"/>
              </a:rPr>
              <a:t>(shifting by one or multiple steps).</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pt-PT" sz="1300">
                <a:solidFill>
                  <a:srgbClr val="595959"/>
                </a:solidFill>
                <a:latin typeface="Lato"/>
                <a:ea typeface="Lato"/>
                <a:cs typeface="Lato"/>
                <a:sym typeface="Lato"/>
              </a:rPr>
              <a:t>lag plots where each observation in a series is plotted against the previous observation.</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pt-PT" sz="1300">
                <a:solidFill>
                  <a:srgbClr val="595959"/>
                </a:solidFill>
                <a:latin typeface="Lato"/>
                <a:ea typeface="Lato"/>
                <a:cs typeface="Lato"/>
                <a:sym typeface="Lato"/>
              </a:rPr>
              <a:t>When creating lag features, we need to decide what to do with the missing values produced. Filling them in is one option, maybe with 0.0 or "backfilling" with the first known value. Instead, we'll just drop the missing values, making sure to also drop values in the target from corresponding dates.</a:t>
            </a:r>
            <a:endParaRPr sz="1300">
              <a:solidFill>
                <a:srgbClr val="595959"/>
              </a:solidFill>
              <a:latin typeface="Lato"/>
              <a:ea typeface="Lato"/>
              <a:cs typeface="Lato"/>
              <a:sym typeface="Lato"/>
            </a:endParaRPr>
          </a:p>
          <a:p>
            <a:pPr indent="0" lvl="0" marL="0" rtl="0" algn="l">
              <a:spcBef>
                <a:spcPts val="12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0c481e403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0c481e403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PT" sz="1050">
                <a:solidFill>
                  <a:schemeClr val="dk1"/>
                </a:solidFill>
                <a:highlight>
                  <a:srgbClr val="FFFFFF"/>
                </a:highlight>
              </a:rPr>
              <a:t>Delay of forecasting</a:t>
            </a:r>
            <a:r>
              <a:rPr lang="pt-PT" sz="1050">
                <a:solidFill>
                  <a:schemeClr val="dk1"/>
                </a:solidFill>
                <a:highlight>
                  <a:srgbClr val="FFFFFF"/>
                </a:highlight>
              </a:rPr>
              <a:t>: model needs a time step to react to sudden changes in the target series.</a:t>
            </a:r>
            <a:endParaRPr sz="1050">
              <a:solidFill>
                <a:schemeClr val="dk1"/>
              </a:solidFill>
              <a:highlight>
                <a:srgbClr val="FFFFFF"/>
              </a:highlight>
            </a:endParaRPr>
          </a:p>
          <a:p>
            <a:pPr indent="0" lvl="0" marL="0" rtl="0" algn="l">
              <a:spcBef>
                <a:spcPts val="0"/>
              </a:spcBef>
              <a:spcAft>
                <a:spcPts val="0"/>
              </a:spcAft>
              <a:buNone/>
            </a:pPr>
            <a:r>
              <a:rPr lang="pt-PT" sz="1050">
                <a:solidFill>
                  <a:schemeClr val="dk1"/>
                </a:solidFill>
                <a:highlight>
                  <a:srgbClr val="FFFFFF"/>
                </a:highlight>
              </a:rPr>
              <a:t>Can improve considering Leading Indicators, in this case found as onpromotion: a series indicating whether a sale for a product (belonging to a family of product) was in promotion -&gt; Boolean variable.</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0c1d42055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0c1d42055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Starting from considering that the series is a sectionable set of components, each of which works with the residual curve obtained by removing the previous components from the target series (the difference between the actual curve and the fitted curve).</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DT, XGBoost, RF : it predicts the trend in the last step of training data into the future forever</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BOOSTEDHYBRID:</a:t>
            </a:r>
            <a:r>
              <a:rPr lang="pt-PT"/>
              <a:t> The method of fitting to residuals is actually the same method the </a:t>
            </a:r>
            <a:r>
              <a:rPr b="1" lang="pt-PT"/>
              <a:t>gradient boosting algorithm</a:t>
            </a:r>
            <a:r>
              <a:rPr lang="pt-PT"/>
              <a:t> uses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0c1d42055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0c1d42055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Beverages is most accurate because the time-series data present (in train dataset) are more then other product family.</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Interpretation: In some product family the model is fitting and predicting well (e.g. BABY CARE, BREAD/BAKERY, BEVERAGES). In others it does not perform as well as for other family of products. This might suggest that it is a good idea to implement more models, one for each product family and train them with their product family sales data, which means </a:t>
            </a:r>
            <a:r>
              <a:rPr lang="pt-PT"/>
              <a:t>identifying</a:t>
            </a:r>
            <a:r>
              <a:rPr lang="pt-PT"/>
              <a:t> different features for each model/family. (e.g. as we did with School and Office Supplies)</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0c1d42055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0c1d42055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89589390f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89589390f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08da16a93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08da16a93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main mission in this competition is, predicting sales for each product family and store combinations.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08da16a93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08da16a93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0c1d42055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0c1d42055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0c1d42055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0c1d42055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t-PT" sz="1300">
                <a:solidFill>
                  <a:srgbClr val="595959"/>
                </a:solidFill>
                <a:latin typeface="Lato"/>
                <a:ea typeface="Lato"/>
                <a:cs typeface="Lato"/>
                <a:sym typeface="Lato"/>
              </a:rPr>
              <a:t>Moving average  is a calculation to analyse data points by creating a series of averages of different subsets of the full data set</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None/>
            </a:pPr>
            <a:r>
              <a:rPr lang="pt-PT" sz="1300">
                <a:solidFill>
                  <a:srgbClr val="595959"/>
                </a:solidFill>
                <a:latin typeface="Lato"/>
                <a:ea typeface="Lato"/>
                <a:cs typeface="Lato"/>
                <a:sym typeface="Lato"/>
              </a:rPr>
              <a:t>window = smooth over short-term changes within the year</a:t>
            </a:r>
            <a:endParaRPr sz="1300">
              <a:solidFill>
                <a:srgbClr val="595959"/>
              </a:solidFill>
              <a:latin typeface="Lato"/>
              <a:ea typeface="Lato"/>
              <a:cs typeface="Lato"/>
              <a:sym typeface="Lato"/>
            </a:endParaRPr>
          </a:p>
          <a:p>
            <a:pPr indent="0" lvl="0" marL="0" rtl="0" algn="l">
              <a:lnSpc>
                <a:spcPct val="115000"/>
              </a:lnSpc>
              <a:spcBef>
                <a:spcPts val="1200"/>
              </a:spcBef>
              <a:spcAft>
                <a:spcPts val="1200"/>
              </a:spcAft>
              <a:buClr>
                <a:schemeClr val="dk1"/>
              </a:buClr>
              <a:buSzPts val="1100"/>
              <a:buFont typeface="Arial"/>
              <a:buNone/>
            </a:pPr>
            <a:r>
              <a:rPr lang="pt-PT" sz="1300">
                <a:solidFill>
                  <a:srgbClr val="595959"/>
                </a:solidFill>
                <a:latin typeface="Lato"/>
                <a:ea typeface="Lato"/>
                <a:cs typeface="Lato"/>
                <a:sym typeface="Lato"/>
              </a:rPr>
              <a:t>dp =</a:t>
            </a:r>
            <a:r>
              <a:rPr lang="pt-PT" sz="1300">
                <a:solidFill>
                  <a:srgbClr val="595959"/>
                </a:solidFill>
                <a:latin typeface="Lato"/>
                <a:ea typeface="Lato"/>
                <a:cs typeface="Lato"/>
                <a:sym typeface="Lato"/>
              </a:rPr>
              <a:t> a function from the statsmodels library called DeterministicProcess (non-random time series). Using this function will help us avoid some tricky failure cases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0c1d420559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0c1d420559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target fitted and predicted has index=[store_nbr, date], column=[trendXfamily, sales]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0c1d42055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0c1d42055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PT"/>
              <a:t>Interpretation: The two plot show an evident increase of sales during week-ends.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PT"/>
              <a:t>More specifically</a:t>
            </a:r>
            <a:endParaRPr/>
          </a:p>
          <a:p>
            <a:pPr indent="0" lvl="0" marL="0" rtl="0" algn="l">
              <a:spcBef>
                <a:spcPts val="0"/>
              </a:spcBef>
              <a:spcAft>
                <a:spcPts val="0"/>
              </a:spcAft>
              <a:buClr>
                <a:schemeClr val="dk1"/>
              </a:buClr>
              <a:buSzPts val="1100"/>
              <a:buFont typeface="Arial"/>
              <a:buNone/>
            </a:pPr>
            <a:r>
              <a:rPr lang="pt-PT"/>
              <a:t>* The *weekly seasonal plot* shows for each weeks within a year (1-53) the number of sales in days from Monday (0) to Sunday (6).</a:t>
            </a:r>
            <a:endParaRPr/>
          </a:p>
          <a:p>
            <a:pPr indent="0" lvl="0" marL="0" rtl="0" algn="l">
              <a:spcBef>
                <a:spcPts val="0"/>
              </a:spcBef>
              <a:spcAft>
                <a:spcPts val="0"/>
              </a:spcAft>
              <a:buClr>
                <a:schemeClr val="dk1"/>
              </a:buClr>
              <a:buSzPts val="1100"/>
              <a:buFont typeface="Arial"/>
              <a:buNone/>
            </a:pPr>
            <a:r>
              <a:rPr lang="pt-PT"/>
              <a:t>On week 53, the last of the year, on Friday (4) there are very few sales. This is jusified by the fact that most years have 52 week, in the period of the traning data from 2013 to 2017 there is only one 53th week. On the graph, that friday corresponds to new year's eve, which usually has few sales, and the line representing the 53th week show exactly the sales of that week from 2015-12-28 to 2016-01-03.</a:t>
            </a:r>
            <a:endParaRPr/>
          </a:p>
          <a:p>
            <a:pPr indent="0" lvl="0" marL="0" rtl="0" algn="l">
              <a:spcBef>
                <a:spcPts val="0"/>
              </a:spcBef>
              <a:spcAft>
                <a:spcPts val="0"/>
              </a:spcAft>
              <a:buClr>
                <a:schemeClr val="dk1"/>
              </a:buClr>
              <a:buSzPts val="1100"/>
              <a:buFont typeface="Arial"/>
              <a:buNone/>
            </a:pPr>
            <a:r>
              <a:rPr lang="pt-PT"/>
              <a:t>This analysis shows that it is important to consider the holidays in the modelling process.</a:t>
            </a:r>
            <a:endParaRPr/>
          </a:p>
          <a:p>
            <a:pPr indent="0" lvl="0" marL="0" rtl="0" algn="l">
              <a:spcBef>
                <a:spcPts val="0"/>
              </a:spcBef>
              <a:spcAft>
                <a:spcPts val="0"/>
              </a:spcAft>
              <a:buClr>
                <a:schemeClr val="dk1"/>
              </a:buClr>
              <a:buSzPts val="1100"/>
              <a:buFont typeface="Arial"/>
              <a:buNone/>
            </a:pPr>
            <a:r>
              <a:rPr lang="pt-PT"/>
              <a:t>* In fact in the *yearly seasonal plot* it is shown that sales are low on every 1st of Jannuary. And also that the sales changes with a similar frequency, but they don't match with the exact day of year. It is worth noticing that the end of the year there is an increase of sales, probabily due to holidays.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0c1d420559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0c1d420559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pt-PT" sz="1300">
                <a:solidFill>
                  <a:srgbClr val="595959"/>
                </a:solidFill>
                <a:latin typeface="Lato"/>
                <a:ea typeface="Lato"/>
                <a:cs typeface="Lato"/>
                <a:sym typeface="Lato"/>
              </a:rPr>
              <a:t>Restricting the period of store sales (train data) = BECAUSE THE MODEL DOES MUCH BETTER IN THE VALIDATION SET THEN THE TRAINING SET, it might not be useful to try to fit (not well for RMSLE score) all of the previous years while we want to predict on just a few days in 2017.</a:t>
            </a:r>
            <a:endParaRPr sz="1300">
              <a:solidFill>
                <a:srgbClr val="595959"/>
              </a:solidFill>
              <a:latin typeface="Lato"/>
              <a:ea typeface="Lato"/>
              <a:cs typeface="Lato"/>
              <a:sym typeface="Lato"/>
            </a:endParaRPr>
          </a:p>
          <a:p>
            <a:pPr indent="0" lvl="0" marL="0" rtl="0" algn="l">
              <a:lnSpc>
                <a:spcPct val="150000"/>
              </a:lnSpc>
              <a:spcBef>
                <a:spcPts val="1200"/>
              </a:spcBef>
              <a:spcAft>
                <a:spcPts val="1200"/>
              </a:spcAft>
              <a:buClr>
                <a:schemeClr val="dk1"/>
              </a:buClr>
              <a:buSzPts val="1100"/>
              <a:buFont typeface="Arial"/>
              <a:buNone/>
            </a:pPr>
            <a:r>
              <a:rPr lang="pt-PT" sz="1300">
                <a:solidFill>
                  <a:srgbClr val="595959"/>
                </a:solidFill>
                <a:latin typeface="Lato"/>
                <a:ea typeface="Lato"/>
                <a:cs typeface="Lato"/>
                <a:sym typeface="Lato"/>
              </a:rPr>
              <a:t>Intuition from the above plots and results: Since the period of the training data is 4.5 years while the period of the test data is 15 days, we can restrict the period of the training data to be considered to make the trend of the past year (2017) generalize to the validation/test data.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23.png"/><Relationship Id="rId5"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29.png"/><Relationship Id="rId6"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PT"/>
              <a:t>Time-Series Forecasting</a:t>
            </a:r>
            <a:endParaRPr/>
          </a:p>
        </p:txBody>
      </p:sp>
      <p:sp>
        <p:nvSpPr>
          <p:cNvPr id="87" name="Google Shape;87;p13"/>
          <p:cNvSpPr txBox="1"/>
          <p:nvPr>
            <p:ph idx="1" type="subTitle"/>
          </p:nvPr>
        </p:nvSpPr>
        <p:spPr>
          <a:xfrm>
            <a:off x="729452" y="3637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PT"/>
              <a:t>Project Work on Data Mining M</a:t>
            </a:r>
            <a:endParaRPr/>
          </a:p>
        </p:txBody>
      </p:sp>
      <p:sp>
        <p:nvSpPr>
          <p:cNvPr id="88" name="Google Shape;88;p13"/>
          <p:cNvSpPr txBox="1"/>
          <p:nvPr>
            <p:ph idx="1" type="subTitle"/>
          </p:nvPr>
        </p:nvSpPr>
        <p:spPr>
          <a:xfrm>
            <a:off x="5931201" y="3637900"/>
            <a:ext cx="17088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PT"/>
              <a:t>Pasit Khantigul</a:t>
            </a:r>
            <a:endParaRPr/>
          </a:p>
        </p:txBody>
      </p:sp>
      <p:sp>
        <p:nvSpPr>
          <p:cNvPr id="89" name="Google Shape;89;p13"/>
          <p:cNvSpPr txBox="1"/>
          <p:nvPr>
            <p:ph idx="1" type="subTitle"/>
          </p:nvPr>
        </p:nvSpPr>
        <p:spPr>
          <a:xfrm>
            <a:off x="808152" y="2209375"/>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PT"/>
              <a:t>using Machine Learning to predict grocery store sales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idx="1" type="body"/>
          </p:nvPr>
        </p:nvSpPr>
        <p:spPr>
          <a:xfrm>
            <a:off x="222900" y="1230225"/>
            <a:ext cx="8568000" cy="32853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b="1" lang="pt-PT" u="sng"/>
              <a:t>Fourier Feature:</a:t>
            </a:r>
            <a:r>
              <a:rPr lang="pt-PT"/>
              <a:t> a pair of sine and cosine curves for each potential frequency in the season starting with the longest, to capture the overall shape of the seasonal curve.</a:t>
            </a:r>
            <a:endParaRPr/>
          </a:p>
          <a:p>
            <a:pPr indent="0" lvl="0" marL="0" rtl="0" algn="l">
              <a:lnSpc>
                <a:spcPct val="150000"/>
              </a:lnSpc>
              <a:spcBef>
                <a:spcPts val="1200"/>
              </a:spcBef>
              <a:spcAft>
                <a:spcPts val="1200"/>
              </a:spcAft>
              <a:buNone/>
            </a:pPr>
            <a:r>
              <a:t/>
            </a:r>
            <a:endParaRPr/>
          </a:p>
        </p:txBody>
      </p:sp>
      <p:sp>
        <p:nvSpPr>
          <p:cNvPr id="190" name="Google Shape;190;p22"/>
          <p:cNvSpPr txBox="1"/>
          <p:nvPr>
            <p:ph type="title"/>
          </p:nvPr>
        </p:nvSpPr>
        <p:spPr>
          <a:xfrm>
            <a:off x="649700" y="736425"/>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pt-PT" sz="2122"/>
              <a:t>… but for long seasons (with frequent observations)? </a:t>
            </a:r>
            <a:endParaRPr sz="1400"/>
          </a:p>
        </p:txBody>
      </p:sp>
      <p:pic>
        <p:nvPicPr>
          <p:cNvPr id="191" name="Google Shape;191;p22"/>
          <p:cNvPicPr preferRelativeResize="0"/>
          <p:nvPr/>
        </p:nvPicPr>
        <p:blipFill>
          <a:blip r:embed="rId3">
            <a:alphaModFix/>
          </a:blip>
          <a:stretch>
            <a:fillRect/>
          </a:stretch>
        </p:blipFill>
        <p:spPr>
          <a:xfrm>
            <a:off x="174200" y="2092331"/>
            <a:ext cx="5956975" cy="2694644"/>
          </a:xfrm>
          <a:prstGeom prst="rect">
            <a:avLst/>
          </a:prstGeom>
          <a:noFill/>
          <a:ln>
            <a:noFill/>
          </a:ln>
          <a:effectLst>
            <a:outerShdw blurRad="57150" rotWithShape="0" algn="bl" dir="5400000" dist="19050">
              <a:srgbClr val="000000">
                <a:alpha val="50000"/>
              </a:srgbClr>
            </a:outerShdw>
          </a:effectLst>
        </p:spPr>
      </p:pic>
      <p:sp>
        <p:nvSpPr>
          <p:cNvPr id="192" name="Google Shape;192;p22"/>
          <p:cNvSpPr txBox="1"/>
          <p:nvPr/>
        </p:nvSpPr>
        <p:spPr>
          <a:xfrm>
            <a:off x="6686813" y="1648300"/>
            <a:ext cx="229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a:latin typeface="Lato"/>
                <a:ea typeface="Lato"/>
                <a:cs typeface="Lato"/>
                <a:sym typeface="Lato"/>
              </a:rPr>
              <a:t>How many pairs? </a:t>
            </a:r>
            <a:endParaRPr>
              <a:latin typeface="Lato"/>
              <a:ea typeface="Lato"/>
              <a:cs typeface="Lato"/>
              <a:sym typeface="Lato"/>
            </a:endParaRPr>
          </a:p>
        </p:txBody>
      </p:sp>
      <p:sp>
        <p:nvSpPr>
          <p:cNvPr id="193" name="Google Shape;193;p22"/>
          <p:cNvSpPr/>
          <p:nvPr/>
        </p:nvSpPr>
        <p:spPr>
          <a:xfrm>
            <a:off x="7261525" y="1982650"/>
            <a:ext cx="370200" cy="400200"/>
          </a:xfrm>
          <a:prstGeom prst="down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txBox="1"/>
          <p:nvPr/>
        </p:nvSpPr>
        <p:spPr>
          <a:xfrm>
            <a:off x="6297150" y="2425175"/>
            <a:ext cx="2493600" cy="615600"/>
          </a:xfrm>
          <a:prstGeom prst="rect">
            <a:avLst/>
          </a:prstGeom>
          <a:noFill/>
          <a:ln cap="flat" cmpd="sng" w="9525">
            <a:solidFill>
              <a:schemeClr val="accent6"/>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pt-PT">
                <a:latin typeface="Lato"/>
                <a:ea typeface="Lato"/>
                <a:cs typeface="Lato"/>
                <a:sym typeface="Lato"/>
              </a:rPr>
              <a:t>monthly/biweekly </a:t>
            </a:r>
            <a:r>
              <a:rPr lang="pt-PT">
                <a:latin typeface="Lato"/>
                <a:ea typeface="Lato"/>
                <a:cs typeface="Lato"/>
                <a:sym typeface="Lato"/>
              </a:rPr>
              <a:t>seasonality </a:t>
            </a:r>
            <a:endParaRPr>
              <a:latin typeface="Lato"/>
              <a:ea typeface="Lato"/>
              <a:cs typeface="Lato"/>
              <a:sym typeface="Lato"/>
            </a:endParaRPr>
          </a:p>
          <a:p>
            <a:pPr indent="0" lvl="0" marL="0" rtl="0" algn="ctr">
              <a:spcBef>
                <a:spcPts val="0"/>
              </a:spcBef>
              <a:spcAft>
                <a:spcPts val="0"/>
              </a:spcAft>
              <a:buNone/>
            </a:pPr>
            <a:r>
              <a:rPr lang="pt-PT">
                <a:latin typeface="Lato"/>
                <a:ea typeface="Lato"/>
                <a:cs typeface="Lato"/>
                <a:sym typeface="Lato"/>
              </a:rPr>
              <a:t>= &gt;  added 2 Fourier features</a:t>
            </a:r>
            <a:endParaRPr>
              <a:latin typeface="Lato"/>
              <a:ea typeface="Lato"/>
              <a:cs typeface="Lato"/>
              <a:sym typeface="Lato"/>
            </a:endParaRPr>
          </a:p>
        </p:txBody>
      </p:sp>
      <p:sp>
        <p:nvSpPr>
          <p:cNvPr id="195" name="Google Shape;195;p22"/>
          <p:cNvSpPr/>
          <p:nvPr/>
        </p:nvSpPr>
        <p:spPr>
          <a:xfrm>
            <a:off x="2273950" y="2048500"/>
            <a:ext cx="652800" cy="2685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p:nvPr/>
        </p:nvSpPr>
        <p:spPr>
          <a:xfrm>
            <a:off x="2718575" y="3827725"/>
            <a:ext cx="1425600" cy="6156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7" name="Google Shape;197;p22"/>
          <p:cNvPicPr preferRelativeResize="0"/>
          <p:nvPr/>
        </p:nvPicPr>
        <p:blipFill>
          <a:blip r:embed="rId4">
            <a:alphaModFix/>
          </a:blip>
          <a:stretch>
            <a:fillRect/>
          </a:stretch>
        </p:blipFill>
        <p:spPr>
          <a:xfrm>
            <a:off x="5860888" y="3265798"/>
            <a:ext cx="3171462" cy="1739450"/>
          </a:xfrm>
          <a:prstGeom prst="rect">
            <a:avLst/>
          </a:prstGeom>
          <a:noFill/>
          <a:ln>
            <a:noFill/>
          </a:ln>
        </p:spPr>
      </p:pic>
      <p:sp>
        <p:nvSpPr>
          <p:cNvPr id="198" name="Google Shape;198;p22"/>
          <p:cNvSpPr/>
          <p:nvPr/>
        </p:nvSpPr>
        <p:spPr>
          <a:xfrm>
            <a:off x="7667350" y="3177325"/>
            <a:ext cx="1365000" cy="3354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729450" y="666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Residual Analysis</a:t>
            </a:r>
            <a:endParaRPr/>
          </a:p>
        </p:txBody>
      </p:sp>
      <p:sp>
        <p:nvSpPr>
          <p:cNvPr id="204" name="Google Shape;204;p23"/>
          <p:cNvSpPr txBox="1"/>
          <p:nvPr>
            <p:ph idx="1" type="body"/>
          </p:nvPr>
        </p:nvSpPr>
        <p:spPr>
          <a:xfrm>
            <a:off x="729450" y="1326550"/>
            <a:ext cx="7752300" cy="300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PT"/>
              <a:t>A residual of a model are differences between </a:t>
            </a:r>
            <a:r>
              <a:rPr b="1" lang="pt-PT"/>
              <a:t>target </a:t>
            </a:r>
            <a:r>
              <a:rPr lang="pt-PT"/>
              <a:t>the model was trained on and the </a:t>
            </a:r>
            <a:r>
              <a:rPr b="1" lang="pt-PT"/>
              <a:t>predictions </a:t>
            </a:r>
            <a:r>
              <a:rPr lang="pt-PT"/>
              <a:t>the model makes, representing what the model failed to learn about the target from the features.</a:t>
            </a:r>
            <a:endParaRPr/>
          </a:p>
          <a:p>
            <a:pPr indent="0" lvl="0" marL="0" rtl="0" algn="l">
              <a:spcBef>
                <a:spcPts val="1200"/>
              </a:spcBef>
              <a:spcAft>
                <a:spcPts val="1200"/>
              </a:spcAft>
              <a:buNone/>
            </a:pPr>
            <a:r>
              <a:t/>
            </a:r>
            <a:endParaRPr/>
          </a:p>
        </p:txBody>
      </p:sp>
      <p:pic>
        <p:nvPicPr>
          <p:cNvPr id="205" name="Google Shape;205;p23"/>
          <p:cNvPicPr preferRelativeResize="0"/>
          <p:nvPr/>
        </p:nvPicPr>
        <p:blipFill>
          <a:blip r:embed="rId3">
            <a:alphaModFix/>
          </a:blip>
          <a:stretch>
            <a:fillRect/>
          </a:stretch>
        </p:blipFill>
        <p:spPr>
          <a:xfrm>
            <a:off x="4572000" y="1932650"/>
            <a:ext cx="4349775" cy="2916375"/>
          </a:xfrm>
          <a:prstGeom prst="rect">
            <a:avLst/>
          </a:prstGeom>
          <a:noFill/>
          <a:ln>
            <a:noFill/>
          </a:ln>
          <a:effectLst>
            <a:outerShdw blurRad="57150" rotWithShape="0" algn="bl" dir="5400000" dist="19050">
              <a:srgbClr val="000000">
                <a:alpha val="50000"/>
              </a:srgbClr>
            </a:outerShdw>
          </a:effectLst>
        </p:spPr>
      </p:pic>
      <p:sp>
        <p:nvSpPr>
          <p:cNvPr id="206" name="Google Shape;206;p23"/>
          <p:cNvSpPr txBox="1"/>
          <p:nvPr/>
        </p:nvSpPr>
        <p:spPr>
          <a:xfrm>
            <a:off x="268800" y="1932650"/>
            <a:ext cx="4303200" cy="33558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accent1"/>
              </a:buClr>
              <a:buSzPts val="1300"/>
              <a:buFont typeface="Lato"/>
              <a:buChar char="●"/>
            </a:pPr>
            <a:r>
              <a:rPr b="1" lang="pt-PT" sz="1300">
                <a:solidFill>
                  <a:schemeClr val="accent1"/>
                </a:solidFill>
                <a:latin typeface="Lato"/>
                <a:ea typeface="Lato"/>
                <a:cs typeface="Lato"/>
                <a:sym typeface="Lato"/>
              </a:rPr>
              <a:t>Deseasonalising</a:t>
            </a:r>
            <a:r>
              <a:rPr lang="pt-PT" sz="1300">
                <a:solidFill>
                  <a:schemeClr val="accent1"/>
                </a:solidFill>
                <a:latin typeface="Lato"/>
                <a:ea typeface="Lato"/>
                <a:cs typeface="Lato"/>
                <a:sym typeface="Lato"/>
              </a:rPr>
              <a:t>: </a:t>
            </a:r>
            <a:r>
              <a:rPr lang="pt-PT" sz="1300">
                <a:solidFill>
                  <a:schemeClr val="accent1"/>
                </a:solidFill>
                <a:latin typeface="Lato"/>
                <a:ea typeface="Lato"/>
                <a:cs typeface="Lato"/>
                <a:sym typeface="Lato"/>
              </a:rPr>
              <a:t>to check the effectiveness of seasonality modelling:</a:t>
            </a:r>
            <a:endParaRPr sz="1300">
              <a:solidFill>
                <a:schemeClr val="accent1"/>
              </a:solidFill>
              <a:latin typeface="Lato"/>
              <a:ea typeface="Lato"/>
              <a:cs typeface="Lato"/>
              <a:sym typeface="Lato"/>
            </a:endParaRPr>
          </a:p>
          <a:p>
            <a:pPr indent="0" lvl="0" marL="457200" rtl="0" algn="l">
              <a:lnSpc>
                <a:spcPct val="115000"/>
              </a:lnSpc>
              <a:spcBef>
                <a:spcPts val="1200"/>
              </a:spcBef>
              <a:spcAft>
                <a:spcPts val="0"/>
              </a:spcAft>
              <a:buNone/>
            </a:pPr>
            <a:r>
              <a:rPr lang="pt-PT" sz="1300">
                <a:solidFill>
                  <a:schemeClr val="accent1"/>
                </a:solidFill>
                <a:latin typeface="Lato"/>
                <a:ea typeface="Lato"/>
                <a:cs typeface="Lato"/>
                <a:sym typeface="Lato"/>
              </a:rPr>
              <a:t>plot the residuals against a feature to get the deseasonalised and detrended plot.</a:t>
            </a:r>
            <a:endParaRPr sz="1300">
              <a:solidFill>
                <a:schemeClr val="accent1"/>
              </a:solidFill>
              <a:latin typeface="Lato"/>
              <a:ea typeface="Lato"/>
              <a:cs typeface="Lato"/>
              <a:sym typeface="Lato"/>
            </a:endParaRPr>
          </a:p>
          <a:p>
            <a:pPr indent="0" lvl="0" marL="457200" rtl="0" algn="l">
              <a:lnSpc>
                <a:spcPct val="115000"/>
              </a:lnSpc>
              <a:spcBef>
                <a:spcPts val="1200"/>
              </a:spcBef>
              <a:spcAft>
                <a:spcPts val="0"/>
              </a:spcAft>
              <a:buNone/>
            </a:pPr>
            <a:r>
              <a:t/>
            </a:r>
            <a:endParaRPr sz="1300">
              <a:solidFill>
                <a:schemeClr val="accent1"/>
              </a:solidFill>
              <a:latin typeface="Lato"/>
              <a:ea typeface="Lato"/>
              <a:cs typeface="Lato"/>
              <a:sym typeface="Lato"/>
            </a:endParaRPr>
          </a:p>
          <a:p>
            <a:pPr indent="-311150" lvl="0" marL="457200" rtl="0" algn="l">
              <a:lnSpc>
                <a:spcPct val="115000"/>
              </a:lnSpc>
              <a:spcBef>
                <a:spcPts val="1200"/>
              </a:spcBef>
              <a:spcAft>
                <a:spcPts val="0"/>
              </a:spcAft>
              <a:buClr>
                <a:schemeClr val="accent1"/>
              </a:buClr>
              <a:buSzPts val="1300"/>
              <a:buFont typeface="Lato"/>
              <a:buChar char="●"/>
            </a:pPr>
            <a:r>
              <a:rPr lang="pt-PT" sz="1300">
                <a:solidFill>
                  <a:schemeClr val="accent1"/>
                </a:solidFill>
                <a:latin typeface="Lato"/>
                <a:ea typeface="Lato"/>
                <a:cs typeface="Lato"/>
                <a:sym typeface="Lato"/>
              </a:rPr>
              <a:t>Hybrid forecasting </a:t>
            </a:r>
            <a:endParaRPr sz="1300">
              <a:solidFill>
                <a:schemeClr val="accent1"/>
              </a:solidFill>
              <a:latin typeface="Lato"/>
              <a:ea typeface="Lato"/>
              <a:cs typeface="Lato"/>
              <a:sym typeface="Lato"/>
            </a:endParaRPr>
          </a:p>
          <a:p>
            <a:pPr indent="-298450" lvl="1" marL="914400" rtl="0" algn="l">
              <a:lnSpc>
                <a:spcPct val="115000"/>
              </a:lnSpc>
              <a:spcBef>
                <a:spcPts val="0"/>
              </a:spcBef>
              <a:spcAft>
                <a:spcPts val="0"/>
              </a:spcAft>
              <a:buClr>
                <a:schemeClr val="accent1"/>
              </a:buClr>
              <a:buSzPts val="1100"/>
              <a:buFont typeface="Lato"/>
              <a:buChar char="○"/>
            </a:pPr>
            <a:r>
              <a:rPr lang="pt-PT" sz="1100">
                <a:solidFill>
                  <a:schemeClr val="accent1"/>
                </a:solidFill>
                <a:latin typeface="Lato"/>
                <a:ea typeface="Lato"/>
                <a:cs typeface="Lato"/>
                <a:sym typeface="Lato"/>
              </a:rPr>
              <a:t>by considering the additive model :         </a:t>
            </a:r>
            <a:endParaRPr sz="1100">
              <a:solidFill>
                <a:schemeClr val="accent1"/>
              </a:solidFill>
              <a:latin typeface="Lato"/>
              <a:ea typeface="Lato"/>
              <a:cs typeface="Lato"/>
              <a:sym typeface="Lato"/>
            </a:endParaRPr>
          </a:p>
          <a:p>
            <a:pPr indent="-298450" lvl="1" marL="914400" rtl="0" algn="l">
              <a:lnSpc>
                <a:spcPct val="115000"/>
              </a:lnSpc>
              <a:spcBef>
                <a:spcPts val="0"/>
              </a:spcBef>
              <a:spcAft>
                <a:spcPts val="0"/>
              </a:spcAft>
              <a:buClr>
                <a:schemeClr val="accent1"/>
              </a:buClr>
              <a:buSzPts val="1100"/>
              <a:buFont typeface="Lato"/>
              <a:buChar char="○"/>
            </a:pPr>
            <a:r>
              <a:rPr lang="pt-PT" sz="1100">
                <a:solidFill>
                  <a:schemeClr val="accent1"/>
                </a:solidFill>
                <a:latin typeface="Lato"/>
                <a:ea typeface="Lato"/>
                <a:cs typeface="Lato"/>
                <a:sym typeface="Lato"/>
              </a:rPr>
              <a:t>  </a:t>
            </a:r>
            <a:r>
              <a:rPr lang="pt-PT" sz="1050">
                <a:latin typeface="Roboto Mono"/>
                <a:ea typeface="Roboto Mono"/>
                <a:cs typeface="Roboto Mono"/>
                <a:sym typeface="Roboto Mono"/>
              </a:rPr>
              <a:t>series = trend + seasons + cycles + error</a:t>
            </a:r>
            <a:endParaRPr sz="1050">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sz="1300">
              <a:solidFill>
                <a:schemeClr val="accent1"/>
              </a:solidFill>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727650" y="656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Holiday Feature</a:t>
            </a:r>
            <a:endParaRPr/>
          </a:p>
        </p:txBody>
      </p:sp>
      <p:sp>
        <p:nvSpPr>
          <p:cNvPr id="212" name="Google Shape;212;p24"/>
          <p:cNvSpPr txBox="1"/>
          <p:nvPr>
            <p:ph idx="1" type="body"/>
          </p:nvPr>
        </p:nvSpPr>
        <p:spPr>
          <a:xfrm>
            <a:off x="281200" y="1308475"/>
            <a:ext cx="8922000" cy="291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PT"/>
              <a:t>Selecting only national and regional, from 2017, created as</a:t>
            </a:r>
            <a:r>
              <a:rPr lang="pt-PT"/>
              <a:t> seasonal indicator :</a:t>
            </a:r>
            <a:r>
              <a:rPr lang="pt-PT" sz="1050">
                <a:solidFill>
                  <a:srgbClr val="000000"/>
                </a:solidFill>
                <a:latin typeface="Roboto Mono"/>
                <a:ea typeface="Roboto Mono"/>
                <a:cs typeface="Roboto Mono"/>
                <a:sym typeface="Roboto Mono"/>
              </a:rPr>
              <a:t> X_holidays = pd.get_dummies(holidays)</a:t>
            </a:r>
            <a:endParaRPr sz="1050">
              <a:solidFill>
                <a:srgbClr val="000000"/>
              </a:solidFill>
              <a:latin typeface="Roboto Mono"/>
              <a:ea typeface="Roboto Mono"/>
              <a:cs typeface="Roboto Mono"/>
              <a:sym typeface="Roboto Mono"/>
            </a:endParaRPr>
          </a:p>
          <a:p>
            <a:pPr indent="0" lvl="0" marL="0" rtl="0" algn="l">
              <a:spcBef>
                <a:spcPts val="1200"/>
              </a:spcBef>
              <a:spcAft>
                <a:spcPts val="1200"/>
              </a:spcAft>
              <a:buNone/>
            </a:pPr>
            <a:r>
              <a:t/>
            </a:r>
            <a:endParaRPr/>
          </a:p>
        </p:txBody>
      </p:sp>
      <p:pic>
        <p:nvPicPr>
          <p:cNvPr id="213" name="Google Shape;213;p24"/>
          <p:cNvPicPr preferRelativeResize="0"/>
          <p:nvPr/>
        </p:nvPicPr>
        <p:blipFill>
          <a:blip r:embed="rId3">
            <a:alphaModFix/>
          </a:blip>
          <a:stretch>
            <a:fillRect/>
          </a:stretch>
        </p:blipFill>
        <p:spPr>
          <a:xfrm>
            <a:off x="135400" y="1677050"/>
            <a:ext cx="6690999" cy="2363075"/>
          </a:xfrm>
          <a:prstGeom prst="rect">
            <a:avLst/>
          </a:prstGeom>
          <a:noFill/>
          <a:ln>
            <a:noFill/>
          </a:ln>
        </p:spPr>
      </p:pic>
      <p:pic>
        <p:nvPicPr>
          <p:cNvPr id="214" name="Google Shape;214;p24"/>
          <p:cNvPicPr preferRelativeResize="0"/>
          <p:nvPr/>
        </p:nvPicPr>
        <p:blipFill>
          <a:blip r:embed="rId4">
            <a:alphaModFix/>
          </a:blip>
          <a:stretch>
            <a:fillRect/>
          </a:stretch>
        </p:blipFill>
        <p:spPr>
          <a:xfrm>
            <a:off x="1989875" y="3790799"/>
            <a:ext cx="6841925" cy="1352700"/>
          </a:xfrm>
          <a:prstGeom prst="rect">
            <a:avLst/>
          </a:prstGeom>
          <a:noFill/>
          <a:ln>
            <a:noFill/>
          </a:ln>
          <a:effectLst>
            <a:outerShdw blurRad="57150" rotWithShape="0" algn="bl" dir="5400000" dist="19050">
              <a:srgbClr val="000000">
                <a:alpha val="50000"/>
              </a:srgbClr>
            </a:outerShdw>
          </a:effectLst>
        </p:spPr>
      </p:pic>
      <p:sp>
        <p:nvSpPr>
          <p:cNvPr id="215" name="Google Shape;215;p24"/>
          <p:cNvSpPr txBox="1"/>
          <p:nvPr/>
        </p:nvSpPr>
        <p:spPr>
          <a:xfrm>
            <a:off x="1356575" y="4337675"/>
            <a:ext cx="63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a:latin typeface="Lato"/>
                <a:ea typeface="Lato"/>
                <a:cs typeface="Lato"/>
                <a:sym typeface="Lato"/>
              </a:rPr>
              <a:t>X_1 :</a:t>
            </a:r>
            <a:endParaRPr>
              <a:latin typeface="Lato"/>
              <a:ea typeface="Lato"/>
              <a:cs typeface="Lato"/>
              <a:sym typeface="Lato"/>
            </a:endParaRPr>
          </a:p>
        </p:txBody>
      </p:sp>
      <p:sp>
        <p:nvSpPr>
          <p:cNvPr id="216" name="Google Shape;216;p24"/>
          <p:cNvSpPr/>
          <p:nvPr/>
        </p:nvSpPr>
        <p:spPr>
          <a:xfrm>
            <a:off x="3075125" y="3790800"/>
            <a:ext cx="401100" cy="2685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729450" y="674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Modelling serial dependence</a:t>
            </a:r>
            <a:endParaRPr/>
          </a:p>
        </p:txBody>
      </p:sp>
      <p:sp>
        <p:nvSpPr>
          <p:cNvPr id="222" name="Google Shape;222;p25"/>
          <p:cNvSpPr txBox="1"/>
          <p:nvPr>
            <p:ph idx="1" type="body"/>
          </p:nvPr>
        </p:nvSpPr>
        <p:spPr>
          <a:xfrm>
            <a:off x="729450" y="1210025"/>
            <a:ext cx="7688700" cy="312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PT"/>
              <a:t>A time series has serial dependence when an observation can be predicted from previous observations, what </a:t>
            </a:r>
            <a:r>
              <a:rPr lang="pt-PT"/>
              <a:t>happened</a:t>
            </a:r>
            <a:r>
              <a:rPr lang="pt-PT"/>
              <a:t> in the</a:t>
            </a:r>
            <a:r>
              <a:rPr b="1" lang="pt-PT"/>
              <a:t> recent past </a:t>
            </a:r>
            <a:r>
              <a:rPr lang="pt-PT"/>
              <a:t>is relevant.  Can be linear or </a:t>
            </a:r>
            <a:r>
              <a:rPr lang="pt-PT"/>
              <a:t>non-linear</a:t>
            </a:r>
            <a:r>
              <a:rPr lang="pt-PT"/>
              <a:t>. </a:t>
            </a:r>
            <a:endParaRPr/>
          </a:p>
          <a:p>
            <a:pPr indent="-311150" lvl="0" marL="457200" rtl="0" algn="l">
              <a:spcBef>
                <a:spcPts val="1200"/>
              </a:spcBef>
              <a:spcAft>
                <a:spcPts val="0"/>
              </a:spcAft>
              <a:buSzPts val="1300"/>
              <a:buChar char="➔"/>
            </a:pPr>
            <a:r>
              <a:rPr b="1" lang="pt-PT"/>
              <a:t>Cyclic behaviour</a:t>
            </a:r>
            <a:r>
              <a:rPr lang="pt-PT"/>
              <a:t>: pattern of changes associated with how the value at one time depends on values at previous time and not necessarily on time-steps.</a:t>
            </a:r>
            <a:endParaRPr/>
          </a:p>
        </p:txBody>
      </p:sp>
      <p:pic>
        <p:nvPicPr>
          <p:cNvPr id="223" name="Google Shape;223;p25"/>
          <p:cNvPicPr preferRelativeResize="0"/>
          <p:nvPr/>
        </p:nvPicPr>
        <p:blipFill>
          <a:blip r:embed="rId3">
            <a:alphaModFix/>
          </a:blip>
          <a:stretch>
            <a:fillRect/>
          </a:stretch>
        </p:blipFill>
        <p:spPr>
          <a:xfrm>
            <a:off x="594900" y="2383401"/>
            <a:ext cx="7957800" cy="2594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6"/>
          <p:cNvSpPr txBox="1"/>
          <p:nvPr>
            <p:ph type="title"/>
          </p:nvPr>
        </p:nvSpPr>
        <p:spPr>
          <a:xfrm>
            <a:off x="729450" y="639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Lagged Series and Plots</a:t>
            </a:r>
            <a:endParaRPr/>
          </a:p>
        </p:txBody>
      </p:sp>
      <p:sp>
        <p:nvSpPr>
          <p:cNvPr id="229" name="Google Shape;229;p26"/>
          <p:cNvSpPr txBox="1"/>
          <p:nvPr>
            <p:ph idx="1" type="body"/>
          </p:nvPr>
        </p:nvSpPr>
        <p:spPr>
          <a:xfrm>
            <a:off x="436225" y="1225225"/>
            <a:ext cx="4370400" cy="311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PT"/>
              <a:t>Lag features </a:t>
            </a:r>
            <a:r>
              <a:rPr lang="pt-PT"/>
              <a:t>are values at prior timesteps </a:t>
            </a:r>
            <a:r>
              <a:rPr lang="pt-PT"/>
              <a:t>obtained</a:t>
            </a:r>
            <a:r>
              <a:rPr lang="pt-PT"/>
              <a:t> by shifting the observations of the target series .</a:t>
            </a:r>
            <a:endParaRPr/>
          </a:p>
          <a:p>
            <a:pPr indent="0" lvl="0" marL="0" rtl="0" algn="l">
              <a:spcBef>
                <a:spcPts val="1200"/>
              </a:spcBef>
              <a:spcAft>
                <a:spcPts val="0"/>
              </a:spcAft>
              <a:buNone/>
            </a:pPr>
            <a:r>
              <a:rPr lang="pt-PT"/>
              <a:t>Choosing lags through </a:t>
            </a:r>
            <a:r>
              <a:rPr b="1" lang="pt-PT"/>
              <a:t>Partial Autocorrelation</a:t>
            </a:r>
            <a:r>
              <a:rPr lang="pt-PT"/>
              <a:t>: shows the amount of new correlation that  the lag contributes (Only for linear serial dependency).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30" name="Google Shape;230;p26"/>
          <p:cNvPicPr preferRelativeResize="0"/>
          <p:nvPr/>
        </p:nvPicPr>
        <p:blipFill>
          <a:blip r:embed="rId3">
            <a:alphaModFix/>
          </a:blip>
          <a:stretch>
            <a:fillRect/>
          </a:stretch>
        </p:blipFill>
        <p:spPr>
          <a:xfrm>
            <a:off x="4904400" y="828950"/>
            <a:ext cx="4068899" cy="4153224"/>
          </a:xfrm>
          <a:prstGeom prst="rect">
            <a:avLst/>
          </a:prstGeom>
          <a:noFill/>
          <a:ln>
            <a:noFill/>
          </a:ln>
        </p:spPr>
      </p:pic>
      <p:sp>
        <p:nvSpPr>
          <p:cNvPr id="231" name="Google Shape;231;p26"/>
          <p:cNvSpPr txBox="1"/>
          <p:nvPr/>
        </p:nvSpPr>
        <p:spPr>
          <a:xfrm>
            <a:off x="5153275" y="729650"/>
            <a:ext cx="1465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100">
                <a:latin typeface="Lato"/>
                <a:ea typeface="Lato"/>
                <a:cs typeface="Lato"/>
                <a:sym typeface="Lato"/>
              </a:rPr>
              <a:t>Correlogram: </a:t>
            </a:r>
            <a:endParaRPr sz="1100">
              <a:latin typeface="Lato"/>
              <a:ea typeface="Lato"/>
              <a:cs typeface="Lato"/>
              <a:sym typeface="Lato"/>
            </a:endParaRPr>
          </a:p>
        </p:txBody>
      </p:sp>
      <p:sp>
        <p:nvSpPr>
          <p:cNvPr id="232" name="Google Shape;232;p26"/>
          <p:cNvSpPr/>
          <p:nvPr/>
        </p:nvSpPr>
        <p:spPr>
          <a:xfrm>
            <a:off x="5872900" y="956725"/>
            <a:ext cx="401100" cy="10992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6"/>
          <p:cNvSpPr/>
          <p:nvPr/>
        </p:nvSpPr>
        <p:spPr>
          <a:xfrm>
            <a:off x="2732125" y="2500800"/>
            <a:ext cx="686700" cy="1419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
          <p:cNvSpPr txBox="1"/>
          <p:nvPr/>
        </p:nvSpPr>
        <p:spPr>
          <a:xfrm>
            <a:off x="3535525" y="2402400"/>
            <a:ext cx="1271100" cy="492600"/>
          </a:xfrm>
          <a:prstGeom prst="rect">
            <a:avLst/>
          </a:prstGeom>
          <a:noFill/>
          <a:ln cap="flat" cmpd="sng" w="9525">
            <a:solidFill>
              <a:schemeClr val="accent6"/>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pt-PT" sz="1000">
                <a:latin typeface="Lato"/>
                <a:ea typeface="Lato"/>
                <a:cs typeface="Lato"/>
                <a:sym typeface="Lato"/>
              </a:rPr>
              <a:t>Add Lag 1 feature of Supply Sales</a:t>
            </a:r>
            <a:endParaRPr sz="1000">
              <a:latin typeface="Lato"/>
              <a:ea typeface="Lato"/>
              <a:cs typeface="Lato"/>
              <a:sym typeface="Lato"/>
            </a:endParaRPr>
          </a:p>
        </p:txBody>
      </p:sp>
      <p:pic>
        <p:nvPicPr>
          <p:cNvPr id="235" name="Google Shape;235;p26"/>
          <p:cNvPicPr preferRelativeResize="0"/>
          <p:nvPr/>
        </p:nvPicPr>
        <p:blipFill>
          <a:blip r:embed="rId4">
            <a:alphaModFix/>
          </a:blip>
          <a:stretch>
            <a:fillRect/>
          </a:stretch>
        </p:blipFill>
        <p:spPr>
          <a:xfrm>
            <a:off x="729450" y="3076788"/>
            <a:ext cx="2689375" cy="1905387"/>
          </a:xfrm>
          <a:prstGeom prst="rect">
            <a:avLst/>
          </a:prstGeom>
          <a:noFill/>
          <a:ln>
            <a:noFill/>
          </a:ln>
          <a:effectLst>
            <a:outerShdw blurRad="57150" rotWithShape="0" algn="bl" dir="5400000" dist="19050">
              <a:srgbClr val="000000">
                <a:alpha val="50000"/>
              </a:srgbClr>
            </a:outerShdw>
          </a:effectLst>
        </p:spPr>
      </p:pic>
      <p:sp>
        <p:nvSpPr>
          <p:cNvPr id="236" name="Google Shape;236;p26"/>
          <p:cNvSpPr/>
          <p:nvPr/>
        </p:nvSpPr>
        <p:spPr>
          <a:xfrm>
            <a:off x="3455500" y="2905700"/>
            <a:ext cx="732075" cy="340425"/>
          </a:xfrm>
          <a:custGeom>
            <a:rect b="b" l="l" r="r" t="t"/>
            <a:pathLst>
              <a:path extrusionOk="0" h="13617" w="29283">
                <a:moveTo>
                  <a:pt x="28747" y="0"/>
                </a:moveTo>
                <a:cubicBezTo>
                  <a:pt x="28810" y="883"/>
                  <a:pt x="29440" y="3657"/>
                  <a:pt x="29125" y="5296"/>
                </a:cubicBezTo>
                <a:cubicBezTo>
                  <a:pt x="28810" y="6935"/>
                  <a:pt x="28054" y="8574"/>
                  <a:pt x="26856" y="9835"/>
                </a:cubicBezTo>
                <a:cubicBezTo>
                  <a:pt x="25658" y="11096"/>
                  <a:pt x="26414" y="12231"/>
                  <a:pt x="21938" y="12861"/>
                </a:cubicBezTo>
                <a:cubicBezTo>
                  <a:pt x="17462" y="13491"/>
                  <a:pt x="3656" y="13491"/>
                  <a:pt x="0" y="13617"/>
                </a:cubicBezTo>
              </a:path>
            </a:pathLst>
          </a:custGeom>
          <a:noFill/>
          <a:ln cap="flat" cmpd="sng" w="9525">
            <a:solidFill>
              <a:schemeClr val="accent6"/>
            </a:solidFill>
            <a:prstDash val="solid"/>
            <a:round/>
            <a:headEnd len="med" w="med" type="none"/>
            <a:tailEnd len="med" w="med" type="triangle"/>
          </a:ln>
        </p:spPr>
      </p:sp>
      <p:sp>
        <p:nvSpPr>
          <p:cNvPr id="237" name="Google Shape;237;p26"/>
          <p:cNvSpPr txBox="1"/>
          <p:nvPr/>
        </p:nvSpPr>
        <p:spPr>
          <a:xfrm>
            <a:off x="1395875" y="2693200"/>
            <a:ext cx="134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pt-PT" sz="1000">
                <a:latin typeface="Lato"/>
                <a:ea typeface="Lato"/>
                <a:cs typeface="Lato"/>
                <a:sym typeface="Lato"/>
              </a:rPr>
              <a:t>residual supply sales</a:t>
            </a:r>
            <a:endParaRPr i="1" sz="1000">
              <a:latin typeface="Lato"/>
              <a:ea typeface="Lato"/>
              <a:cs typeface="Lato"/>
              <a:sym typeface="Lato"/>
            </a:endParaRPr>
          </a:p>
        </p:txBody>
      </p:sp>
      <p:cxnSp>
        <p:nvCxnSpPr>
          <p:cNvPr id="238" name="Google Shape;238;p26"/>
          <p:cNvCxnSpPr/>
          <p:nvPr/>
        </p:nvCxnSpPr>
        <p:spPr>
          <a:xfrm>
            <a:off x="1999275" y="2947825"/>
            <a:ext cx="0" cy="170100"/>
          </a:xfrm>
          <a:prstGeom prst="straightConnector1">
            <a:avLst/>
          </a:prstGeom>
          <a:noFill/>
          <a:ln cap="flat" cmpd="sng" w="9525">
            <a:solidFill>
              <a:schemeClr val="dk2"/>
            </a:solidFill>
            <a:prstDash val="solid"/>
            <a:round/>
            <a:headEnd len="med" w="med" type="none"/>
            <a:tailEnd len="med" w="med" type="none"/>
          </a:ln>
        </p:spPr>
      </p:cxnSp>
      <p:cxnSp>
        <p:nvCxnSpPr>
          <p:cNvPr id="239" name="Google Shape;239;p26"/>
          <p:cNvCxnSpPr/>
          <p:nvPr/>
        </p:nvCxnSpPr>
        <p:spPr>
          <a:xfrm>
            <a:off x="2067275" y="2947825"/>
            <a:ext cx="0" cy="170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7"/>
          <p:cNvSpPr txBox="1"/>
          <p:nvPr>
            <p:ph type="title"/>
          </p:nvPr>
        </p:nvSpPr>
        <p:spPr>
          <a:xfrm>
            <a:off x="778325" y="646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Training and Forecasting on residual: </a:t>
            </a:r>
            <a:endParaRPr/>
          </a:p>
        </p:txBody>
      </p:sp>
      <p:pic>
        <p:nvPicPr>
          <p:cNvPr id="245" name="Google Shape;245;p27"/>
          <p:cNvPicPr preferRelativeResize="0"/>
          <p:nvPr/>
        </p:nvPicPr>
        <p:blipFill rotWithShape="1">
          <a:blip r:embed="rId3">
            <a:alphaModFix/>
          </a:blip>
          <a:srcRect b="2210" l="0" r="0" t="0"/>
          <a:stretch/>
        </p:blipFill>
        <p:spPr>
          <a:xfrm>
            <a:off x="631700" y="1260825"/>
            <a:ext cx="7786451" cy="3010937"/>
          </a:xfrm>
          <a:prstGeom prst="rect">
            <a:avLst/>
          </a:prstGeom>
          <a:noFill/>
          <a:ln>
            <a:noFill/>
          </a:ln>
        </p:spPr>
      </p:pic>
      <p:sp>
        <p:nvSpPr>
          <p:cNvPr id="246" name="Google Shape;246;p27"/>
          <p:cNvSpPr txBox="1"/>
          <p:nvPr/>
        </p:nvSpPr>
        <p:spPr>
          <a:xfrm>
            <a:off x="5066000" y="4339975"/>
            <a:ext cx="1695300" cy="585000"/>
          </a:xfrm>
          <a:prstGeom prst="rect">
            <a:avLst/>
          </a:prstGeom>
          <a:noFill/>
          <a:ln cap="flat" cmpd="sng" w="9525">
            <a:solidFill>
              <a:schemeClr val="accent6"/>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pt-PT" sz="1300">
                <a:latin typeface="Lato"/>
                <a:ea typeface="Lato"/>
                <a:cs typeface="Lato"/>
                <a:sym typeface="Lato"/>
              </a:rPr>
              <a:t>Add ‘</a:t>
            </a:r>
            <a:r>
              <a:rPr b="1" lang="pt-PT" sz="1300">
                <a:latin typeface="Lato"/>
                <a:ea typeface="Lato"/>
                <a:cs typeface="Lato"/>
                <a:sym typeface="Lato"/>
              </a:rPr>
              <a:t>onpromotion’ feature</a:t>
            </a:r>
            <a:endParaRPr b="1" sz="1300">
              <a:latin typeface="Lato"/>
              <a:ea typeface="Lato"/>
              <a:cs typeface="Lato"/>
              <a:sym typeface="Lato"/>
            </a:endParaRPr>
          </a:p>
        </p:txBody>
      </p:sp>
      <p:sp>
        <p:nvSpPr>
          <p:cNvPr id="247" name="Google Shape;247;p27"/>
          <p:cNvSpPr txBox="1"/>
          <p:nvPr/>
        </p:nvSpPr>
        <p:spPr>
          <a:xfrm>
            <a:off x="907850" y="4324975"/>
            <a:ext cx="35151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pt-PT" sz="1300">
                <a:solidFill>
                  <a:schemeClr val="accent1"/>
                </a:solidFill>
                <a:latin typeface="Lato"/>
                <a:ea typeface="Lato"/>
                <a:cs typeface="Lato"/>
                <a:sym typeface="Lato"/>
              </a:rPr>
              <a:t>Looking for a</a:t>
            </a:r>
            <a:r>
              <a:rPr b="1" lang="pt-PT" sz="1300">
                <a:solidFill>
                  <a:schemeClr val="accent1"/>
                </a:solidFill>
                <a:latin typeface="Lato"/>
                <a:ea typeface="Lato"/>
                <a:cs typeface="Lato"/>
                <a:sym typeface="Lato"/>
              </a:rPr>
              <a:t> </a:t>
            </a:r>
            <a:r>
              <a:rPr b="1" lang="pt-PT" sz="1300">
                <a:solidFill>
                  <a:schemeClr val="accent1"/>
                </a:solidFill>
                <a:latin typeface="Lato"/>
                <a:ea typeface="Lato"/>
                <a:cs typeface="Lato"/>
                <a:sym typeface="Lato"/>
              </a:rPr>
              <a:t>leading indicator </a:t>
            </a:r>
            <a:r>
              <a:rPr lang="pt-PT" sz="1300">
                <a:solidFill>
                  <a:schemeClr val="accent1"/>
                </a:solidFill>
                <a:latin typeface="Lato"/>
                <a:ea typeface="Lato"/>
                <a:cs typeface="Lato"/>
                <a:sym typeface="Lato"/>
              </a:rPr>
              <a:t>providing </a:t>
            </a:r>
            <a:r>
              <a:rPr lang="pt-PT" sz="1300">
                <a:solidFill>
                  <a:schemeClr val="accent1"/>
                </a:solidFill>
                <a:latin typeface="Lato"/>
                <a:ea typeface="Lato"/>
                <a:cs typeface="Lato"/>
                <a:sym typeface="Lato"/>
              </a:rPr>
              <a:t>"early notice" of changes in the target.</a:t>
            </a:r>
            <a:endParaRPr/>
          </a:p>
        </p:txBody>
      </p:sp>
      <p:sp>
        <p:nvSpPr>
          <p:cNvPr id="248" name="Google Shape;248;p27"/>
          <p:cNvSpPr/>
          <p:nvPr/>
        </p:nvSpPr>
        <p:spPr>
          <a:xfrm rot="-5400000">
            <a:off x="4339825" y="4214275"/>
            <a:ext cx="370200" cy="836400"/>
          </a:xfrm>
          <a:prstGeom prst="down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7"/>
          <p:cNvSpPr/>
          <p:nvPr/>
        </p:nvSpPr>
        <p:spPr>
          <a:xfrm>
            <a:off x="6875500" y="4004450"/>
            <a:ext cx="1231250" cy="656175"/>
          </a:xfrm>
          <a:custGeom>
            <a:rect b="b" l="l" r="r" t="t"/>
            <a:pathLst>
              <a:path extrusionOk="0" h="26247" w="49250">
                <a:moveTo>
                  <a:pt x="49250" y="0"/>
                </a:moveTo>
                <a:cubicBezTo>
                  <a:pt x="48059" y="3839"/>
                  <a:pt x="50309" y="18667"/>
                  <a:pt x="42101" y="23036"/>
                </a:cubicBezTo>
                <a:cubicBezTo>
                  <a:pt x="33893" y="27405"/>
                  <a:pt x="7017" y="25684"/>
                  <a:pt x="0" y="26214"/>
                </a:cubicBezTo>
              </a:path>
            </a:pathLst>
          </a:custGeom>
          <a:noFill/>
          <a:ln cap="flat" cmpd="sng" w="9525">
            <a:solidFill>
              <a:schemeClr val="accent6"/>
            </a:solidFill>
            <a:prstDash val="solid"/>
            <a:round/>
            <a:headEnd len="med" w="med" type="none"/>
            <a:tailEnd len="med" w="med" type="triangle"/>
          </a:ln>
        </p:spPr>
      </p:sp>
      <p:sp>
        <p:nvSpPr>
          <p:cNvPr id="250" name="Google Shape;250;p27"/>
          <p:cNvSpPr txBox="1"/>
          <p:nvPr/>
        </p:nvSpPr>
        <p:spPr>
          <a:xfrm>
            <a:off x="7769150" y="4494475"/>
            <a:ext cx="1122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900">
                <a:solidFill>
                  <a:schemeClr val="accent6"/>
                </a:solidFill>
                <a:latin typeface="Lato"/>
                <a:ea typeface="Lato"/>
                <a:cs typeface="Lato"/>
                <a:sym typeface="Lato"/>
              </a:rPr>
              <a:t>time-step delay</a:t>
            </a:r>
            <a:endParaRPr sz="900">
              <a:solidFill>
                <a:schemeClr val="accent6"/>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8"/>
          <p:cNvSpPr txBox="1"/>
          <p:nvPr>
            <p:ph type="title"/>
          </p:nvPr>
        </p:nvSpPr>
        <p:spPr>
          <a:xfrm>
            <a:off x="729450" y="610450"/>
            <a:ext cx="7854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Hybrid Model: </a:t>
            </a:r>
            <a:r>
              <a:rPr lang="pt-PT" sz="1600"/>
              <a:t>forecaster that combine complementary learning algorithms.</a:t>
            </a:r>
            <a:endParaRPr sz="1600"/>
          </a:p>
        </p:txBody>
      </p:sp>
      <p:sp>
        <p:nvSpPr>
          <p:cNvPr id="256" name="Google Shape;256;p28"/>
          <p:cNvSpPr txBox="1"/>
          <p:nvPr>
            <p:ph idx="1" type="body"/>
          </p:nvPr>
        </p:nvSpPr>
        <p:spPr>
          <a:xfrm>
            <a:off x="437900" y="1441700"/>
            <a:ext cx="7967100" cy="309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PT"/>
              <a:t>Additive model: </a:t>
            </a:r>
            <a:r>
              <a:rPr lang="pt-PT"/>
              <a:t>series = trend + seasons + cycles + error </a:t>
            </a:r>
            <a:endParaRPr/>
          </a:p>
          <a:p>
            <a:pPr indent="0" lvl="0" marL="0" rtl="0" algn="l">
              <a:spcBef>
                <a:spcPts val="1200"/>
              </a:spcBef>
              <a:spcAft>
                <a:spcPts val="0"/>
              </a:spcAft>
              <a:buNone/>
            </a:pPr>
            <a:r>
              <a:rPr lang="pt-PT"/>
              <a:t>Motivation: Target-transforming algorithm cannot extrapolate trends.</a:t>
            </a:r>
            <a:endParaRPr/>
          </a:p>
          <a:p>
            <a:pPr indent="-311150" lvl="0" marL="914400" rtl="0" algn="l">
              <a:lnSpc>
                <a:spcPct val="115000"/>
              </a:lnSpc>
              <a:spcBef>
                <a:spcPts val="1200"/>
              </a:spcBef>
              <a:spcAft>
                <a:spcPts val="0"/>
              </a:spcAft>
              <a:buClr>
                <a:srgbClr val="EA9999"/>
              </a:buClr>
              <a:buSzPts val="1300"/>
              <a:buAutoNum type="arabicPeriod"/>
            </a:pPr>
            <a:r>
              <a:rPr lang="pt-PT"/>
              <a:t>Train and predict with first model</a:t>
            </a:r>
            <a:endParaRPr/>
          </a:p>
          <a:p>
            <a:pPr indent="-311150" lvl="0" marL="914400" rtl="0" algn="l">
              <a:lnSpc>
                <a:spcPct val="115000"/>
              </a:lnSpc>
              <a:spcBef>
                <a:spcPts val="0"/>
              </a:spcBef>
              <a:spcAft>
                <a:spcPts val="0"/>
              </a:spcAft>
              <a:buClr>
                <a:srgbClr val="EA9999"/>
              </a:buClr>
              <a:buSzPts val="1300"/>
              <a:buAutoNum type="arabicPeriod"/>
            </a:pPr>
            <a:r>
              <a:rPr lang="pt-PT"/>
              <a:t>Train and predict with second model on residuals</a:t>
            </a:r>
            <a:endParaRPr/>
          </a:p>
          <a:p>
            <a:pPr indent="-311150" lvl="0" marL="914400" rtl="0" algn="l">
              <a:lnSpc>
                <a:spcPct val="115000"/>
              </a:lnSpc>
              <a:spcBef>
                <a:spcPts val="0"/>
              </a:spcBef>
              <a:spcAft>
                <a:spcPts val="0"/>
              </a:spcAft>
              <a:buClr>
                <a:srgbClr val="EA9999"/>
              </a:buClr>
              <a:buSzPts val="1300"/>
              <a:buAutoNum type="arabicPeriod"/>
            </a:pPr>
            <a:r>
              <a:rPr lang="pt-PT"/>
              <a:t>Add to get overall predictions</a:t>
            </a:r>
            <a:endParaRPr/>
          </a:p>
        </p:txBody>
      </p:sp>
      <p:sp>
        <p:nvSpPr>
          <p:cNvPr id="257" name="Google Shape;257;p28"/>
          <p:cNvSpPr/>
          <p:nvPr/>
        </p:nvSpPr>
        <p:spPr>
          <a:xfrm rot="5400000">
            <a:off x="2787350" y="945350"/>
            <a:ext cx="69600" cy="1062300"/>
          </a:xfrm>
          <a:prstGeom prst="leftBrace">
            <a:avLst>
              <a:gd fmla="val 50000" name="adj1"/>
              <a:gd fmla="val 50000" name="adj2"/>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rot="5400000">
            <a:off x="3739425" y="1230050"/>
            <a:ext cx="99300" cy="492900"/>
          </a:xfrm>
          <a:prstGeom prst="leftBrace">
            <a:avLst>
              <a:gd fmla="val 50000" name="adj1"/>
              <a:gd fmla="val 50000" name="adj2"/>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9" name="Google Shape;259;p28"/>
          <p:cNvPicPr preferRelativeResize="0"/>
          <p:nvPr/>
        </p:nvPicPr>
        <p:blipFill>
          <a:blip r:embed="rId3">
            <a:alphaModFix/>
          </a:blip>
          <a:stretch>
            <a:fillRect/>
          </a:stretch>
        </p:blipFill>
        <p:spPr>
          <a:xfrm>
            <a:off x="437888" y="3137388"/>
            <a:ext cx="4543425" cy="1514475"/>
          </a:xfrm>
          <a:prstGeom prst="rect">
            <a:avLst/>
          </a:prstGeom>
          <a:noFill/>
          <a:ln>
            <a:noFill/>
          </a:ln>
        </p:spPr>
      </p:pic>
      <p:pic>
        <p:nvPicPr>
          <p:cNvPr id="260" name="Google Shape;260;p28"/>
          <p:cNvPicPr preferRelativeResize="0"/>
          <p:nvPr/>
        </p:nvPicPr>
        <p:blipFill>
          <a:blip r:embed="rId4">
            <a:alphaModFix/>
          </a:blip>
          <a:stretch>
            <a:fillRect/>
          </a:stretch>
        </p:blipFill>
        <p:spPr>
          <a:xfrm>
            <a:off x="6043150" y="1297887"/>
            <a:ext cx="2968475" cy="2148475"/>
          </a:xfrm>
          <a:prstGeom prst="rect">
            <a:avLst/>
          </a:prstGeom>
          <a:noFill/>
          <a:ln>
            <a:noFill/>
          </a:ln>
        </p:spPr>
      </p:pic>
      <p:sp>
        <p:nvSpPr>
          <p:cNvPr id="261" name="Google Shape;261;p28"/>
          <p:cNvSpPr txBox="1"/>
          <p:nvPr/>
        </p:nvSpPr>
        <p:spPr>
          <a:xfrm>
            <a:off x="2532650" y="1132125"/>
            <a:ext cx="579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900">
                <a:solidFill>
                  <a:srgbClr val="EA9999"/>
                </a:solidFill>
                <a:latin typeface="Lato"/>
                <a:ea typeface="Lato"/>
                <a:cs typeface="Lato"/>
                <a:sym typeface="Lato"/>
              </a:rPr>
              <a:t>mod_1</a:t>
            </a:r>
            <a:endParaRPr sz="900">
              <a:solidFill>
                <a:srgbClr val="EA9999"/>
              </a:solidFill>
              <a:latin typeface="Lato"/>
              <a:ea typeface="Lato"/>
              <a:cs typeface="Lato"/>
              <a:sym typeface="Lato"/>
            </a:endParaRPr>
          </a:p>
        </p:txBody>
      </p:sp>
      <p:sp>
        <p:nvSpPr>
          <p:cNvPr id="262" name="Google Shape;262;p28"/>
          <p:cNvSpPr txBox="1"/>
          <p:nvPr/>
        </p:nvSpPr>
        <p:spPr>
          <a:xfrm>
            <a:off x="3499575" y="1132125"/>
            <a:ext cx="579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900">
                <a:solidFill>
                  <a:srgbClr val="EA9999"/>
                </a:solidFill>
                <a:latin typeface="Lato"/>
                <a:ea typeface="Lato"/>
                <a:cs typeface="Lato"/>
                <a:sym typeface="Lato"/>
              </a:rPr>
              <a:t>mod_2</a:t>
            </a:r>
            <a:endParaRPr sz="900">
              <a:solidFill>
                <a:srgbClr val="EA9999"/>
              </a:solidFill>
              <a:latin typeface="Lato"/>
              <a:ea typeface="Lato"/>
              <a:cs typeface="Lato"/>
              <a:sym typeface="Lato"/>
            </a:endParaRPr>
          </a:p>
        </p:txBody>
      </p:sp>
      <p:pic>
        <p:nvPicPr>
          <p:cNvPr id="263" name="Google Shape;263;p28"/>
          <p:cNvPicPr preferRelativeResize="0"/>
          <p:nvPr/>
        </p:nvPicPr>
        <p:blipFill>
          <a:blip r:embed="rId5">
            <a:alphaModFix/>
          </a:blip>
          <a:stretch>
            <a:fillRect/>
          </a:stretch>
        </p:blipFill>
        <p:spPr>
          <a:xfrm>
            <a:off x="5568248" y="3598598"/>
            <a:ext cx="3523050" cy="1444550"/>
          </a:xfrm>
          <a:prstGeom prst="rect">
            <a:avLst/>
          </a:prstGeom>
          <a:noFill/>
          <a:ln>
            <a:noFill/>
          </a:ln>
        </p:spPr>
      </p:pic>
      <p:sp>
        <p:nvSpPr>
          <p:cNvPr id="264" name="Google Shape;264;p28"/>
          <p:cNvSpPr txBox="1"/>
          <p:nvPr/>
        </p:nvSpPr>
        <p:spPr>
          <a:xfrm>
            <a:off x="362225" y="2195113"/>
            <a:ext cx="681900" cy="354000"/>
          </a:xfrm>
          <a:prstGeom prst="rect">
            <a:avLst/>
          </a:prstGeom>
          <a:noFill/>
          <a:ln cap="flat" cmpd="sng" w="9525">
            <a:solidFill>
              <a:schemeClr val="accent6"/>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pt-PT" sz="1100">
                <a:solidFill>
                  <a:srgbClr val="EA9999"/>
                </a:solidFill>
                <a:latin typeface="Lato"/>
                <a:ea typeface="Lato"/>
                <a:cs typeface="Lato"/>
                <a:sym typeface="Lato"/>
              </a:rPr>
              <a:t>Phases:</a:t>
            </a:r>
            <a:endParaRPr sz="1100">
              <a:solidFill>
                <a:srgbClr val="EA9999"/>
              </a:solidFill>
              <a:latin typeface="Lato"/>
              <a:ea typeface="Lato"/>
              <a:cs typeface="Lato"/>
              <a:sym typeface="Lato"/>
            </a:endParaRPr>
          </a:p>
        </p:txBody>
      </p:sp>
      <p:sp>
        <p:nvSpPr>
          <p:cNvPr id="265" name="Google Shape;265;p28"/>
          <p:cNvSpPr/>
          <p:nvPr/>
        </p:nvSpPr>
        <p:spPr>
          <a:xfrm>
            <a:off x="3758100" y="1657500"/>
            <a:ext cx="2496400" cy="2505875"/>
          </a:xfrm>
          <a:custGeom>
            <a:rect b="b" l="l" r="r" t="t"/>
            <a:pathLst>
              <a:path extrusionOk="0" h="100235" w="99856">
                <a:moveTo>
                  <a:pt x="0" y="100235"/>
                </a:moveTo>
                <a:cubicBezTo>
                  <a:pt x="9771" y="97839"/>
                  <a:pt x="46209" y="100739"/>
                  <a:pt x="58628" y="85861"/>
                </a:cubicBezTo>
                <a:cubicBezTo>
                  <a:pt x="71047" y="70983"/>
                  <a:pt x="67643" y="25279"/>
                  <a:pt x="74514" y="10969"/>
                </a:cubicBezTo>
                <a:cubicBezTo>
                  <a:pt x="81385" y="-3341"/>
                  <a:pt x="95632" y="1828"/>
                  <a:pt x="99856" y="0"/>
                </a:cubicBezTo>
              </a:path>
            </a:pathLst>
          </a:custGeom>
          <a:noFill/>
          <a:ln cap="flat" cmpd="sng" w="19050">
            <a:solidFill>
              <a:schemeClr val="accent6"/>
            </a:solidFill>
            <a:prstDash val="solid"/>
            <a:round/>
            <a:headEnd len="med" w="med" type="none"/>
            <a:tailEnd len="med" w="med" type="triangle"/>
          </a:ln>
        </p:spPr>
      </p:sp>
      <p:sp>
        <p:nvSpPr>
          <p:cNvPr id="266" name="Google Shape;266;p28"/>
          <p:cNvSpPr/>
          <p:nvPr/>
        </p:nvSpPr>
        <p:spPr>
          <a:xfrm>
            <a:off x="3777025" y="3258437"/>
            <a:ext cx="2468025" cy="942775"/>
          </a:xfrm>
          <a:custGeom>
            <a:rect b="b" l="l" r="r" t="t"/>
            <a:pathLst>
              <a:path extrusionOk="0" h="37711" w="98721">
                <a:moveTo>
                  <a:pt x="0" y="37711"/>
                </a:moveTo>
                <a:cubicBezTo>
                  <a:pt x="9708" y="36513"/>
                  <a:pt x="46461" y="36324"/>
                  <a:pt x="58249" y="30524"/>
                </a:cubicBezTo>
                <a:cubicBezTo>
                  <a:pt x="70038" y="24724"/>
                  <a:pt x="63986" y="7892"/>
                  <a:pt x="70731" y="2912"/>
                </a:cubicBezTo>
                <a:cubicBezTo>
                  <a:pt x="77476" y="-2068"/>
                  <a:pt x="94056" y="1021"/>
                  <a:pt x="98721" y="643"/>
                </a:cubicBezTo>
              </a:path>
            </a:pathLst>
          </a:custGeom>
          <a:noFill/>
          <a:ln cap="flat" cmpd="sng" w="19050">
            <a:solidFill>
              <a:schemeClr val="accent6"/>
            </a:solidFill>
            <a:prstDash val="solid"/>
            <a:round/>
            <a:headEnd len="med" w="med" type="none"/>
            <a:tailEnd len="med" w="med" type="triangle"/>
          </a:ln>
        </p:spPr>
      </p:sp>
      <p:sp>
        <p:nvSpPr>
          <p:cNvPr id="267" name="Google Shape;267;p28"/>
          <p:cNvSpPr/>
          <p:nvPr/>
        </p:nvSpPr>
        <p:spPr>
          <a:xfrm>
            <a:off x="4902275" y="4569975"/>
            <a:ext cx="907800" cy="257675"/>
          </a:xfrm>
          <a:custGeom>
            <a:rect b="b" l="l" r="r" t="t"/>
            <a:pathLst>
              <a:path extrusionOk="0" h="10307" w="36312">
                <a:moveTo>
                  <a:pt x="0" y="0"/>
                </a:moveTo>
                <a:cubicBezTo>
                  <a:pt x="3026" y="315"/>
                  <a:pt x="13176" y="315"/>
                  <a:pt x="18156" y="1891"/>
                </a:cubicBezTo>
                <a:cubicBezTo>
                  <a:pt x="23136" y="3467"/>
                  <a:pt x="26856" y="8069"/>
                  <a:pt x="29882" y="9456"/>
                </a:cubicBezTo>
                <a:cubicBezTo>
                  <a:pt x="32908" y="10843"/>
                  <a:pt x="35240" y="10086"/>
                  <a:pt x="36312" y="10212"/>
                </a:cubicBezTo>
              </a:path>
            </a:pathLst>
          </a:custGeom>
          <a:noFill/>
          <a:ln cap="flat" cmpd="sng" w="19050">
            <a:solidFill>
              <a:schemeClr val="accent6"/>
            </a:solidFill>
            <a:prstDash val="solid"/>
            <a:round/>
            <a:headEnd len="med" w="med" type="none"/>
            <a:tailEnd len="med" w="med" type="triangle"/>
          </a:ln>
        </p:spPr>
      </p:sp>
      <p:sp>
        <p:nvSpPr>
          <p:cNvPr id="268" name="Google Shape;268;p28"/>
          <p:cNvSpPr txBox="1"/>
          <p:nvPr/>
        </p:nvSpPr>
        <p:spPr>
          <a:xfrm>
            <a:off x="5724950" y="1511300"/>
            <a:ext cx="24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a:highlight>
                  <a:schemeClr val="accent6"/>
                </a:highlight>
                <a:latin typeface="Lato"/>
                <a:ea typeface="Lato"/>
                <a:cs typeface="Lato"/>
                <a:sym typeface="Lato"/>
              </a:rPr>
              <a:t>1</a:t>
            </a:r>
            <a:endParaRPr>
              <a:highlight>
                <a:schemeClr val="accent6"/>
              </a:highlight>
              <a:latin typeface="Lato"/>
              <a:ea typeface="Lato"/>
              <a:cs typeface="Lato"/>
              <a:sym typeface="Lato"/>
            </a:endParaRPr>
          </a:p>
        </p:txBody>
      </p:sp>
      <p:sp>
        <p:nvSpPr>
          <p:cNvPr id="269" name="Google Shape;269;p28"/>
          <p:cNvSpPr txBox="1"/>
          <p:nvPr/>
        </p:nvSpPr>
        <p:spPr>
          <a:xfrm>
            <a:off x="5810075" y="3046150"/>
            <a:ext cx="24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a:highlight>
                  <a:schemeClr val="accent6"/>
                </a:highlight>
                <a:latin typeface="Lato"/>
                <a:ea typeface="Lato"/>
                <a:cs typeface="Lato"/>
                <a:sym typeface="Lato"/>
              </a:rPr>
              <a:t>2</a:t>
            </a:r>
            <a:endParaRPr>
              <a:highlight>
                <a:schemeClr val="accent6"/>
              </a:highlight>
              <a:latin typeface="Lato"/>
              <a:ea typeface="Lato"/>
              <a:cs typeface="Lato"/>
              <a:sym typeface="Lato"/>
            </a:endParaRPr>
          </a:p>
        </p:txBody>
      </p:sp>
      <p:sp>
        <p:nvSpPr>
          <p:cNvPr id="270" name="Google Shape;270;p28"/>
          <p:cNvSpPr txBox="1"/>
          <p:nvPr/>
        </p:nvSpPr>
        <p:spPr>
          <a:xfrm>
            <a:off x="5233175" y="4427450"/>
            <a:ext cx="24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a:highlight>
                  <a:schemeClr val="accent6"/>
                </a:highlight>
                <a:latin typeface="Lato"/>
                <a:ea typeface="Lato"/>
                <a:cs typeface="Lato"/>
                <a:sym typeface="Lato"/>
              </a:rPr>
              <a:t>3</a:t>
            </a:r>
            <a:endParaRPr>
              <a:highlight>
                <a:schemeClr val="accent6"/>
              </a:highlight>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9"/>
          <p:cNvSpPr txBox="1"/>
          <p:nvPr>
            <p:ph type="title"/>
          </p:nvPr>
        </p:nvSpPr>
        <p:spPr>
          <a:xfrm>
            <a:off x="727650" y="639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Forecasting Results </a:t>
            </a:r>
            <a:r>
              <a:rPr b="0" lang="pt-PT" sz="1377"/>
              <a:t>(best submission score </a:t>
            </a:r>
            <a:r>
              <a:rPr b="0" lang="pt-PT" sz="1377"/>
              <a:t>0.58129)</a:t>
            </a:r>
            <a:endParaRPr b="0" sz="1377"/>
          </a:p>
        </p:txBody>
      </p:sp>
      <p:sp>
        <p:nvSpPr>
          <p:cNvPr id="276" name="Google Shape;276;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7" name="Google Shape;277;p29"/>
          <p:cNvPicPr preferRelativeResize="0"/>
          <p:nvPr/>
        </p:nvPicPr>
        <p:blipFill>
          <a:blip r:embed="rId3">
            <a:alphaModFix/>
          </a:blip>
          <a:stretch>
            <a:fillRect/>
          </a:stretch>
        </p:blipFill>
        <p:spPr>
          <a:xfrm>
            <a:off x="1800" y="1095600"/>
            <a:ext cx="9143998" cy="3963726"/>
          </a:xfrm>
          <a:prstGeom prst="rect">
            <a:avLst/>
          </a:prstGeom>
          <a:noFill/>
          <a:ln>
            <a:noFill/>
          </a:ln>
        </p:spPr>
      </p:pic>
      <p:sp>
        <p:nvSpPr>
          <p:cNvPr id="278" name="Google Shape;278;p29"/>
          <p:cNvSpPr/>
          <p:nvPr/>
        </p:nvSpPr>
        <p:spPr>
          <a:xfrm>
            <a:off x="8503600" y="2226900"/>
            <a:ext cx="749700" cy="618300"/>
          </a:xfrm>
          <a:prstGeom prst="ellipse">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0"/>
          <p:cNvSpPr txBox="1"/>
          <p:nvPr>
            <p:ph type="title"/>
          </p:nvPr>
        </p:nvSpPr>
        <p:spPr>
          <a:xfrm>
            <a:off x="729450" y="639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Conclusions</a:t>
            </a:r>
            <a:endParaRPr/>
          </a:p>
        </p:txBody>
      </p:sp>
      <p:sp>
        <p:nvSpPr>
          <p:cNvPr id="284" name="Google Shape;284;p30"/>
          <p:cNvSpPr txBox="1"/>
          <p:nvPr>
            <p:ph idx="1" type="body"/>
          </p:nvPr>
        </p:nvSpPr>
        <p:spPr>
          <a:xfrm>
            <a:off x="1310250" y="1354925"/>
            <a:ext cx="7107900" cy="35904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pt-PT" sz="1400"/>
              <a:t>The forecasting results are good, but not for every families.</a:t>
            </a:r>
            <a:endParaRPr sz="1400"/>
          </a:p>
          <a:p>
            <a:pPr indent="0" lvl="0" marL="0" rtl="0" algn="l">
              <a:lnSpc>
                <a:spcPct val="100000"/>
              </a:lnSpc>
              <a:spcBef>
                <a:spcPts val="1200"/>
              </a:spcBef>
              <a:spcAft>
                <a:spcPts val="0"/>
              </a:spcAft>
              <a:buNone/>
            </a:pPr>
            <a:r>
              <a:t/>
            </a:r>
            <a:endParaRPr sz="1400"/>
          </a:p>
          <a:p>
            <a:pPr indent="-317500" lvl="0" marL="457200" rtl="0" algn="l">
              <a:lnSpc>
                <a:spcPct val="100000"/>
              </a:lnSpc>
              <a:spcBef>
                <a:spcPts val="1200"/>
              </a:spcBef>
              <a:spcAft>
                <a:spcPts val="0"/>
              </a:spcAft>
              <a:buSzPts val="1400"/>
              <a:buChar char="●"/>
            </a:pPr>
            <a:r>
              <a:rPr lang="pt-PT" sz="1400"/>
              <a:t>The most accurate predictions are for top-sales families of product                               (e.g. Beverages, </a:t>
            </a:r>
            <a:r>
              <a:rPr lang="pt-PT" sz="1400"/>
              <a:t>Grocery, Cleaning, etc…).</a:t>
            </a:r>
            <a:r>
              <a:rPr lang="pt-PT" sz="1400"/>
              <a:t> </a:t>
            </a:r>
            <a:endParaRPr sz="1400"/>
          </a:p>
          <a:p>
            <a:pPr indent="0" lvl="0" marL="457200" rtl="0" algn="l">
              <a:lnSpc>
                <a:spcPct val="100000"/>
              </a:lnSpc>
              <a:spcBef>
                <a:spcPts val="1200"/>
              </a:spcBef>
              <a:spcAft>
                <a:spcPts val="0"/>
              </a:spcAft>
              <a:buNone/>
            </a:pPr>
            <a:r>
              <a:t/>
            </a:r>
            <a:endParaRPr sz="1400"/>
          </a:p>
          <a:p>
            <a:pPr indent="-317500" lvl="0" marL="457200" rtl="0" algn="l">
              <a:lnSpc>
                <a:spcPct val="100000"/>
              </a:lnSpc>
              <a:spcBef>
                <a:spcPts val="1200"/>
              </a:spcBef>
              <a:spcAft>
                <a:spcPts val="0"/>
              </a:spcAft>
              <a:buSzPts val="1400"/>
              <a:buChar char="●"/>
            </a:pPr>
            <a:r>
              <a:rPr lang="pt-PT" sz="1400"/>
              <a:t>There are several possible variation of hybrid model design:</a:t>
            </a:r>
            <a:endParaRPr sz="1400"/>
          </a:p>
          <a:p>
            <a:pPr indent="-304800" lvl="1" marL="914400" rtl="0" algn="l">
              <a:lnSpc>
                <a:spcPct val="100000"/>
              </a:lnSpc>
              <a:spcBef>
                <a:spcPts val="0"/>
              </a:spcBef>
              <a:spcAft>
                <a:spcPts val="0"/>
              </a:spcAft>
              <a:buSzPts val="1200"/>
              <a:buChar char="○"/>
            </a:pPr>
            <a:r>
              <a:rPr lang="pt-PT" sz="1200"/>
              <a:t>One model for each family (33 models): </a:t>
            </a:r>
            <a:r>
              <a:rPr lang="pt-PT" sz="1200"/>
              <a:t> to identify different features for each family.</a:t>
            </a:r>
            <a:endParaRPr sz="1200"/>
          </a:p>
          <a:p>
            <a:pPr indent="-304800" lvl="1" marL="914400" rtl="0" algn="l">
              <a:lnSpc>
                <a:spcPct val="100000"/>
              </a:lnSpc>
              <a:spcBef>
                <a:spcPts val="0"/>
              </a:spcBef>
              <a:spcAft>
                <a:spcPts val="0"/>
              </a:spcAft>
              <a:buSzPts val="1200"/>
              <a:buChar char="○"/>
            </a:pPr>
            <a:r>
              <a:rPr lang="pt-PT" sz="1200"/>
              <a:t>One model for each store (54 models): identify feature such as local holidays, analysing ‘store.csv’ dataset.</a:t>
            </a:r>
            <a:endParaRPr sz="1200"/>
          </a:p>
          <a:p>
            <a:pPr indent="0" lvl="0" marL="914400" rtl="0" algn="l">
              <a:lnSpc>
                <a:spcPct val="100000"/>
              </a:lnSpc>
              <a:spcBef>
                <a:spcPts val="1200"/>
              </a:spcBef>
              <a:spcAft>
                <a:spcPts val="0"/>
              </a:spcAft>
              <a:buNone/>
            </a:pPr>
            <a:r>
              <a:t/>
            </a:r>
            <a:endParaRPr sz="1200"/>
          </a:p>
          <a:p>
            <a:pPr indent="-317500" lvl="0" marL="457200" rtl="0" algn="l">
              <a:lnSpc>
                <a:spcPct val="100000"/>
              </a:lnSpc>
              <a:spcBef>
                <a:spcPts val="1200"/>
              </a:spcBef>
              <a:spcAft>
                <a:spcPts val="0"/>
              </a:spcAft>
              <a:buSzPts val="1400"/>
              <a:buChar char="●"/>
            </a:pPr>
            <a:r>
              <a:rPr lang="pt-PT" sz="1400"/>
              <a:t>The use of different kind of plots are essential to the workflow of Time-Series Forecasting.</a:t>
            </a:r>
            <a:endParaRPr sz="1400"/>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617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Contents</a:t>
            </a:r>
            <a:endParaRPr/>
          </a:p>
        </p:txBody>
      </p:sp>
      <p:sp>
        <p:nvSpPr>
          <p:cNvPr id="95" name="Google Shape;95;p14"/>
          <p:cNvSpPr txBox="1"/>
          <p:nvPr>
            <p:ph idx="1" type="body"/>
          </p:nvPr>
        </p:nvSpPr>
        <p:spPr>
          <a:xfrm>
            <a:off x="1026450" y="1559500"/>
            <a:ext cx="7094700" cy="3033300"/>
          </a:xfrm>
          <a:prstGeom prst="rect">
            <a:avLst/>
          </a:prstGeom>
        </p:spPr>
        <p:txBody>
          <a:bodyPr anchorCtr="0" anchor="t" bIns="91425" lIns="91425" spcFirstLastPara="1" rIns="91425" wrap="square" tIns="91425">
            <a:noAutofit/>
          </a:bodyPr>
          <a:lstStyle/>
          <a:p>
            <a:pPr indent="-311785" lvl="0" marL="457200" rtl="0" algn="l">
              <a:lnSpc>
                <a:spcPct val="180000"/>
              </a:lnSpc>
              <a:spcBef>
                <a:spcPts val="0"/>
              </a:spcBef>
              <a:spcAft>
                <a:spcPts val="0"/>
              </a:spcAft>
              <a:buSzPts val="1310"/>
              <a:buChar char="●"/>
            </a:pPr>
            <a:r>
              <a:rPr lang="pt-PT" sz="1310"/>
              <a:t> Goal of the project</a:t>
            </a:r>
            <a:endParaRPr sz="1310"/>
          </a:p>
          <a:p>
            <a:pPr indent="-311785" lvl="0" marL="457200" rtl="0" algn="l">
              <a:lnSpc>
                <a:spcPct val="180000"/>
              </a:lnSpc>
              <a:spcBef>
                <a:spcPts val="0"/>
              </a:spcBef>
              <a:spcAft>
                <a:spcPts val="0"/>
              </a:spcAft>
              <a:buSzPts val="1310"/>
              <a:buChar char="●"/>
            </a:pPr>
            <a:r>
              <a:rPr lang="pt-PT" sz="1310"/>
              <a:t>Dataset</a:t>
            </a:r>
            <a:endParaRPr sz="1310"/>
          </a:p>
          <a:p>
            <a:pPr indent="-311785" lvl="0" marL="457200" rtl="0" algn="l">
              <a:lnSpc>
                <a:spcPct val="180000"/>
              </a:lnSpc>
              <a:spcBef>
                <a:spcPts val="0"/>
              </a:spcBef>
              <a:spcAft>
                <a:spcPts val="0"/>
              </a:spcAft>
              <a:buSzPts val="1310"/>
              <a:buChar char="●"/>
            </a:pPr>
            <a:r>
              <a:rPr lang="pt-PT" sz="1310"/>
              <a:t> Time-Series components</a:t>
            </a:r>
            <a:endParaRPr sz="1310"/>
          </a:p>
          <a:p>
            <a:pPr indent="-311785" lvl="1" marL="914400" rtl="0" algn="l">
              <a:lnSpc>
                <a:spcPct val="180000"/>
              </a:lnSpc>
              <a:spcBef>
                <a:spcPts val="0"/>
              </a:spcBef>
              <a:spcAft>
                <a:spcPts val="0"/>
              </a:spcAft>
              <a:buSzPts val="1310"/>
              <a:buChar char="○"/>
            </a:pPr>
            <a:r>
              <a:rPr lang="pt-PT" sz="1310"/>
              <a:t> Time Dependence</a:t>
            </a:r>
            <a:endParaRPr sz="1310"/>
          </a:p>
          <a:p>
            <a:pPr indent="-311785" lvl="1" marL="914400" rtl="0" algn="l">
              <a:lnSpc>
                <a:spcPct val="180000"/>
              </a:lnSpc>
              <a:spcBef>
                <a:spcPts val="0"/>
              </a:spcBef>
              <a:spcAft>
                <a:spcPts val="0"/>
              </a:spcAft>
              <a:buSzPts val="1310"/>
              <a:buChar char="○"/>
            </a:pPr>
            <a:r>
              <a:rPr lang="pt-PT" sz="1310"/>
              <a:t> Serial </a:t>
            </a:r>
            <a:r>
              <a:rPr lang="pt-PT" sz="1310"/>
              <a:t>Dependence</a:t>
            </a:r>
            <a:endParaRPr sz="1310"/>
          </a:p>
          <a:p>
            <a:pPr indent="-311785" lvl="0" marL="457200" rtl="0" algn="l">
              <a:lnSpc>
                <a:spcPct val="180000"/>
              </a:lnSpc>
              <a:spcBef>
                <a:spcPts val="0"/>
              </a:spcBef>
              <a:spcAft>
                <a:spcPts val="0"/>
              </a:spcAft>
              <a:buSzPts val="1310"/>
              <a:buChar char="●"/>
            </a:pPr>
            <a:r>
              <a:rPr lang="pt-PT" sz="1310"/>
              <a:t> Hybrid Model</a:t>
            </a:r>
            <a:endParaRPr sz="1310"/>
          </a:p>
          <a:p>
            <a:pPr indent="-311785" lvl="0" marL="457200" rtl="0" algn="l">
              <a:lnSpc>
                <a:spcPct val="180000"/>
              </a:lnSpc>
              <a:spcBef>
                <a:spcPts val="0"/>
              </a:spcBef>
              <a:spcAft>
                <a:spcPts val="0"/>
              </a:spcAft>
              <a:buSzPts val="1310"/>
              <a:buChar char="●"/>
            </a:pPr>
            <a:r>
              <a:rPr lang="pt-PT" sz="1310"/>
              <a:t> Forecasting results</a:t>
            </a:r>
            <a:endParaRPr sz="1310"/>
          </a:p>
          <a:p>
            <a:pPr indent="-311785" lvl="0" marL="457200" rtl="0" algn="l">
              <a:lnSpc>
                <a:spcPct val="180000"/>
              </a:lnSpc>
              <a:spcBef>
                <a:spcPts val="0"/>
              </a:spcBef>
              <a:spcAft>
                <a:spcPts val="0"/>
              </a:spcAft>
              <a:buSzPts val="1310"/>
              <a:buChar char="●"/>
            </a:pPr>
            <a:r>
              <a:rPr lang="pt-PT" sz="1310"/>
              <a:t> Conclusion</a:t>
            </a:r>
            <a:endParaRPr sz="131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7650" y="639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Goal of the project</a:t>
            </a:r>
            <a:endParaRPr/>
          </a:p>
        </p:txBody>
      </p:sp>
      <p:sp>
        <p:nvSpPr>
          <p:cNvPr id="101" name="Google Shape;101;p15"/>
          <p:cNvSpPr txBox="1"/>
          <p:nvPr>
            <p:ph idx="1" type="body"/>
          </p:nvPr>
        </p:nvSpPr>
        <p:spPr>
          <a:xfrm>
            <a:off x="727650" y="1593150"/>
            <a:ext cx="7404300" cy="32763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b="1" lang="pt-PT"/>
              <a:t>Problem</a:t>
            </a:r>
            <a:r>
              <a:rPr lang="pt-PT"/>
              <a:t>: </a:t>
            </a:r>
            <a:r>
              <a:rPr lang="pt-PT"/>
              <a:t> time-series prediction problem </a:t>
            </a:r>
            <a:endParaRPr/>
          </a:p>
          <a:p>
            <a:pPr indent="0" lvl="0" marL="457200" rtl="0" algn="l">
              <a:lnSpc>
                <a:spcPct val="100000"/>
              </a:lnSpc>
              <a:spcBef>
                <a:spcPts val="1200"/>
              </a:spcBef>
              <a:spcAft>
                <a:spcPts val="0"/>
              </a:spcAft>
              <a:buNone/>
            </a:pPr>
            <a:r>
              <a:rPr lang="pt-PT"/>
              <a:t>presented as a Kaggle competition.</a:t>
            </a:r>
            <a:endParaRPr/>
          </a:p>
          <a:p>
            <a:pPr indent="457200" lvl="0" marL="0" rtl="0" algn="l">
              <a:spcBef>
                <a:spcPts val="1200"/>
              </a:spcBef>
              <a:spcAft>
                <a:spcPts val="0"/>
              </a:spcAft>
              <a:buNone/>
            </a:pPr>
            <a:r>
              <a:rPr lang="pt-PT"/>
              <a:t>Time-series: a set of observations recorded over time.</a:t>
            </a:r>
            <a:endParaRPr/>
          </a:p>
          <a:p>
            <a:pPr indent="0" lvl="0" marL="0" rtl="0" algn="l">
              <a:spcBef>
                <a:spcPts val="1200"/>
              </a:spcBef>
              <a:spcAft>
                <a:spcPts val="0"/>
              </a:spcAft>
              <a:buNone/>
            </a:pPr>
            <a:r>
              <a:rPr b="1" lang="pt-PT"/>
              <a:t>Goal</a:t>
            </a:r>
            <a:r>
              <a:rPr lang="pt-PT"/>
              <a:t>: use machine learning to forecast </a:t>
            </a:r>
            <a:r>
              <a:rPr i="1" lang="pt-PT"/>
              <a:t>store sales</a:t>
            </a:r>
            <a:r>
              <a:rPr lang="pt-PT"/>
              <a:t> on data from Corporación Favorita:</a:t>
            </a:r>
            <a:endParaRPr/>
          </a:p>
          <a:p>
            <a:pPr indent="-311150" lvl="0" marL="457200" rtl="0" algn="l">
              <a:spcBef>
                <a:spcPts val="1200"/>
              </a:spcBef>
              <a:spcAft>
                <a:spcPts val="0"/>
              </a:spcAft>
              <a:buSzPts val="1300"/>
              <a:buChar char="➔"/>
            </a:pPr>
            <a:r>
              <a:rPr lang="pt-PT"/>
              <a:t>forecast for the </a:t>
            </a:r>
            <a:r>
              <a:rPr b="1" lang="pt-PT"/>
              <a:t>next 15 days</a:t>
            </a:r>
            <a:r>
              <a:rPr lang="pt-PT"/>
              <a:t> (from the </a:t>
            </a:r>
            <a:r>
              <a:rPr lang="pt-PT"/>
              <a:t>last day</a:t>
            </a:r>
            <a:r>
              <a:rPr lang="pt-PT"/>
              <a:t> of the training data)</a:t>
            </a:r>
            <a:endParaRPr/>
          </a:p>
          <a:p>
            <a:pPr indent="-311150" lvl="0" marL="457200" rtl="0" algn="l">
              <a:spcBef>
                <a:spcPts val="0"/>
              </a:spcBef>
              <a:spcAft>
                <a:spcPts val="0"/>
              </a:spcAft>
              <a:buSzPts val="1300"/>
              <a:buChar char="➔"/>
            </a:pPr>
            <a:r>
              <a:rPr lang="pt-PT"/>
              <a:t>get lowest score from submissions</a:t>
            </a:r>
            <a:endParaRPr/>
          </a:p>
          <a:p>
            <a:pPr indent="0" lvl="0" marL="0" rtl="0" algn="l">
              <a:spcBef>
                <a:spcPts val="1200"/>
              </a:spcBef>
              <a:spcAft>
                <a:spcPts val="0"/>
              </a:spcAft>
              <a:buNone/>
            </a:pPr>
            <a:r>
              <a:rPr lang="pt-PT"/>
              <a:t>	by </a:t>
            </a:r>
            <a:r>
              <a:rPr b="1" lang="pt-PT"/>
              <a:t>modelling </a:t>
            </a:r>
            <a:r>
              <a:rPr lang="pt-PT"/>
              <a:t>both: </a:t>
            </a:r>
            <a:endParaRPr/>
          </a:p>
          <a:p>
            <a:pPr indent="-311150" lvl="0" marL="457200" rtl="0" algn="l">
              <a:spcBef>
                <a:spcPts val="1200"/>
              </a:spcBef>
              <a:spcAft>
                <a:spcPts val="0"/>
              </a:spcAft>
              <a:buSzPts val="1300"/>
              <a:buChar char="-"/>
            </a:pPr>
            <a:r>
              <a:rPr lang="pt-PT"/>
              <a:t>time dependence featur</a:t>
            </a:r>
            <a:r>
              <a:rPr lang="pt-PT"/>
              <a:t>es</a:t>
            </a:r>
            <a:endParaRPr/>
          </a:p>
          <a:p>
            <a:pPr indent="-311150" lvl="0" marL="457200" rtl="0" algn="l">
              <a:spcBef>
                <a:spcPts val="0"/>
              </a:spcBef>
              <a:spcAft>
                <a:spcPts val="0"/>
              </a:spcAft>
              <a:buSzPts val="1300"/>
              <a:buChar char="-"/>
            </a:pPr>
            <a:r>
              <a:rPr lang="pt-PT"/>
              <a:t>serial dependence features</a:t>
            </a:r>
            <a:endParaRPr/>
          </a:p>
          <a:p>
            <a:pPr indent="0" lvl="0" marL="0" rtl="0" algn="l">
              <a:spcBef>
                <a:spcPts val="1200"/>
              </a:spcBef>
              <a:spcAft>
                <a:spcPts val="1200"/>
              </a:spcAft>
              <a:buNone/>
            </a:pPr>
            <a:r>
              <a:rPr lang="pt-PT"/>
              <a:t>	</a:t>
            </a:r>
            <a:endParaRPr/>
          </a:p>
        </p:txBody>
      </p:sp>
      <p:pic>
        <p:nvPicPr>
          <p:cNvPr id="102" name="Google Shape;102;p15"/>
          <p:cNvPicPr preferRelativeResize="0"/>
          <p:nvPr/>
        </p:nvPicPr>
        <p:blipFill>
          <a:blip r:embed="rId3">
            <a:alphaModFix/>
          </a:blip>
          <a:stretch>
            <a:fillRect/>
          </a:stretch>
        </p:blipFill>
        <p:spPr>
          <a:xfrm>
            <a:off x="4430970" y="639050"/>
            <a:ext cx="4249155" cy="1531100"/>
          </a:xfrm>
          <a:prstGeom prst="rect">
            <a:avLst/>
          </a:prstGeom>
          <a:noFill/>
          <a:ln>
            <a:noFill/>
          </a:ln>
        </p:spPr>
      </p:pic>
      <p:sp>
        <p:nvSpPr>
          <p:cNvPr id="103" name="Google Shape;103;p15"/>
          <p:cNvSpPr/>
          <p:nvPr/>
        </p:nvSpPr>
        <p:spPr>
          <a:xfrm>
            <a:off x="3533925" y="4001350"/>
            <a:ext cx="372000" cy="4005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txBox="1"/>
          <p:nvPr/>
        </p:nvSpPr>
        <p:spPr>
          <a:xfrm>
            <a:off x="4161450" y="4001500"/>
            <a:ext cx="1359300" cy="400200"/>
          </a:xfrm>
          <a:prstGeom prst="rect">
            <a:avLst/>
          </a:prstGeom>
          <a:noFill/>
          <a:ln cap="flat" cmpd="sng" w="9525">
            <a:solidFill>
              <a:schemeClr val="accent6"/>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pt-PT">
                <a:latin typeface="Lato"/>
                <a:ea typeface="Lato"/>
                <a:cs typeface="Lato"/>
                <a:sym typeface="Lato"/>
              </a:rPr>
              <a:t>hybrid model</a:t>
            </a:r>
            <a:endParaRPr>
              <a:latin typeface="Lato"/>
              <a:ea typeface="Lato"/>
              <a:cs typeface="Lato"/>
              <a:sym typeface="Lato"/>
            </a:endParaRPr>
          </a:p>
        </p:txBody>
      </p:sp>
      <p:pic>
        <p:nvPicPr>
          <p:cNvPr id="105" name="Google Shape;105;p15"/>
          <p:cNvPicPr preferRelativeResize="0"/>
          <p:nvPr/>
        </p:nvPicPr>
        <p:blipFill>
          <a:blip r:embed="rId4">
            <a:alphaModFix/>
          </a:blip>
          <a:stretch>
            <a:fillRect/>
          </a:stretch>
        </p:blipFill>
        <p:spPr>
          <a:xfrm>
            <a:off x="5742350" y="3433925"/>
            <a:ext cx="2674000" cy="334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727650" y="631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Datasets</a:t>
            </a:r>
            <a:endParaRPr/>
          </a:p>
        </p:txBody>
      </p:sp>
      <p:sp>
        <p:nvSpPr>
          <p:cNvPr id="111" name="Google Shape;111;p16"/>
          <p:cNvSpPr txBox="1"/>
          <p:nvPr>
            <p:ph idx="1" type="body"/>
          </p:nvPr>
        </p:nvSpPr>
        <p:spPr>
          <a:xfrm>
            <a:off x="3598225" y="897925"/>
            <a:ext cx="2568300" cy="1935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pt-PT"/>
              <a:t>training.csv </a:t>
            </a:r>
            <a:endParaRPr/>
          </a:p>
          <a:p>
            <a:pPr indent="-311150" lvl="0" marL="457200" rtl="0" algn="l">
              <a:spcBef>
                <a:spcPts val="0"/>
              </a:spcBef>
              <a:spcAft>
                <a:spcPts val="0"/>
              </a:spcAft>
              <a:buSzPts val="1300"/>
              <a:buAutoNum type="arabicPeriod"/>
            </a:pPr>
            <a:r>
              <a:rPr lang="pt-PT"/>
              <a:t>transaction.csv</a:t>
            </a:r>
            <a:endParaRPr/>
          </a:p>
          <a:p>
            <a:pPr indent="-311150" lvl="0" marL="457200" rtl="0" algn="l">
              <a:spcBef>
                <a:spcPts val="0"/>
              </a:spcBef>
              <a:spcAft>
                <a:spcPts val="0"/>
              </a:spcAft>
              <a:buSzPts val="1300"/>
              <a:buAutoNum type="arabicPeriod"/>
            </a:pPr>
            <a:r>
              <a:rPr lang="pt-PT"/>
              <a:t>stores.csv</a:t>
            </a:r>
            <a:endParaRPr/>
          </a:p>
          <a:p>
            <a:pPr indent="-311150" lvl="0" marL="457200" rtl="0" algn="l">
              <a:spcBef>
                <a:spcPts val="0"/>
              </a:spcBef>
              <a:spcAft>
                <a:spcPts val="0"/>
              </a:spcAft>
              <a:buSzPts val="1300"/>
              <a:buAutoNum type="arabicPeriod"/>
            </a:pPr>
            <a:r>
              <a:rPr lang="pt-PT"/>
              <a:t>holiday_events.csv</a:t>
            </a:r>
            <a:endParaRPr/>
          </a:p>
          <a:p>
            <a:pPr indent="-311150" lvl="0" marL="457200" rtl="0" algn="l">
              <a:spcBef>
                <a:spcPts val="0"/>
              </a:spcBef>
              <a:spcAft>
                <a:spcPts val="0"/>
              </a:spcAft>
              <a:buSzPts val="1300"/>
              <a:buAutoNum type="arabicPeriod"/>
            </a:pPr>
            <a:r>
              <a:rPr lang="pt-PT"/>
              <a:t>oil.csv</a:t>
            </a:r>
            <a:endParaRPr/>
          </a:p>
          <a:p>
            <a:pPr indent="-311150" lvl="0" marL="457200" rtl="0" algn="l">
              <a:spcBef>
                <a:spcPts val="0"/>
              </a:spcBef>
              <a:spcAft>
                <a:spcPts val="0"/>
              </a:spcAft>
              <a:buSzPts val="1300"/>
              <a:buAutoNum type="arabicPeriod"/>
            </a:pPr>
            <a:r>
              <a:rPr lang="pt-PT"/>
              <a:t>test.csv</a:t>
            </a:r>
            <a:endParaRPr/>
          </a:p>
          <a:p>
            <a:pPr indent="-311150" lvl="0" marL="457200" rtl="0" algn="l">
              <a:spcBef>
                <a:spcPts val="0"/>
              </a:spcBef>
              <a:spcAft>
                <a:spcPts val="0"/>
              </a:spcAft>
              <a:buSzPts val="1300"/>
              <a:buAutoNum type="arabicPeriod"/>
            </a:pPr>
            <a:r>
              <a:rPr lang="pt-PT"/>
              <a:t>sample_submission.csv</a:t>
            </a:r>
            <a:endParaRPr/>
          </a:p>
        </p:txBody>
      </p:sp>
      <p:pic>
        <p:nvPicPr>
          <p:cNvPr id="112" name="Google Shape;112;p16"/>
          <p:cNvPicPr preferRelativeResize="0"/>
          <p:nvPr/>
        </p:nvPicPr>
        <p:blipFill>
          <a:blip r:embed="rId3">
            <a:alphaModFix/>
          </a:blip>
          <a:stretch>
            <a:fillRect/>
          </a:stretch>
        </p:blipFill>
        <p:spPr>
          <a:xfrm>
            <a:off x="529300" y="1867213"/>
            <a:ext cx="2506825" cy="2962625"/>
          </a:xfrm>
          <a:prstGeom prst="rect">
            <a:avLst/>
          </a:prstGeom>
          <a:noFill/>
          <a:ln>
            <a:noFill/>
          </a:ln>
          <a:effectLst>
            <a:outerShdw blurRad="57150" rotWithShape="0" algn="bl" dir="5400000" dist="19050">
              <a:srgbClr val="000000">
                <a:alpha val="50000"/>
              </a:srgbClr>
            </a:outerShdw>
          </a:effectLst>
        </p:spPr>
      </p:pic>
      <p:pic>
        <p:nvPicPr>
          <p:cNvPr id="113" name="Google Shape;113;p16"/>
          <p:cNvPicPr preferRelativeResize="0"/>
          <p:nvPr/>
        </p:nvPicPr>
        <p:blipFill>
          <a:blip r:embed="rId4">
            <a:alphaModFix/>
          </a:blip>
          <a:stretch>
            <a:fillRect/>
          </a:stretch>
        </p:blipFill>
        <p:spPr>
          <a:xfrm>
            <a:off x="3598223" y="3112975"/>
            <a:ext cx="4620424" cy="1643875"/>
          </a:xfrm>
          <a:prstGeom prst="rect">
            <a:avLst/>
          </a:prstGeom>
          <a:noFill/>
          <a:ln>
            <a:noFill/>
          </a:ln>
          <a:effectLst>
            <a:outerShdw blurRad="57150" rotWithShape="0" algn="bl" dir="5400000" dist="19050">
              <a:srgbClr val="000000">
                <a:alpha val="50000"/>
              </a:srgbClr>
            </a:outerShdw>
          </a:effectLst>
        </p:spPr>
      </p:pic>
      <p:sp>
        <p:nvSpPr>
          <p:cNvPr id="114" name="Google Shape;114;p16"/>
          <p:cNvSpPr/>
          <p:nvPr/>
        </p:nvSpPr>
        <p:spPr>
          <a:xfrm>
            <a:off x="2231950" y="1101675"/>
            <a:ext cx="1502275" cy="801200"/>
          </a:xfrm>
          <a:custGeom>
            <a:rect b="b" l="l" r="r" t="t"/>
            <a:pathLst>
              <a:path extrusionOk="0" h="32048" w="60091">
                <a:moveTo>
                  <a:pt x="60091" y="0"/>
                </a:moveTo>
                <a:cubicBezTo>
                  <a:pt x="52365" y="1002"/>
                  <a:pt x="23750" y="668"/>
                  <a:pt x="13735" y="6009"/>
                </a:cubicBezTo>
                <a:cubicBezTo>
                  <a:pt x="3720" y="11350"/>
                  <a:pt x="2289" y="27708"/>
                  <a:pt x="0" y="32048"/>
                </a:cubicBezTo>
              </a:path>
            </a:pathLst>
          </a:custGeom>
          <a:noFill/>
          <a:ln cap="flat" cmpd="sng" w="9525">
            <a:solidFill>
              <a:schemeClr val="dk2"/>
            </a:solidFill>
            <a:prstDash val="solid"/>
            <a:round/>
            <a:headEnd len="med" w="med" type="none"/>
            <a:tailEnd len="med" w="med" type="none"/>
          </a:ln>
        </p:spPr>
      </p:sp>
      <p:sp>
        <p:nvSpPr>
          <p:cNvPr id="115" name="Google Shape;115;p16"/>
          <p:cNvSpPr/>
          <p:nvPr/>
        </p:nvSpPr>
        <p:spPr>
          <a:xfrm>
            <a:off x="3309774" y="1818500"/>
            <a:ext cx="424441" cy="1643948"/>
          </a:xfrm>
          <a:custGeom>
            <a:rect b="b" l="l" r="r" t="t"/>
            <a:pathLst>
              <a:path extrusionOk="0" h="67244" w="18123">
                <a:moveTo>
                  <a:pt x="18123" y="0"/>
                </a:moveTo>
                <a:cubicBezTo>
                  <a:pt x="15118" y="7011"/>
                  <a:pt x="858" y="30856"/>
                  <a:pt x="95" y="42063"/>
                </a:cubicBezTo>
                <a:cubicBezTo>
                  <a:pt x="-668" y="53270"/>
                  <a:pt x="11303" y="63047"/>
                  <a:pt x="13544" y="67244"/>
                </a:cubicBezTo>
              </a:path>
            </a:pathLst>
          </a:custGeom>
          <a:noFill/>
          <a:ln cap="flat" cmpd="sng" w="9525">
            <a:solidFill>
              <a:schemeClr val="dk2"/>
            </a:solidFill>
            <a:prstDash val="solid"/>
            <a:round/>
            <a:headEnd len="med" w="med" type="none"/>
            <a:tailEnd len="med" w="med" type="none"/>
          </a:ln>
        </p:spPr>
      </p:sp>
      <p:cxnSp>
        <p:nvCxnSpPr>
          <p:cNvPr id="116" name="Google Shape;116;p16"/>
          <p:cNvCxnSpPr/>
          <p:nvPr/>
        </p:nvCxnSpPr>
        <p:spPr>
          <a:xfrm>
            <a:off x="2217650" y="1774125"/>
            <a:ext cx="21600" cy="135900"/>
          </a:xfrm>
          <a:prstGeom prst="straightConnector1">
            <a:avLst/>
          </a:prstGeom>
          <a:noFill/>
          <a:ln cap="flat" cmpd="sng" w="9525">
            <a:solidFill>
              <a:schemeClr val="dk2"/>
            </a:solidFill>
            <a:prstDash val="solid"/>
            <a:round/>
            <a:headEnd len="med" w="med" type="none"/>
            <a:tailEnd len="med" w="med" type="none"/>
          </a:ln>
        </p:spPr>
      </p:cxnSp>
      <p:cxnSp>
        <p:nvCxnSpPr>
          <p:cNvPr id="117" name="Google Shape;117;p16"/>
          <p:cNvCxnSpPr/>
          <p:nvPr/>
        </p:nvCxnSpPr>
        <p:spPr>
          <a:xfrm flipH="1">
            <a:off x="2239100" y="1809875"/>
            <a:ext cx="93000" cy="100200"/>
          </a:xfrm>
          <a:prstGeom prst="straightConnector1">
            <a:avLst/>
          </a:prstGeom>
          <a:noFill/>
          <a:ln cap="flat" cmpd="sng" w="9525">
            <a:solidFill>
              <a:schemeClr val="dk2"/>
            </a:solidFill>
            <a:prstDash val="solid"/>
            <a:round/>
            <a:headEnd len="med" w="med" type="none"/>
            <a:tailEnd len="med" w="med" type="none"/>
          </a:ln>
        </p:spPr>
      </p:cxnSp>
      <p:cxnSp>
        <p:nvCxnSpPr>
          <p:cNvPr id="118" name="Google Shape;118;p16"/>
          <p:cNvCxnSpPr/>
          <p:nvPr/>
        </p:nvCxnSpPr>
        <p:spPr>
          <a:xfrm>
            <a:off x="3619775" y="3326475"/>
            <a:ext cx="35700" cy="135900"/>
          </a:xfrm>
          <a:prstGeom prst="straightConnector1">
            <a:avLst/>
          </a:prstGeom>
          <a:noFill/>
          <a:ln cap="flat" cmpd="sng" w="9525">
            <a:solidFill>
              <a:schemeClr val="dk2"/>
            </a:solidFill>
            <a:prstDash val="solid"/>
            <a:round/>
            <a:headEnd len="med" w="med" type="none"/>
            <a:tailEnd len="med" w="med" type="none"/>
          </a:ln>
        </p:spPr>
      </p:cxnSp>
      <p:cxnSp>
        <p:nvCxnSpPr>
          <p:cNvPr id="119" name="Google Shape;119;p16"/>
          <p:cNvCxnSpPr/>
          <p:nvPr/>
        </p:nvCxnSpPr>
        <p:spPr>
          <a:xfrm>
            <a:off x="3526775" y="3426675"/>
            <a:ext cx="128700" cy="35700"/>
          </a:xfrm>
          <a:prstGeom prst="straightConnector1">
            <a:avLst/>
          </a:prstGeom>
          <a:noFill/>
          <a:ln cap="flat" cmpd="sng" w="9525">
            <a:solidFill>
              <a:schemeClr val="dk2"/>
            </a:solidFill>
            <a:prstDash val="solid"/>
            <a:round/>
            <a:headEnd len="med" w="med" type="none"/>
            <a:tailEnd len="med" w="med" type="none"/>
          </a:ln>
        </p:spPr>
      </p:cxnSp>
      <p:pic>
        <p:nvPicPr>
          <p:cNvPr id="120" name="Google Shape;120;p16"/>
          <p:cNvPicPr preferRelativeResize="0"/>
          <p:nvPr/>
        </p:nvPicPr>
        <p:blipFill>
          <a:blip r:embed="rId5">
            <a:alphaModFix/>
          </a:blip>
          <a:stretch>
            <a:fillRect/>
          </a:stretch>
        </p:blipFill>
        <p:spPr>
          <a:xfrm>
            <a:off x="5852872" y="1238591"/>
            <a:ext cx="3099975" cy="1553759"/>
          </a:xfrm>
          <a:prstGeom prst="rect">
            <a:avLst/>
          </a:prstGeom>
          <a:noFill/>
          <a:ln>
            <a:noFill/>
          </a:ln>
          <a:effectLst>
            <a:outerShdw blurRad="57150" rotWithShape="0" algn="bl" dir="5400000" dist="19050">
              <a:srgbClr val="000000">
                <a:alpha val="50000"/>
              </a:srgbClr>
            </a:outerShdw>
          </a:effectLst>
        </p:spPr>
      </p:pic>
      <p:sp>
        <p:nvSpPr>
          <p:cNvPr id="121" name="Google Shape;121;p16"/>
          <p:cNvSpPr/>
          <p:nvPr/>
        </p:nvSpPr>
        <p:spPr>
          <a:xfrm>
            <a:off x="4807275" y="2074575"/>
            <a:ext cx="1237571" cy="171675"/>
          </a:xfrm>
          <a:custGeom>
            <a:rect b="b" l="l" r="r" t="t"/>
            <a:pathLst>
              <a:path extrusionOk="0" h="6867" w="58946">
                <a:moveTo>
                  <a:pt x="0" y="6867"/>
                </a:moveTo>
                <a:cubicBezTo>
                  <a:pt x="7726" y="6295"/>
                  <a:pt x="36532" y="4579"/>
                  <a:pt x="46356" y="3434"/>
                </a:cubicBezTo>
                <a:cubicBezTo>
                  <a:pt x="56180" y="2290"/>
                  <a:pt x="56848" y="572"/>
                  <a:pt x="58946" y="0"/>
                </a:cubicBezTo>
              </a:path>
            </a:pathLst>
          </a:custGeom>
          <a:noFill/>
          <a:ln cap="flat" cmpd="sng" w="9525">
            <a:solidFill>
              <a:schemeClr val="dk2"/>
            </a:solidFill>
            <a:prstDash val="solid"/>
            <a:round/>
            <a:headEnd len="med" w="med" type="none"/>
            <a:tailEnd len="med" w="med" type="none"/>
          </a:ln>
        </p:spPr>
      </p:sp>
      <p:cxnSp>
        <p:nvCxnSpPr>
          <p:cNvPr id="122" name="Google Shape;122;p16"/>
          <p:cNvCxnSpPr/>
          <p:nvPr/>
        </p:nvCxnSpPr>
        <p:spPr>
          <a:xfrm>
            <a:off x="5938050" y="2067425"/>
            <a:ext cx="106800" cy="11700"/>
          </a:xfrm>
          <a:prstGeom prst="straightConnector1">
            <a:avLst/>
          </a:prstGeom>
          <a:noFill/>
          <a:ln cap="flat" cmpd="sng" w="9525">
            <a:solidFill>
              <a:schemeClr val="dk2"/>
            </a:solidFill>
            <a:prstDash val="solid"/>
            <a:round/>
            <a:headEnd len="med" w="med" type="none"/>
            <a:tailEnd len="med" w="med" type="none"/>
          </a:ln>
        </p:spPr>
      </p:cxnSp>
      <p:cxnSp>
        <p:nvCxnSpPr>
          <p:cNvPr id="123" name="Google Shape;123;p16"/>
          <p:cNvCxnSpPr/>
          <p:nvPr/>
        </p:nvCxnSpPr>
        <p:spPr>
          <a:xfrm flipH="1">
            <a:off x="5987575" y="2067425"/>
            <a:ext cx="57300" cy="93000"/>
          </a:xfrm>
          <a:prstGeom prst="straightConnector1">
            <a:avLst/>
          </a:prstGeom>
          <a:noFill/>
          <a:ln cap="flat" cmpd="sng" w="9525">
            <a:solidFill>
              <a:schemeClr val="dk2"/>
            </a:solidFill>
            <a:prstDash val="solid"/>
            <a:round/>
            <a:headEnd len="med" w="med" type="none"/>
            <a:tailEnd len="med" w="med" type="none"/>
          </a:ln>
        </p:spPr>
      </p:cxnSp>
      <p:sp>
        <p:nvSpPr>
          <p:cNvPr id="124" name="Google Shape;124;p16"/>
          <p:cNvSpPr txBox="1"/>
          <p:nvPr/>
        </p:nvSpPr>
        <p:spPr>
          <a:xfrm>
            <a:off x="7165538" y="631875"/>
            <a:ext cx="1919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000"/>
              <a:t>.to_period('D')</a:t>
            </a:r>
            <a:endParaRPr sz="1000"/>
          </a:p>
        </p:txBody>
      </p:sp>
      <p:cxnSp>
        <p:nvCxnSpPr>
          <p:cNvPr id="125" name="Google Shape;125;p16"/>
          <p:cNvCxnSpPr/>
          <p:nvPr/>
        </p:nvCxnSpPr>
        <p:spPr>
          <a:xfrm>
            <a:off x="7640125" y="879900"/>
            <a:ext cx="0" cy="565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7"/>
          <p:cNvSpPr txBox="1"/>
          <p:nvPr>
            <p:ph type="title"/>
          </p:nvPr>
        </p:nvSpPr>
        <p:spPr>
          <a:xfrm>
            <a:off x="729450" y="631900"/>
            <a:ext cx="7653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EDA results</a:t>
            </a:r>
            <a:endParaRPr/>
          </a:p>
        </p:txBody>
      </p:sp>
      <p:sp>
        <p:nvSpPr>
          <p:cNvPr id="131" name="Google Shape;131;p17"/>
          <p:cNvSpPr txBox="1"/>
          <p:nvPr>
            <p:ph idx="1" type="body"/>
          </p:nvPr>
        </p:nvSpPr>
        <p:spPr>
          <a:xfrm>
            <a:off x="729450" y="1344900"/>
            <a:ext cx="7688700" cy="3548100"/>
          </a:xfrm>
          <a:prstGeom prst="rect">
            <a:avLst/>
          </a:prstGeom>
        </p:spPr>
        <p:txBody>
          <a:bodyPr anchorCtr="0" anchor="t" bIns="91425" lIns="91425" spcFirstLastPara="1" rIns="91425" wrap="square" tIns="91425">
            <a:normAutofit/>
          </a:bodyPr>
          <a:lstStyle/>
          <a:p>
            <a:pPr indent="-298450" lvl="0" marL="457200" rtl="0" algn="l">
              <a:lnSpc>
                <a:spcPct val="100000"/>
              </a:lnSpc>
              <a:spcBef>
                <a:spcPts val="0"/>
              </a:spcBef>
              <a:spcAft>
                <a:spcPts val="0"/>
              </a:spcAft>
              <a:buClr>
                <a:srgbClr val="000000"/>
              </a:buClr>
              <a:buSzPts val="1100"/>
              <a:buFont typeface="Arial"/>
              <a:buChar char="●"/>
            </a:pPr>
            <a:r>
              <a:rPr lang="pt-PT" sz="1100">
                <a:solidFill>
                  <a:srgbClr val="000000"/>
                </a:solidFill>
                <a:highlight>
                  <a:srgbClr val="FFFFFF"/>
                </a:highlight>
                <a:latin typeface="Arial"/>
                <a:ea typeface="Arial"/>
                <a:cs typeface="Arial"/>
                <a:sym typeface="Arial"/>
              </a:rPr>
              <a:t>Total duration of data:</a:t>
            </a:r>
            <a:endParaRPr sz="1100">
              <a:solidFill>
                <a:srgbClr val="000000"/>
              </a:solidFill>
              <a:highlight>
                <a:srgbClr val="FFFFFF"/>
              </a:highlight>
              <a:latin typeface="Arial"/>
              <a:ea typeface="Arial"/>
              <a:cs typeface="Arial"/>
              <a:sym typeface="Arial"/>
            </a:endParaRPr>
          </a:p>
          <a:p>
            <a:pPr indent="0" lvl="0" marL="457200" rtl="0" algn="l">
              <a:lnSpc>
                <a:spcPct val="100000"/>
              </a:lnSpc>
              <a:spcBef>
                <a:spcPts val="1200"/>
              </a:spcBef>
              <a:spcAft>
                <a:spcPts val="0"/>
              </a:spcAft>
              <a:buNone/>
            </a:pPr>
            <a:r>
              <a:rPr lang="pt-PT" sz="1100">
                <a:solidFill>
                  <a:srgbClr val="000000"/>
                </a:solidFill>
                <a:highlight>
                  <a:srgbClr val="FFFFFF"/>
                </a:highlight>
                <a:latin typeface="Arial"/>
                <a:ea typeface="Arial"/>
                <a:cs typeface="Arial"/>
                <a:sym typeface="Arial"/>
              </a:rPr>
              <a:t>    Training data: 2013-01-01 --&gt; </a:t>
            </a:r>
            <a:r>
              <a:rPr b="1" lang="pt-PT" sz="1100">
                <a:solidFill>
                  <a:srgbClr val="000000"/>
                </a:solidFill>
                <a:highlight>
                  <a:srgbClr val="FFFFFF"/>
                </a:highlight>
                <a:latin typeface="Arial"/>
                <a:ea typeface="Arial"/>
                <a:cs typeface="Arial"/>
                <a:sym typeface="Arial"/>
              </a:rPr>
              <a:t>2017-08-15</a:t>
            </a:r>
            <a:endParaRPr b="1" sz="1100">
              <a:solidFill>
                <a:srgbClr val="000000"/>
              </a:solidFill>
              <a:highlight>
                <a:srgbClr val="FFFFFF"/>
              </a:highlight>
              <a:latin typeface="Arial"/>
              <a:ea typeface="Arial"/>
              <a:cs typeface="Arial"/>
              <a:sym typeface="Arial"/>
            </a:endParaRPr>
          </a:p>
          <a:p>
            <a:pPr indent="0" lvl="0" marL="457200" rtl="0" algn="l">
              <a:lnSpc>
                <a:spcPct val="100000"/>
              </a:lnSpc>
              <a:spcBef>
                <a:spcPts val="1200"/>
              </a:spcBef>
              <a:spcAft>
                <a:spcPts val="0"/>
              </a:spcAft>
              <a:buNone/>
            </a:pPr>
            <a:r>
              <a:rPr lang="pt-PT" sz="1100">
                <a:solidFill>
                  <a:srgbClr val="000000"/>
                </a:solidFill>
                <a:highlight>
                  <a:srgbClr val="FFFFFF"/>
                </a:highlight>
                <a:latin typeface="Arial"/>
                <a:ea typeface="Arial"/>
                <a:cs typeface="Arial"/>
                <a:sym typeface="Arial"/>
              </a:rPr>
              <a:t>    Test data: </a:t>
            </a:r>
            <a:r>
              <a:rPr b="1" lang="pt-PT" sz="1100">
                <a:solidFill>
                  <a:srgbClr val="000000"/>
                </a:solidFill>
                <a:highlight>
                  <a:srgbClr val="FFFFFF"/>
                </a:highlight>
                <a:latin typeface="Arial"/>
                <a:ea typeface="Arial"/>
                <a:cs typeface="Arial"/>
                <a:sym typeface="Arial"/>
              </a:rPr>
              <a:t>2017-08-16</a:t>
            </a:r>
            <a:r>
              <a:rPr lang="pt-PT" sz="1100">
                <a:solidFill>
                  <a:srgbClr val="000000"/>
                </a:solidFill>
                <a:highlight>
                  <a:srgbClr val="FFFFFF"/>
                </a:highlight>
                <a:latin typeface="Arial"/>
                <a:ea typeface="Arial"/>
                <a:cs typeface="Arial"/>
                <a:sym typeface="Arial"/>
              </a:rPr>
              <a:t> --&gt; 2017-08-31</a:t>
            </a:r>
            <a:endParaRPr sz="1100">
              <a:solidFill>
                <a:srgbClr val="000000"/>
              </a:solidFill>
              <a:highlight>
                <a:srgbClr val="FFFFFF"/>
              </a:highlight>
              <a:latin typeface="Arial"/>
              <a:ea typeface="Arial"/>
              <a:cs typeface="Arial"/>
              <a:sym typeface="Arial"/>
            </a:endParaRPr>
          </a:p>
          <a:p>
            <a:pPr indent="0" lvl="0" marL="457200" rtl="0" algn="l">
              <a:lnSpc>
                <a:spcPct val="100000"/>
              </a:lnSpc>
              <a:spcBef>
                <a:spcPts val="0"/>
              </a:spcBef>
              <a:spcAft>
                <a:spcPts val="0"/>
              </a:spcAft>
              <a:buNone/>
            </a:pPr>
            <a:r>
              <a:t/>
            </a:r>
            <a:endParaRPr sz="1100">
              <a:solidFill>
                <a:srgbClr val="000000"/>
              </a:solidFill>
              <a:highlight>
                <a:srgbClr val="FFFFFF"/>
              </a:highlight>
              <a:latin typeface="Arial"/>
              <a:ea typeface="Arial"/>
              <a:cs typeface="Arial"/>
              <a:sym typeface="Arial"/>
            </a:endParaRPr>
          </a:p>
          <a:p>
            <a:pPr indent="-298450" lvl="0" marL="457200" rtl="0" algn="l">
              <a:lnSpc>
                <a:spcPct val="100000"/>
              </a:lnSpc>
              <a:spcBef>
                <a:spcPts val="0"/>
              </a:spcBef>
              <a:spcAft>
                <a:spcPts val="0"/>
              </a:spcAft>
              <a:buClr>
                <a:srgbClr val="000000"/>
              </a:buClr>
              <a:buSzPts val="1100"/>
              <a:buFont typeface="Arial"/>
              <a:buChar char="●"/>
            </a:pPr>
            <a:r>
              <a:rPr lang="pt-PT" sz="1100">
                <a:solidFill>
                  <a:srgbClr val="000000"/>
                </a:solidFill>
                <a:highlight>
                  <a:srgbClr val="FFFFFF"/>
                </a:highlight>
                <a:latin typeface="Arial"/>
                <a:ea typeface="Arial"/>
                <a:cs typeface="Arial"/>
                <a:sym typeface="Arial"/>
              </a:rPr>
              <a:t>Total number of families (of products): </a:t>
            </a:r>
            <a:r>
              <a:rPr b="1" lang="pt-PT" sz="1100">
                <a:solidFill>
                  <a:srgbClr val="000000"/>
                </a:solidFill>
                <a:highlight>
                  <a:srgbClr val="FFFFFF"/>
                </a:highlight>
                <a:latin typeface="Arial"/>
                <a:ea typeface="Arial"/>
                <a:cs typeface="Arial"/>
                <a:sym typeface="Arial"/>
              </a:rPr>
              <a:t>33</a:t>
            </a:r>
            <a:endParaRPr b="1" sz="1100">
              <a:solidFill>
                <a:srgbClr val="000000"/>
              </a:solidFill>
              <a:highlight>
                <a:srgbClr val="FFFFFF"/>
              </a:highlight>
              <a:latin typeface="Arial"/>
              <a:ea typeface="Arial"/>
              <a:cs typeface="Arial"/>
              <a:sym typeface="Arial"/>
            </a:endParaRPr>
          </a:p>
          <a:p>
            <a:pPr indent="-298450" lvl="1" marL="914400" rtl="0" algn="l">
              <a:lnSpc>
                <a:spcPct val="100000"/>
              </a:lnSpc>
              <a:spcBef>
                <a:spcPts val="0"/>
              </a:spcBef>
              <a:spcAft>
                <a:spcPts val="0"/>
              </a:spcAft>
              <a:buClr>
                <a:srgbClr val="000000"/>
              </a:buClr>
              <a:buSzPts val="1100"/>
              <a:buFont typeface="Arial"/>
              <a:buChar char="○"/>
            </a:pPr>
            <a:r>
              <a:rPr lang="pt-PT">
                <a:solidFill>
                  <a:srgbClr val="000000"/>
                </a:solidFill>
                <a:highlight>
                  <a:srgbClr val="FFFFFF"/>
                </a:highlight>
                <a:latin typeface="Arial"/>
                <a:ea typeface="Arial"/>
                <a:cs typeface="Arial"/>
                <a:sym typeface="Arial"/>
              </a:rPr>
              <a:t>some family does not have any sales for some stores -&gt; forecast easily to 0 sales.</a:t>
            </a:r>
            <a:endParaRPr>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a:solidFill>
                <a:srgbClr val="000000"/>
              </a:solidFill>
              <a:highlight>
                <a:srgbClr val="FFFFFF"/>
              </a:highlight>
              <a:latin typeface="Arial"/>
              <a:ea typeface="Arial"/>
              <a:cs typeface="Arial"/>
              <a:sym typeface="Arial"/>
            </a:endParaRPr>
          </a:p>
          <a:p>
            <a:pPr indent="-298450" lvl="0" marL="457200" rtl="0" algn="l">
              <a:lnSpc>
                <a:spcPct val="100000"/>
              </a:lnSpc>
              <a:spcBef>
                <a:spcPts val="0"/>
              </a:spcBef>
              <a:spcAft>
                <a:spcPts val="0"/>
              </a:spcAft>
              <a:buClr>
                <a:srgbClr val="000000"/>
              </a:buClr>
              <a:buSzPts val="1100"/>
              <a:buFont typeface="Arial"/>
              <a:buChar char="●"/>
            </a:pPr>
            <a:r>
              <a:rPr lang="pt-PT" sz="1100">
                <a:solidFill>
                  <a:srgbClr val="000000"/>
                </a:solidFill>
                <a:highlight>
                  <a:srgbClr val="FFFFFF"/>
                </a:highlight>
                <a:latin typeface="Arial"/>
                <a:ea typeface="Arial"/>
                <a:cs typeface="Arial"/>
                <a:sym typeface="Arial"/>
              </a:rPr>
              <a:t>Total number of stores: </a:t>
            </a:r>
            <a:r>
              <a:rPr b="1" lang="pt-PT" sz="1100">
                <a:solidFill>
                  <a:srgbClr val="000000"/>
                </a:solidFill>
                <a:highlight>
                  <a:srgbClr val="FFFFFF"/>
                </a:highlight>
                <a:latin typeface="Arial"/>
                <a:ea typeface="Arial"/>
                <a:cs typeface="Arial"/>
                <a:sym typeface="Arial"/>
              </a:rPr>
              <a:t>54</a:t>
            </a:r>
            <a:endParaRPr b="1" sz="11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b="1" sz="1100">
              <a:solidFill>
                <a:srgbClr val="000000"/>
              </a:solidFill>
              <a:highlight>
                <a:srgbClr val="FFFFFF"/>
              </a:highlight>
              <a:latin typeface="Arial"/>
              <a:ea typeface="Arial"/>
              <a:cs typeface="Arial"/>
              <a:sym typeface="Arial"/>
            </a:endParaRPr>
          </a:p>
          <a:p>
            <a:pPr indent="-298450" lvl="0" marL="457200" rtl="0" algn="l">
              <a:lnSpc>
                <a:spcPct val="100000"/>
              </a:lnSpc>
              <a:spcBef>
                <a:spcPts val="0"/>
              </a:spcBef>
              <a:spcAft>
                <a:spcPts val="0"/>
              </a:spcAft>
              <a:buClr>
                <a:srgbClr val="000000"/>
              </a:buClr>
              <a:buSzPts val="1100"/>
              <a:buFont typeface="Arial"/>
              <a:buChar char="●"/>
            </a:pPr>
            <a:r>
              <a:rPr lang="pt-PT" sz="1100">
                <a:solidFill>
                  <a:srgbClr val="000000"/>
                </a:solidFill>
                <a:highlight>
                  <a:srgbClr val="FFFFFF"/>
                </a:highlight>
                <a:latin typeface="Arial"/>
                <a:ea typeface="Arial"/>
                <a:cs typeface="Arial"/>
                <a:sym typeface="Arial"/>
              </a:rPr>
              <a:t>The top 5 most sold are Grocery, beverages, cleaning, dairy, and produce. Grocery and beverage account for more than 50% of total sales.</a:t>
            </a:r>
            <a:endParaRPr sz="11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highlight>
                <a:srgbClr val="FFFFFF"/>
              </a:highlight>
              <a:latin typeface="Arial"/>
              <a:ea typeface="Arial"/>
              <a:cs typeface="Arial"/>
              <a:sym typeface="Arial"/>
            </a:endParaRPr>
          </a:p>
          <a:p>
            <a:pPr indent="-298450" lvl="0" marL="457200" rtl="0" algn="l">
              <a:lnSpc>
                <a:spcPct val="100000"/>
              </a:lnSpc>
              <a:spcBef>
                <a:spcPts val="0"/>
              </a:spcBef>
              <a:spcAft>
                <a:spcPts val="0"/>
              </a:spcAft>
              <a:buClr>
                <a:srgbClr val="000000"/>
              </a:buClr>
              <a:buSzPts val="1100"/>
              <a:buFont typeface="Arial"/>
              <a:buChar char="●"/>
            </a:pPr>
            <a:r>
              <a:rPr lang="pt-PT" sz="1100">
                <a:solidFill>
                  <a:srgbClr val="000000"/>
                </a:solidFill>
                <a:highlight>
                  <a:srgbClr val="FFFFFF"/>
                </a:highlight>
                <a:latin typeface="Arial"/>
                <a:ea typeface="Arial"/>
                <a:cs typeface="Arial"/>
                <a:sym typeface="Arial"/>
              </a:rPr>
              <a:t>Correlation between oil prices and (avg) sales and (avg) transaction suggests </a:t>
            </a:r>
            <a:endParaRPr sz="1100">
              <a:solidFill>
                <a:srgbClr val="000000"/>
              </a:solidFill>
              <a:highlight>
                <a:srgbClr val="FFFFFF"/>
              </a:highlight>
              <a:latin typeface="Arial"/>
              <a:ea typeface="Arial"/>
              <a:cs typeface="Arial"/>
              <a:sym typeface="Arial"/>
            </a:endParaRPr>
          </a:p>
          <a:p>
            <a:pPr indent="0" lvl="0" marL="457200" rtl="0" algn="l">
              <a:lnSpc>
                <a:spcPct val="100000"/>
              </a:lnSpc>
              <a:spcBef>
                <a:spcPts val="0"/>
              </a:spcBef>
              <a:spcAft>
                <a:spcPts val="0"/>
              </a:spcAft>
              <a:buNone/>
            </a:pPr>
            <a:r>
              <a:rPr lang="pt-PT" sz="1100">
                <a:solidFill>
                  <a:srgbClr val="000000"/>
                </a:solidFill>
                <a:highlight>
                  <a:srgbClr val="FFFFFF"/>
                </a:highlight>
                <a:latin typeface="Arial"/>
                <a:ea typeface="Arial"/>
                <a:cs typeface="Arial"/>
                <a:sym typeface="Arial"/>
              </a:rPr>
              <a:t>that the country's economic status and everyday grocery consumption do not </a:t>
            </a:r>
            <a:endParaRPr sz="1100">
              <a:solidFill>
                <a:srgbClr val="000000"/>
              </a:solidFill>
              <a:highlight>
                <a:srgbClr val="FFFFFF"/>
              </a:highlight>
              <a:latin typeface="Arial"/>
              <a:ea typeface="Arial"/>
              <a:cs typeface="Arial"/>
              <a:sym typeface="Arial"/>
            </a:endParaRPr>
          </a:p>
          <a:p>
            <a:pPr indent="0" lvl="0" marL="457200" rtl="0" algn="l">
              <a:lnSpc>
                <a:spcPct val="100000"/>
              </a:lnSpc>
              <a:spcBef>
                <a:spcPts val="0"/>
              </a:spcBef>
              <a:spcAft>
                <a:spcPts val="0"/>
              </a:spcAft>
              <a:buNone/>
            </a:pPr>
            <a:r>
              <a:rPr lang="pt-PT" sz="1100">
                <a:solidFill>
                  <a:srgbClr val="000000"/>
                </a:solidFill>
                <a:highlight>
                  <a:srgbClr val="FFFFFF"/>
                </a:highlight>
                <a:latin typeface="Arial"/>
                <a:ea typeface="Arial"/>
                <a:cs typeface="Arial"/>
                <a:sym typeface="Arial"/>
              </a:rPr>
              <a:t>have a particular relationship.</a:t>
            </a:r>
            <a:endParaRPr sz="1100">
              <a:solidFill>
                <a:srgbClr val="000000"/>
              </a:solidFill>
              <a:highlight>
                <a:srgbClr val="FFFFFF"/>
              </a:highlight>
              <a:latin typeface="Arial"/>
              <a:ea typeface="Arial"/>
              <a:cs typeface="Arial"/>
              <a:sym typeface="Arial"/>
            </a:endParaRPr>
          </a:p>
        </p:txBody>
      </p:sp>
      <p:cxnSp>
        <p:nvCxnSpPr>
          <p:cNvPr id="132" name="Google Shape;132;p17"/>
          <p:cNvCxnSpPr/>
          <p:nvPr/>
        </p:nvCxnSpPr>
        <p:spPr>
          <a:xfrm rot="10800000">
            <a:off x="4085025" y="1824150"/>
            <a:ext cx="471900" cy="0"/>
          </a:xfrm>
          <a:prstGeom prst="straightConnector1">
            <a:avLst/>
          </a:prstGeom>
          <a:noFill/>
          <a:ln cap="flat" cmpd="sng" w="9525">
            <a:solidFill>
              <a:srgbClr val="B7B7B7"/>
            </a:solidFill>
            <a:prstDash val="solid"/>
            <a:round/>
            <a:headEnd len="med" w="med" type="none"/>
            <a:tailEnd len="med" w="med" type="triangle"/>
          </a:ln>
        </p:spPr>
      </p:cxnSp>
      <p:sp>
        <p:nvSpPr>
          <p:cNvPr id="133" name="Google Shape;133;p17"/>
          <p:cNvSpPr txBox="1"/>
          <p:nvPr/>
        </p:nvSpPr>
        <p:spPr>
          <a:xfrm>
            <a:off x="4556925" y="1619700"/>
            <a:ext cx="965700" cy="3387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i="1" lang="pt-PT" sz="1000">
                <a:latin typeface="Lato"/>
                <a:ea typeface="Lato"/>
                <a:cs typeface="Lato"/>
                <a:sym typeface="Lato"/>
              </a:rPr>
              <a:t>forecast origin</a:t>
            </a:r>
            <a:endParaRPr i="1" sz="1000">
              <a:latin typeface="Lato"/>
              <a:ea typeface="Lato"/>
              <a:cs typeface="Lato"/>
              <a:sym typeface="Lato"/>
            </a:endParaRPr>
          </a:p>
        </p:txBody>
      </p:sp>
      <p:cxnSp>
        <p:nvCxnSpPr>
          <p:cNvPr id="134" name="Google Shape;134;p17"/>
          <p:cNvCxnSpPr/>
          <p:nvPr/>
        </p:nvCxnSpPr>
        <p:spPr>
          <a:xfrm flipH="1">
            <a:off x="2714000" y="1993500"/>
            <a:ext cx="176100" cy="71700"/>
          </a:xfrm>
          <a:prstGeom prst="straightConnector1">
            <a:avLst/>
          </a:prstGeom>
          <a:noFill/>
          <a:ln cap="flat" cmpd="sng" w="9525">
            <a:solidFill>
              <a:srgbClr val="B7B7B7"/>
            </a:solidFill>
            <a:prstDash val="solid"/>
            <a:round/>
            <a:headEnd len="med" w="med" type="none"/>
            <a:tailEnd len="med" w="med" type="triangle"/>
          </a:ln>
        </p:spPr>
      </p:cxnSp>
      <p:sp>
        <p:nvSpPr>
          <p:cNvPr id="135" name="Google Shape;135;p17"/>
          <p:cNvSpPr txBox="1"/>
          <p:nvPr/>
        </p:nvSpPr>
        <p:spPr>
          <a:xfrm>
            <a:off x="3884450" y="1993500"/>
            <a:ext cx="1051500" cy="3387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i="1" lang="pt-PT" sz="1000">
                <a:latin typeface="Lato"/>
                <a:ea typeface="Lato"/>
                <a:cs typeface="Lato"/>
                <a:sym typeface="Lato"/>
              </a:rPr>
              <a:t>forecast horizon</a:t>
            </a:r>
            <a:endParaRPr i="1" sz="1000">
              <a:latin typeface="Lato"/>
              <a:ea typeface="Lato"/>
              <a:cs typeface="Lato"/>
              <a:sym typeface="Lato"/>
            </a:endParaRPr>
          </a:p>
        </p:txBody>
      </p:sp>
      <p:sp>
        <p:nvSpPr>
          <p:cNvPr id="136" name="Google Shape;136;p17"/>
          <p:cNvSpPr/>
          <p:nvPr/>
        </p:nvSpPr>
        <p:spPr>
          <a:xfrm>
            <a:off x="2890100" y="1958388"/>
            <a:ext cx="994350" cy="141900"/>
          </a:xfrm>
          <a:custGeom>
            <a:rect b="b" l="l" r="r" t="t"/>
            <a:pathLst>
              <a:path extrusionOk="0" h="5676" w="39774">
                <a:moveTo>
                  <a:pt x="0" y="1670"/>
                </a:moveTo>
                <a:cubicBezTo>
                  <a:pt x="477" y="1479"/>
                  <a:pt x="1860" y="764"/>
                  <a:pt x="2861" y="525"/>
                </a:cubicBezTo>
                <a:cubicBezTo>
                  <a:pt x="3863" y="287"/>
                  <a:pt x="4912" y="287"/>
                  <a:pt x="6009" y="239"/>
                </a:cubicBezTo>
                <a:cubicBezTo>
                  <a:pt x="7106" y="191"/>
                  <a:pt x="7297" y="1"/>
                  <a:pt x="9443" y="239"/>
                </a:cubicBezTo>
                <a:cubicBezTo>
                  <a:pt x="11589" y="478"/>
                  <a:pt x="15834" y="1050"/>
                  <a:pt x="18886" y="1670"/>
                </a:cubicBezTo>
                <a:cubicBezTo>
                  <a:pt x="21938" y="2290"/>
                  <a:pt x="24275" y="3291"/>
                  <a:pt x="27756" y="3959"/>
                </a:cubicBezTo>
                <a:cubicBezTo>
                  <a:pt x="31237" y="4627"/>
                  <a:pt x="37771" y="5390"/>
                  <a:pt x="39774" y="5676"/>
                </a:cubicBezTo>
              </a:path>
            </a:pathLst>
          </a:custGeom>
          <a:noFill/>
          <a:ln cap="flat" cmpd="sng" w="9525">
            <a:solidFill>
              <a:srgbClr val="B7B7B7"/>
            </a:solidFill>
            <a:prstDash val="solid"/>
            <a:round/>
            <a:headEnd len="med" w="med" type="none"/>
            <a:tailEnd len="med" w="med" type="none"/>
          </a:ln>
        </p:spPr>
      </p:sp>
      <p:pic>
        <p:nvPicPr>
          <p:cNvPr id="137" name="Google Shape;137;p17"/>
          <p:cNvPicPr preferRelativeResize="0"/>
          <p:nvPr/>
        </p:nvPicPr>
        <p:blipFill>
          <a:blip r:embed="rId3">
            <a:alphaModFix/>
          </a:blip>
          <a:stretch>
            <a:fillRect/>
          </a:stretch>
        </p:blipFill>
        <p:spPr>
          <a:xfrm>
            <a:off x="6222025" y="3658784"/>
            <a:ext cx="2569875" cy="987882"/>
          </a:xfrm>
          <a:prstGeom prst="rect">
            <a:avLst/>
          </a:prstGeom>
          <a:noFill/>
          <a:ln>
            <a:noFill/>
          </a:ln>
          <a:effectLst>
            <a:outerShdw blurRad="57150" rotWithShape="0" algn="bl" dir="5400000" dist="19050">
              <a:srgbClr val="000000">
                <a:alpha val="50000"/>
              </a:srgbClr>
            </a:outerShdw>
          </a:effectLst>
        </p:spPr>
      </p:pic>
      <p:sp>
        <p:nvSpPr>
          <p:cNvPr id="138" name="Google Shape;138;p17"/>
          <p:cNvSpPr/>
          <p:nvPr/>
        </p:nvSpPr>
        <p:spPr>
          <a:xfrm>
            <a:off x="5458250" y="2131800"/>
            <a:ext cx="686700" cy="1419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txBox="1"/>
          <p:nvPr/>
        </p:nvSpPr>
        <p:spPr>
          <a:xfrm>
            <a:off x="6261650" y="2033400"/>
            <a:ext cx="1271100" cy="338700"/>
          </a:xfrm>
          <a:prstGeom prst="rect">
            <a:avLst/>
          </a:prstGeom>
          <a:noFill/>
          <a:ln cap="flat" cmpd="sng" w="9525">
            <a:solidFill>
              <a:schemeClr val="accent6"/>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pt-PT" sz="1000">
                <a:latin typeface="Lato"/>
                <a:ea typeface="Lato"/>
                <a:cs typeface="Lato"/>
                <a:sym typeface="Lato"/>
              </a:rPr>
              <a:t>valid test size = 15 </a:t>
            </a:r>
            <a:endParaRPr sz="10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8"/>
          <p:cNvSpPr txBox="1"/>
          <p:nvPr>
            <p:ph type="title"/>
          </p:nvPr>
        </p:nvSpPr>
        <p:spPr>
          <a:xfrm>
            <a:off x="729450" y="673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Modelling time dependence</a:t>
            </a:r>
            <a:endParaRPr/>
          </a:p>
        </p:txBody>
      </p:sp>
      <p:sp>
        <p:nvSpPr>
          <p:cNvPr id="145" name="Google Shape;145;p18"/>
          <p:cNvSpPr txBox="1"/>
          <p:nvPr>
            <p:ph idx="1" type="body"/>
          </p:nvPr>
        </p:nvSpPr>
        <p:spPr>
          <a:xfrm>
            <a:off x="172400" y="1812950"/>
            <a:ext cx="8521200" cy="2527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pt-PT" sz="1900">
                <a:solidFill>
                  <a:schemeClr val="dk2"/>
                </a:solidFill>
                <a:latin typeface="Raleway"/>
                <a:ea typeface="Raleway"/>
                <a:cs typeface="Raleway"/>
                <a:sym typeface="Raleway"/>
              </a:rPr>
              <a:t>Trend : </a:t>
            </a:r>
            <a:r>
              <a:rPr lang="pt-PT"/>
              <a:t>a persistent, long-term change in the mean of the series, estimated from the Moving Average Plot.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6" name="Google Shape;146;p18"/>
          <p:cNvPicPr preferRelativeResize="0"/>
          <p:nvPr/>
        </p:nvPicPr>
        <p:blipFill rotWithShape="1">
          <a:blip r:embed="rId3">
            <a:alphaModFix/>
          </a:blip>
          <a:srcRect b="0" l="0" r="55247" t="0"/>
          <a:stretch/>
        </p:blipFill>
        <p:spPr>
          <a:xfrm>
            <a:off x="329000" y="2338625"/>
            <a:ext cx="1818050" cy="744775"/>
          </a:xfrm>
          <a:prstGeom prst="rect">
            <a:avLst/>
          </a:prstGeom>
          <a:noFill/>
          <a:ln>
            <a:noFill/>
          </a:ln>
        </p:spPr>
      </p:pic>
      <p:pic>
        <p:nvPicPr>
          <p:cNvPr id="147" name="Google Shape;147;p18"/>
          <p:cNvPicPr preferRelativeResize="0"/>
          <p:nvPr/>
        </p:nvPicPr>
        <p:blipFill>
          <a:blip r:embed="rId4">
            <a:alphaModFix/>
          </a:blip>
          <a:stretch>
            <a:fillRect/>
          </a:stretch>
        </p:blipFill>
        <p:spPr>
          <a:xfrm>
            <a:off x="329012" y="3391600"/>
            <a:ext cx="1685554" cy="1472950"/>
          </a:xfrm>
          <a:prstGeom prst="rect">
            <a:avLst/>
          </a:prstGeom>
          <a:noFill/>
          <a:ln>
            <a:noFill/>
          </a:ln>
        </p:spPr>
      </p:pic>
      <p:pic>
        <p:nvPicPr>
          <p:cNvPr id="148" name="Google Shape;148;p18"/>
          <p:cNvPicPr preferRelativeResize="0"/>
          <p:nvPr/>
        </p:nvPicPr>
        <p:blipFill>
          <a:blip r:embed="rId5">
            <a:alphaModFix/>
          </a:blip>
          <a:stretch>
            <a:fillRect/>
          </a:stretch>
        </p:blipFill>
        <p:spPr>
          <a:xfrm>
            <a:off x="2634338" y="3670550"/>
            <a:ext cx="2670250" cy="1472956"/>
          </a:xfrm>
          <a:prstGeom prst="rect">
            <a:avLst/>
          </a:prstGeom>
          <a:noFill/>
          <a:ln>
            <a:noFill/>
          </a:ln>
          <a:effectLst>
            <a:outerShdw blurRad="57150" rotWithShape="0" algn="bl" dir="5400000" dist="19050">
              <a:srgbClr val="000000">
                <a:alpha val="50000"/>
              </a:srgbClr>
            </a:outerShdw>
          </a:effectLst>
        </p:spPr>
      </p:pic>
      <p:pic>
        <p:nvPicPr>
          <p:cNvPr id="149" name="Google Shape;149;p18"/>
          <p:cNvPicPr preferRelativeResize="0"/>
          <p:nvPr/>
        </p:nvPicPr>
        <p:blipFill>
          <a:blip r:embed="rId6">
            <a:alphaModFix/>
          </a:blip>
          <a:stretch>
            <a:fillRect/>
          </a:stretch>
        </p:blipFill>
        <p:spPr>
          <a:xfrm>
            <a:off x="2634350" y="2401213"/>
            <a:ext cx="5914325" cy="1269350"/>
          </a:xfrm>
          <a:prstGeom prst="rect">
            <a:avLst/>
          </a:prstGeom>
          <a:noFill/>
          <a:ln>
            <a:noFill/>
          </a:ln>
        </p:spPr>
      </p:pic>
      <p:cxnSp>
        <p:nvCxnSpPr>
          <p:cNvPr id="150" name="Google Shape;150;p18"/>
          <p:cNvCxnSpPr/>
          <p:nvPr/>
        </p:nvCxnSpPr>
        <p:spPr>
          <a:xfrm>
            <a:off x="729450" y="3110900"/>
            <a:ext cx="0" cy="253200"/>
          </a:xfrm>
          <a:prstGeom prst="straightConnector1">
            <a:avLst/>
          </a:prstGeom>
          <a:noFill/>
          <a:ln cap="flat" cmpd="sng" w="9525">
            <a:solidFill>
              <a:srgbClr val="CCCCCC"/>
            </a:solidFill>
            <a:prstDash val="solid"/>
            <a:round/>
            <a:headEnd len="med" w="med" type="none"/>
            <a:tailEnd len="med" w="med" type="triangle"/>
          </a:ln>
        </p:spPr>
      </p:cxnSp>
      <p:sp>
        <p:nvSpPr>
          <p:cNvPr id="151" name="Google Shape;151;p18"/>
          <p:cNvSpPr/>
          <p:nvPr/>
        </p:nvSpPr>
        <p:spPr>
          <a:xfrm>
            <a:off x="949100" y="3938350"/>
            <a:ext cx="253200" cy="1947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p:nvPr/>
        </p:nvSpPr>
        <p:spPr>
          <a:xfrm>
            <a:off x="3608525" y="3626625"/>
            <a:ext cx="302100" cy="1947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a:off x="1504350" y="2467375"/>
            <a:ext cx="1061825" cy="2191761"/>
          </a:xfrm>
          <a:custGeom>
            <a:rect b="b" l="l" r="r" t="t"/>
            <a:pathLst>
              <a:path extrusionOk="0" h="89232" w="42473">
                <a:moveTo>
                  <a:pt x="0" y="89232"/>
                </a:moveTo>
                <a:cubicBezTo>
                  <a:pt x="3832" y="88907"/>
                  <a:pt x="17405" y="89297"/>
                  <a:pt x="22990" y="87284"/>
                </a:cubicBezTo>
                <a:cubicBezTo>
                  <a:pt x="28575" y="85271"/>
                  <a:pt x="30913" y="82024"/>
                  <a:pt x="33511" y="77153"/>
                </a:cubicBezTo>
                <a:cubicBezTo>
                  <a:pt x="36109" y="72282"/>
                  <a:pt x="38252" y="68126"/>
                  <a:pt x="38577" y="58060"/>
                </a:cubicBezTo>
                <a:cubicBezTo>
                  <a:pt x="38902" y="47994"/>
                  <a:pt x="35589" y="25978"/>
                  <a:pt x="35459" y="16756"/>
                </a:cubicBezTo>
                <a:cubicBezTo>
                  <a:pt x="35329" y="7534"/>
                  <a:pt x="36628" y="5521"/>
                  <a:pt x="37797" y="2728"/>
                </a:cubicBezTo>
                <a:cubicBezTo>
                  <a:pt x="38966" y="-65"/>
                  <a:pt x="41694" y="455"/>
                  <a:pt x="42473" y="0"/>
                </a:cubicBezTo>
              </a:path>
            </a:pathLst>
          </a:custGeom>
          <a:noFill/>
          <a:ln cap="flat" cmpd="sng" w="9525">
            <a:solidFill>
              <a:srgbClr val="B7B7B7"/>
            </a:solidFill>
            <a:prstDash val="solid"/>
            <a:round/>
            <a:headEnd len="med" w="med" type="none"/>
            <a:tailEnd len="med" w="med" type="triangle"/>
          </a:ln>
        </p:spPr>
      </p:sp>
      <p:sp>
        <p:nvSpPr>
          <p:cNvPr id="154" name="Google Shape;154;p18"/>
          <p:cNvSpPr txBox="1"/>
          <p:nvPr>
            <p:ph idx="1" type="body"/>
          </p:nvPr>
        </p:nvSpPr>
        <p:spPr>
          <a:xfrm>
            <a:off x="681600" y="1308375"/>
            <a:ext cx="8012100" cy="2992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pt-PT"/>
              <a:t>A series is </a:t>
            </a:r>
            <a:r>
              <a:rPr i="1" lang="pt-PT"/>
              <a:t>time dependent </a:t>
            </a:r>
            <a:r>
              <a:rPr lang="pt-PT"/>
              <a:t>if its values can be predicted from the time they occured </a:t>
            </a:r>
            <a:r>
              <a:rPr lang="pt-PT"/>
              <a:t>-</a:t>
            </a:r>
            <a:r>
              <a:rPr lang="pt-PT"/>
              <a:t> from </a:t>
            </a:r>
            <a:r>
              <a:rPr b="1" lang="pt-PT"/>
              <a:t>time-step features</a:t>
            </a:r>
            <a:r>
              <a:rPr lang="pt-PT"/>
              <a:t>,  which can be modelled from: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19"/>
          <p:cNvPicPr preferRelativeResize="0"/>
          <p:nvPr/>
        </p:nvPicPr>
        <p:blipFill>
          <a:blip r:embed="rId3">
            <a:alphaModFix/>
          </a:blip>
          <a:stretch>
            <a:fillRect/>
          </a:stretch>
        </p:blipFill>
        <p:spPr>
          <a:xfrm>
            <a:off x="152400" y="55000"/>
            <a:ext cx="8839201" cy="3214255"/>
          </a:xfrm>
          <a:prstGeom prst="rect">
            <a:avLst/>
          </a:prstGeom>
          <a:noFill/>
          <a:ln>
            <a:noFill/>
          </a:ln>
        </p:spPr>
      </p:pic>
      <p:sp>
        <p:nvSpPr>
          <p:cNvPr id="160" name="Google Shape;160;p19"/>
          <p:cNvSpPr txBox="1"/>
          <p:nvPr/>
        </p:nvSpPr>
        <p:spPr>
          <a:xfrm>
            <a:off x="6842650" y="3608825"/>
            <a:ext cx="1091100" cy="61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pt-PT">
                <a:latin typeface="Lato"/>
                <a:ea typeface="Lato"/>
                <a:cs typeface="Lato"/>
                <a:sym typeface="Lato"/>
              </a:rPr>
              <a:t>polynomial </a:t>
            </a:r>
            <a:endParaRPr>
              <a:latin typeface="Lato"/>
              <a:ea typeface="Lato"/>
              <a:cs typeface="Lato"/>
              <a:sym typeface="Lato"/>
            </a:endParaRPr>
          </a:p>
          <a:p>
            <a:pPr indent="0" lvl="0" marL="0" rtl="0" algn="l">
              <a:spcBef>
                <a:spcPts val="0"/>
              </a:spcBef>
              <a:spcAft>
                <a:spcPts val="0"/>
              </a:spcAft>
              <a:buNone/>
            </a:pPr>
            <a:r>
              <a:rPr lang="pt-PT">
                <a:latin typeface="Lato"/>
                <a:ea typeface="Lato"/>
                <a:cs typeface="Lato"/>
                <a:sym typeface="Lato"/>
              </a:rPr>
              <a:t>order 1 =</a:t>
            </a:r>
            <a:endParaRPr>
              <a:latin typeface="Lato"/>
              <a:ea typeface="Lato"/>
              <a:cs typeface="Lato"/>
              <a:sym typeface="Lato"/>
            </a:endParaRPr>
          </a:p>
        </p:txBody>
      </p:sp>
      <p:pic>
        <p:nvPicPr>
          <p:cNvPr id="161" name="Google Shape;161;p19"/>
          <p:cNvPicPr preferRelativeResize="0"/>
          <p:nvPr/>
        </p:nvPicPr>
        <p:blipFill>
          <a:blip r:embed="rId4">
            <a:alphaModFix/>
          </a:blip>
          <a:stretch>
            <a:fillRect/>
          </a:stretch>
        </p:blipFill>
        <p:spPr>
          <a:xfrm>
            <a:off x="7982450" y="2681800"/>
            <a:ext cx="886950" cy="220395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cxnSp>
        <p:nvCxnSpPr>
          <p:cNvPr id="162" name="Google Shape;162;p19"/>
          <p:cNvCxnSpPr/>
          <p:nvPr/>
        </p:nvCxnSpPr>
        <p:spPr>
          <a:xfrm flipH="1">
            <a:off x="8011625" y="1882900"/>
            <a:ext cx="574800" cy="7890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63" name="Google Shape;163;p19"/>
          <p:cNvCxnSpPr/>
          <p:nvPr/>
        </p:nvCxnSpPr>
        <p:spPr>
          <a:xfrm flipH="1">
            <a:off x="8868825" y="1425050"/>
            <a:ext cx="117000" cy="12663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cxnSp>
      <p:sp>
        <p:nvSpPr>
          <p:cNvPr id="164" name="Google Shape;164;p19"/>
          <p:cNvSpPr txBox="1"/>
          <p:nvPr/>
        </p:nvSpPr>
        <p:spPr>
          <a:xfrm>
            <a:off x="4662013" y="3608825"/>
            <a:ext cx="109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a:latin typeface="Lato"/>
                <a:ea typeface="Lato"/>
                <a:cs typeface="Lato"/>
                <a:sym typeface="Lato"/>
              </a:rPr>
              <a:t>polynomial </a:t>
            </a:r>
            <a:endParaRPr>
              <a:latin typeface="Lato"/>
              <a:ea typeface="Lato"/>
              <a:cs typeface="Lato"/>
              <a:sym typeface="Lato"/>
            </a:endParaRPr>
          </a:p>
          <a:p>
            <a:pPr indent="0" lvl="0" marL="0" rtl="0" algn="l">
              <a:spcBef>
                <a:spcPts val="0"/>
              </a:spcBef>
              <a:spcAft>
                <a:spcPts val="0"/>
              </a:spcAft>
              <a:buNone/>
            </a:pPr>
            <a:r>
              <a:rPr lang="pt-PT">
                <a:latin typeface="Lato"/>
                <a:ea typeface="Lato"/>
                <a:cs typeface="Lato"/>
                <a:sym typeface="Lato"/>
              </a:rPr>
              <a:t>order 3 =</a:t>
            </a:r>
            <a:endParaRPr>
              <a:latin typeface="Lato"/>
              <a:ea typeface="Lato"/>
              <a:cs typeface="Lato"/>
              <a:sym typeface="Lato"/>
            </a:endParaRPr>
          </a:p>
        </p:txBody>
      </p:sp>
      <p:pic>
        <p:nvPicPr>
          <p:cNvPr id="165" name="Google Shape;165;p19"/>
          <p:cNvPicPr preferRelativeResize="0"/>
          <p:nvPr/>
        </p:nvPicPr>
        <p:blipFill>
          <a:blip r:embed="rId5">
            <a:alphaModFix/>
          </a:blip>
          <a:stretch>
            <a:fillRect/>
          </a:stretch>
        </p:blipFill>
        <p:spPr>
          <a:xfrm>
            <a:off x="5802168" y="2681800"/>
            <a:ext cx="756457" cy="2356625"/>
          </a:xfrm>
          <a:prstGeom prst="rect">
            <a:avLst/>
          </a:prstGeom>
          <a:noFill/>
          <a:ln>
            <a:noFill/>
          </a:ln>
          <a:effectLst>
            <a:outerShdw blurRad="57150" rotWithShape="0" algn="bl" dir="5400000" dist="19050">
              <a:srgbClr val="000000">
                <a:alpha val="50000"/>
              </a:srgbClr>
            </a:outerShdw>
          </a:effectLst>
        </p:spPr>
      </p:pic>
      <p:pic>
        <p:nvPicPr>
          <p:cNvPr id="166" name="Google Shape;166;p19"/>
          <p:cNvPicPr preferRelativeResize="0"/>
          <p:nvPr/>
        </p:nvPicPr>
        <p:blipFill>
          <a:blip r:embed="rId6">
            <a:alphaModFix/>
          </a:blip>
          <a:stretch>
            <a:fillRect/>
          </a:stretch>
        </p:blipFill>
        <p:spPr>
          <a:xfrm>
            <a:off x="1409900" y="2625650"/>
            <a:ext cx="2498875" cy="2356625"/>
          </a:xfrm>
          <a:prstGeom prst="rect">
            <a:avLst/>
          </a:prstGeom>
          <a:noFill/>
          <a:ln>
            <a:noFill/>
          </a:ln>
          <a:effectLst>
            <a:outerShdw blurRad="57150" rotWithShape="0" algn="bl" dir="5400000" dist="19050">
              <a:srgbClr val="000000">
                <a:alpha val="50000"/>
              </a:srgbClr>
            </a:outerShdw>
          </a:effectLst>
        </p:spPr>
      </p:pic>
      <p:sp>
        <p:nvSpPr>
          <p:cNvPr id="167" name="Google Shape;167;p19"/>
          <p:cNvSpPr txBox="1"/>
          <p:nvPr/>
        </p:nvSpPr>
        <p:spPr>
          <a:xfrm>
            <a:off x="321275" y="3388300"/>
            <a:ext cx="1222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a:latin typeface="Lato"/>
                <a:ea typeface="Lato"/>
                <a:cs typeface="Lato"/>
                <a:sym typeface="Lato"/>
              </a:rPr>
              <a:t>Trend for each family:</a:t>
            </a:r>
            <a:endParaRPr>
              <a:latin typeface="Lato"/>
              <a:ea typeface="Lato"/>
              <a:cs typeface="Lato"/>
              <a:sym typeface="Lato"/>
            </a:endParaRPr>
          </a:p>
          <a:p>
            <a:pPr indent="0" lvl="0" marL="0" rtl="0" algn="l">
              <a:spcBef>
                <a:spcPts val="0"/>
              </a:spcBef>
              <a:spcAft>
                <a:spcPts val="0"/>
              </a:spcAft>
              <a:buNone/>
            </a:pPr>
            <a:r>
              <a:rPr lang="pt-PT">
                <a:latin typeface="Lato"/>
                <a:ea typeface="Lato"/>
                <a:cs typeface="Lato"/>
                <a:sym typeface="Lato"/>
              </a:rPr>
              <a:t>y_pred </a:t>
            </a:r>
            <a:r>
              <a:rPr lang="pt-PT">
                <a:latin typeface="Lato"/>
                <a:ea typeface="Lato"/>
                <a:cs typeface="Lato"/>
                <a:sym typeface="Lato"/>
              </a:rPr>
              <a:t>=</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649700" y="736425"/>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pt-PT" sz="2122"/>
              <a:t>Seasonality</a:t>
            </a:r>
            <a:endParaRPr sz="1900"/>
          </a:p>
          <a:p>
            <a:pPr indent="0" lvl="0" marL="0" rtl="0" algn="l">
              <a:lnSpc>
                <a:spcPct val="115000"/>
              </a:lnSpc>
              <a:spcBef>
                <a:spcPts val="1200"/>
              </a:spcBef>
              <a:spcAft>
                <a:spcPts val="1200"/>
              </a:spcAft>
              <a:buNone/>
            </a:pPr>
            <a:r>
              <a:rPr b="0" lang="pt-PT" sz="1400">
                <a:solidFill>
                  <a:schemeClr val="accent1"/>
                </a:solidFill>
                <a:latin typeface="Lato"/>
                <a:ea typeface="Lato"/>
                <a:cs typeface="Lato"/>
                <a:sym typeface="Lato"/>
              </a:rPr>
              <a:t>= regular, periodic changes in the mean of the series caused by weekly, monthly, seasonal or yearly patterns.</a:t>
            </a:r>
            <a:endParaRPr sz="1400"/>
          </a:p>
        </p:txBody>
      </p:sp>
      <p:sp>
        <p:nvSpPr>
          <p:cNvPr id="173" name="Google Shape;173;p20"/>
          <p:cNvSpPr txBox="1"/>
          <p:nvPr>
            <p:ph idx="1" type="body"/>
          </p:nvPr>
        </p:nvSpPr>
        <p:spPr>
          <a:xfrm>
            <a:off x="144975" y="1697800"/>
            <a:ext cx="7688700" cy="25254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b="1" lang="pt-PT" u="sng"/>
              <a:t>Seasonal indicators: </a:t>
            </a:r>
            <a:r>
              <a:rPr lang="pt-PT"/>
              <a:t> </a:t>
            </a:r>
            <a:endParaRPr/>
          </a:p>
          <a:p>
            <a:pPr indent="0" lvl="0" marL="457200" rtl="0" algn="l">
              <a:lnSpc>
                <a:spcPct val="50000"/>
              </a:lnSpc>
              <a:spcBef>
                <a:spcPts val="1200"/>
              </a:spcBef>
              <a:spcAft>
                <a:spcPts val="0"/>
              </a:spcAft>
              <a:buNone/>
            </a:pPr>
            <a:r>
              <a:rPr lang="pt-PT"/>
              <a:t>For a season with </a:t>
            </a:r>
            <a:endParaRPr/>
          </a:p>
          <a:p>
            <a:pPr indent="0" lvl="0" marL="457200" rtl="0" algn="l">
              <a:lnSpc>
                <a:spcPct val="50000"/>
              </a:lnSpc>
              <a:spcBef>
                <a:spcPts val="1200"/>
              </a:spcBef>
              <a:spcAft>
                <a:spcPts val="0"/>
              </a:spcAft>
              <a:buNone/>
            </a:pPr>
            <a:r>
              <a:rPr lang="pt-PT"/>
              <a:t>few observations </a:t>
            </a:r>
            <a:endParaRPr/>
          </a:p>
          <a:p>
            <a:pPr indent="0" lvl="0" marL="457200" rtl="0" algn="l">
              <a:lnSpc>
                <a:spcPct val="50000"/>
              </a:lnSpc>
              <a:spcBef>
                <a:spcPts val="1200"/>
              </a:spcBef>
              <a:spcAft>
                <a:spcPts val="0"/>
              </a:spcAft>
              <a:buNone/>
            </a:pPr>
            <a:r>
              <a:rPr lang="pt-PT"/>
              <a:t>represented </a:t>
            </a:r>
            <a:endParaRPr/>
          </a:p>
          <a:p>
            <a:pPr indent="0" lvl="0" marL="457200" rtl="0" algn="l">
              <a:lnSpc>
                <a:spcPct val="50000"/>
              </a:lnSpc>
              <a:spcBef>
                <a:spcPts val="1200"/>
              </a:spcBef>
              <a:spcAft>
                <a:spcPts val="0"/>
              </a:spcAft>
              <a:buNone/>
            </a:pPr>
            <a:r>
              <a:rPr lang="pt-PT"/>
              <a:t>through </a:t>
            </a:r>
            <a:r>
              <a:rPr i="1" lang="pt-PT"/>
              <a:t>one-hot-</a:t>
            </a:r>
            <a:endParaRPr i="1"/>
          </a:p>
          <a:p>
            <a:pPr indent="0" lvl="0" marL="457200" rtl="0" algn="l">
              <a:lnSpc>
                <a:spcPct val="50000"/>
              </a:lnSpc>
              <a:spcBef>
                <a:spcPts val="1200"/>
              </a:spcBef>
              <a:spcAft>
                <a:spcPts val="0"/>
              </a:spcAft>
              <a:buNone/>
            </a:pPr>
            <a:r>
              <a:rPr i="1" lang="pt-PT"/>
              <a:t>encoded categorical</a:t>
            </a:r>
            <a:endParaRPr i="1"/>
          </a:p>
          <a:p>
            <a:pPr indent="0" lvl="0" marL="457200" rtl="0" algn="l">
              <a:lnSpc>
                <a:spcPct val="50000"/>
              </a:lnSpc>
              <a:spcBef>
                <a:spcPts val="1200"/>
              </a:spcBef>
              <a:spcAft>
                <a:spcPts val="1200"/>
              </a:spcAft>
              <a:buNone/>
            </a:pPr>
            <a:r>
              <a:rPr i="1" lang="pt-PT"/>
              <a:t>features.</a:t>
            </a:r>
            <a:endParaRPr/>
          </a:p>
        </p:txBody>
      </p:sp>
      <p:pic>
        <p:nvPicPr>
          <p:cNvPr id="174" name="Google Shape;174;p20"/>
          <p:cNvPicPr preferRelativeResize="0"/>
          <p:nvPr/>
        </p:nvPicPr>
        <p:blipFill>
          <a:blip r:embed="rId3">
            <a:alphaModFix/>
          </a:blip>
          <a:stretch>
            <a:fillRect/>
          </a:stretch>
        </p:blipFill>
        <p:spPr>
          <a:xfrm>
            <a:off x="2195975" y="1649689"/>
            <a:ext cx="6889549" cy="3402237"/>
          </a:xfrm>
          <a:prstGeom prst="rect">
            <a:avLst/>
          </a:prstGeom>
          <a:noFill/>
          <a:ln>
            <a:noFill/>
          </a:ln>
        </p:spPr>
      </p:pic>
      <p:sp>
        <p:nvSpPr>
          <p:cNvPr id="175" name="Google Shape;175;p20"/>
          <p:cNvSpPr/>
          <p:nvPr/>
        </p:nvSpPr>
        <p:spPr>
          <a:xfrm>
            <a:off x="1026275" y="3688000"/>
            <a:ext cx="370200" cy="535200"/>
          </a:xfrm>
          <a:prstGeom prst="down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txBox="1"/>
          <p:nvPr/>
        </p:nvSpPr>
        <p:spPr>
          <a:xfrm>
            <a:off x="335375" y="4298775"/>
            <a:ext cx="1860600" cy="615600"/>
          </a:xfrm>
          <a:prstGeom prst="rect">
            <a:avLst/>
          </a:prstGeom>
          <a:noFill/>
          <a:ln cap="flat" cmpd="sng" w="9525">
            <a:solidFill>
              <a:schemeClr val="accent6"/>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pt-PT">
                <a:latin typeface="Lato"/>
                <a:ea typeface="Lato"/>
                <a:cs typeface="Lato"/>
                <a:sym typeface="Lato"/>
              </a:rPr>
              <a:t>weekly seasonality </a:t>
            </a:r>
            <a:endParaRPr>
              <a:latin typeface="Lato"/>
              <a:ea typeface="Lato"/>
              <a:cs typeface="Lato"/>
              <a:sym typeface="Lato"/>
            </a:endParaRPr>
          </a:p>
          <a:p>
            <a:pPr indent="0" lvl="0" marL="0" rtl="0" algn="ctr">
              <a:spcBef>
                <a:spcPts val="0"/>
              </a:spcBef>
              <a:spcAft>
                <a:spcPts val="0"/>
              </a:spcAft>
              <a:buNone/>
            </a:pPr>
            <a:r>
              <a:rPr lang="pt-PT">
                <a:latin typeface="Lato"/>
                <a:ea typeface="Lato"/>
                <a:cs typeface="Lato"/>
                <a:sym typeface="Lato"/>
              </a:rPr>
              <a:t>= &gt;  added 6 features</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727650" y="662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Period restriction of 2017</a:t>
            </a:r>
            <a:endParaRPr/>
          </a:p>
        </p:txBody>
      </p:sp>
      <p:sp>
        <p:nvSpPr>
          <p:cNvPr id="182" name="Google Shape;182;p21"/>
          <p:cNvSpPr txBox="1"/>
          <p:nvPr>
            <p:ph idx="1" type="body"/>
          </p:nvPr>
        </p:nvSpPr>
        <p:spPr>
          <a:xfrm>
            <a:off x="1785600" y="11976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PT"/>
              <a:t>-&gt; Since the previous model does much better in the </a:t>
            </a:r>
            <a:r>
              <a:rPr lang="pt-PT"/>
              <a:t>validation</a:t>
            </a:r>
            <a:r>
              <a:rPr lang="pt-PT"/>
              <a:t> set than in the training set.</a:t>
            </a:r>
            <a:endParaRPr/>
          </a:p>
        </p:txBody>
      </p:sp>
      <p:pic>
        <p:nvPicPr>
          <p:cNvPr id="183" name="Google Shape;183;p21"/>
          <p:cNvPicPr preferRelativeResize="0"/>
          <p:nvPr/>
        </p:nvPicPr>
        <p:blipFill>
          <a:blip r:embed="rId3">
            <a:alphaModFix/>
          </a:blip>
          <a:stretch>
            <a:fillRect/>
          </a:stretch>
        </p:blipFill>
        <p:spPr>
          <a:xfrm>
            <a:off x="1034975" y="1620398"/>
            <a:ext cx="7077651" cy="3523100"/>
          </a:xfrm>
          <a:prstGeom prst="rect">
            <a:avLst/>
          </a:prstGeom>
          <a:noFill/>
          <a:ln>
            <a:noFill/>
          </a:ln>
        </p:spPr>
      </p:pic>
      <p:pic>
        <p:nvPicPr>
          <p:cNvPr id="184" name="Google Shape;184;p21"/>
          <p:cNvPicPr preferRelativeResize="0"/>
          <p:nvPr/>
        </p:nvPicPr>
        <p:blipFill>
          <a:blip r:embed="rId4">
            <a:alphaModFix/>
          </a:blip>
          <a:stretch>
            <a:fillRect/>
          </a:stretch>
        </p:blipFill>
        <p:spPr>
          <a:xfrm>
            <a:off x="167650" y="1262750"/>
            <a:ext cx="1617940" cy="357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