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5"/>
  </p:notesMasterIdLst>
  <p:sldIdLst>
    <p:sldId id="256" r:id="rId5"/>
    <p:sldId id="270" r:id="rId6"/>
    <p:sldId id="261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9144000" cy="5143500" type="screen16x9"/>
  <p:notesSz cx="6858000" cy="9144000"/>
  <p:embeddedFontLst>
    <p:embeddedFont>
      <p:font typeface="Modern No. 20" panose="02070704070505020303" pitchFamily="18" charset="0"/>
      <p:regular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Montserrat Medium" panose="000006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A9E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571950-DFF9-42C6-A85A-EE1361A6B78B}">
  <a:tblStyle styleId="{9F571950-DFF9-42C6-A85A-EE1361A6B7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B988B64-E63F-40DC-9014-E0BA714AD4AC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3E9"/>
          </a:solidFill>
        </a:fill>
      </a:tcStyle>
    </a:wholeTbl>
    <a:band1H>
      <a:tcTxStyle/>
      <a:tcStyle>
        <a:tcBdr/>
        <a:fill>
          <a:solidFill>
            <a:srgbClr val="DEE7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EE7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98E68E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98E68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98E68E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98E68E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gbaglarus-my.sharepoint.com/personal/paskahsitohang_msdn365_vip/Documents/students-performance-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gbaglarus-my.sharepoint.com/personal/paskahsitohang_msdn365_vip/Documents/students-performance-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gbaglarus-my.sharepoint.com/personal/paskahsitohang_msdn365_vip/Documents/students-performance-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[students-performance-analysis.xlsx]pivot_table!prep-course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miter lim="800000"/>
          </a:ln>
          <a:effectLst/>
        </c:spPr>
      </c:pivotFmt>
      <c:pivotFmt>
        <c:idx val="2"/>
        <c:spPr>
          <a:solidFill>
            <a:schemeClr val="accent1">
              <a:lumMod val="50000"/>
            </a:schemeClr>
          </a:solidFill>
          <a:ln w="9525" cap="flat" cmpd="sng" algn="ctr">
            <a:noFill/>
            <a:miter lim="800000"/>
          </a:ln>
          <a:effectLst/>
        </c:spPr>
      </c:pivotFmt>
      <c:pivotFmt>
        <c:idx val="3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miter lim="800000"/>
          </a:ln>
          <a:effectLst/>
        </c:spPr>
      </c:pivotFmt>
      <c:pivotFmt>
        <c:idx val="5"/>
        <c:spPr>
          <a:solidFill>
            <a:schemeClr val="accent1">
              <a:lumMod val="50000"/>
            </a:schemeClr>
          </a:solidFill>
          <a:ln w="9525" cap="flat" cmpd="sng" algn="ctr">
            <a:noFill/>
            <a:miter lim="800000"/>
          </a:ln>
          <a:effectLst/>
        </c:spPr>
      </c:pivotFmt>
      <c:pivotFmt>
        <c:idx val="6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miter lim="800000"/>
          </a:ln>
          <a:effectLst/>
        </c:spPr>
      </c:pivotFmt>
      <c:pivotFmt>
        <c:idx val="8"/>
        <c:spPr>
          <a:solidFill>
            <a:schemeClr val="accent1">
              <a:lumMod val="50000"/>
            </a:schemeClr>
          </a:solidFill>
          <a:ln w="9525" cap="flat" cmpd="sng" algn="ctr">
            <a:noFill/>
            <a:miter lim="800000"/>
          </a:ln>
          <a:effectLst/>
        </c:spP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pivot_table!$B$2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0"/>
            <c:invertIfNegative val="0"/>
            <c:bubble3D val="0"/>
            <c:spPr>
              <a:noFill/>
              <a:ln w="9525" cap="flat" cmpd="sng" algn="ctr">
                <a:solidFill>
                  <a:schemeClr val="accent1"/>
                </a:solidFill>
                <a:miter lim="800000"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1-0105-4513-B92E-6BEDCA18F550}"/>
              </c:ext>
            </c:extLst>
          </c:dPt>
          <c:dPt>
            <c:idx val="1"/>
            <c:invertIfNegative val="0"/>
            <c:bubble3D val="0"/>
            <c:spPr>
              <a:noFill/>
              <a:ln w="9525" cap="flat" cmpd="sng" algn="ctr">
                <a:solidFill>
                  <a:schemeClr val="accent1"/>
                </a:solidFill>
                <a:miter lim="800000"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3-0105-4513-B92E-6BEDCA18F550}"/>
              </c:ext>
            </c:extLst>
          </c:dPt>
          <c:cat>
            <c:strRef>
              <c:f>pivot_table!$A$3:$A$4</c:f>
              <c:strCache>
                <c:ptCount val="2"/>
                <c:pt idx="0">
                  <c:v>completed</c:v>
                </c:pt>
                <c:pt idx="1">
                  <c:v>none</c:v>
                </c:pt>
              </c:strCache>
            </c:strRef>
          </c:cat>
          <c:val>
            <c:numRef>
              <c:f>pivot_table!$B$3:$B$4</c:f>
              <c:numCache>
                <c:formatCode>0</c:formatCode>
                <c:ptCount val="2"/>
                <c:pt idx="0">
                  <c:v>72.669459962756051</c:v>
                </c:pt>
                <c:pt idx="1">
                  <c:v>65.038940809968878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05-4513-B92E-6BEDCA18F5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50"/>
        <c:axId val="808115808"/>
        <c:axId val="808119408"/>
      </c:barChart>
      <c:catAx>
        <c:axId val="80811580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8119408"/>
        <c:crosses val="autoZero"/>
        <c:auto val="1"/>
        <c:lblAlgn val="ctr"/>
        <c:lblOffset val="100"/>
        <c:noMultiLvlLbl val="0"/>
      </c:catAx>
      <c:valAx>
        <c:axId val="80811940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8115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[students-performance-analysis.xlsx]pivot_table!PivotTable2</c:name>
    <c:fmtId val="4"/>
  </c:pivotSource>
  <c:chart>
    <c:autoTitleDeleted val="0"/>
    <c:pivotFmts>
      <c:pivotFmt>
        <c:idx val="0"/>
        <c:spPr>
          <a:solidFill>
            <a:srgbClr val="FF9999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CCCC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CCCC"/>
          </a:solidFill>
          <a:ln w="9525" cap="flat" cmpd="sng" algn="ctr">
            <a:noFill/>
            <a:miter lim="800000"/>
          </a:ln>
          <a:effectLst/>
        </c:spPr>
      </c:pivotFmt>
      <c:pivotFmt>
        <c:idx val="4"/>
        <c:spPr>
          <a:solidFill>
            <a:srgbClr val="FFCCCC"/>
          </a:solidFill>
          <a:ln w="9525" cap="flat" cmpd="sng" algn="ctr">
            <a:noFill/>
            <a:miter lim="800000"/>
          </a:ln>
          <a:effectLst/>
        </c:spPr>
      </c:pivotFmt>
      <c:pivotFmt>
        <c:idx val="5"/>
        <c:spPr>
          <a:solidFill>
            <a:srgbClr val="99CCFF"/>
          </a:solidFill>
          <a:ln w="9525" cap="flat" cmpd="sng" algn="ctr">
            <a:noFill/>
            <a:miter lim="800000"/>
          </a:ln>
          <a:effectLst/>
        </c:spPr>
      </c:pivotFmt>
      <c:pivotFmt>
        <c:idx val="6"/>
        <c:spPr>
          <a:solidFill>
            <a:srgbClr val="FF7C80"/>
          </a:solidFill>
          <a:ln w="9525" cap="flat" cmpd="sng" algn="ctr">
            <a:noFill/>
            <a:miter lim="800000"/>
          </a:ln>
          <a:effectLst/>
        </c:spPr>
      </c:pivotFmt>
      <c:pivotFmt>
        <c:idx val="7"/>
        <c:spPr>
          <a:solidFill>
            <a:srgbClr val="0070C0"/>
          </a:solidFill>
          <a:ln w="9525" cap="flat" cmpd="sng" algn="ctr">
            <a:noFill/>
            <a:miter lim="800000"/>
          </a:ln>
          <a:effectLst/>
        </c:spPr>
      </c:pivotFmt>
      <c:pivotFmt>
        <c:idx val="8"/>
        <c:spPr>
          <a:solidFill>
            <a:srgbClr val="0070C0"/>
          </a:solidFill>
          <a:ln w="9525" cap="flat" cmpd="sng" algn="ctr">
            <a:noFill/>
            <a:miter lim="800000"/>
          </a:ln>
          <a:effectLst/>
        </c:spPr>
      </c:pivotFmt>
      <c:pivotFmt>
        <c:idx val="9"/>
        <c:spPr>
          <a:solidFill>
            <a:srgbClr val="FF9999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F7C80"/>
          </a:solidFill>
          <a:ln w="9525" cap="flat" cmpd="sng" algn="ctr">
            <a:noFill/>
            <a:miter lim="800000"/>
          </a:ln>
          <a:effectLst/>
        </c:spPr>
      </c:pivotFmt>
      <c:pivotFmt>
        <c:idx val="11"/>
        <c:spPr>
          <a:solidFill>
            <a:srgbClr val="99CCFF"/>
          </a:solidFill>
          <a:ln w="9525" cap="flat" cmpd="sng" algn="ctr">
            <a:noFill/>
            <a:miter lim="800000"/>
          </a:ln>
          <a:effectLst/>
        </c:spPr>
      </c:pivotFmt>
      <c:pivotFmt>
        <c:idx val="12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FFCCCC"/>
          </a:solidFill>
          <a:ln w="9525" cap="flat" cmpd="sng" algn="ctr">
            <a:noFill/>
            <a:miter lim="800000"/>
          </a:ln>
          <a:effectLst/>
        </c:spPr>
      </c:pivotFmt>
      <c:pivotFmt>
        <c:idx val="14"/>
        <c:spPr>
          <a:solidFill>
            <a:srgbClr val="0070C0"/>
          </a:solidFill>
          <a:ln w="9525" cap="flat" cmpd="sng" algn="ctr">
            <a:noFill/>
            <a:miter lim="800000"/>
          </a:ln>
          <a:effectLst/>
        </c:spPr>
      </c:pivotFmt>
      <c:pivotFmt>
        <c:idx val="15"/>
        <c:spPr>
          <a:solidFill>
            <a:srgbClr val="FFCCCC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0070C0"/>
          </a:solidFill>
          <a:ln w="9525" cap="flat" cmpd="sng" algn="ctr">
            <a:noFill/>
            <a:miter lim="800000"/>
          </a:ln>
          <a:effectLst/>
        </c:spPr>
      </c:pivotFmt>
      <c:pivotFmt>
        <c:idx val="17"/>
        <c:spPr>
          <a:solidFill>
            <a:srgbClr val="FF9999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FF7C80"/>
          </a:solidFill>
          <a:ln w="9525" cap="flat" cmpd="sng" algn="ctr">
            <a:noFill/>
            <a:miter lim="800000"/>
          </a:ln>
          <a:effectLst/>
        </c:spPr>
      </c:pivotFmt>
      <c:pivotFmt>
        <c:idx val="19"/>
        <c:spPr>
          <a:solidFill>
            <a:srgbClr val="99CCFF"/>
          </a:solidFill>
          <a:ln w="9525" cap="flat" cmpd="sng" algn="ctr">
            <a:noFill/>
            <a:miter lim="800000"/>
          </a:ln>
          <a:effectLst/>
        </c:spPr>
      </c:pivotFmt>
      <c:pivotFmt>
        <c:idx val="20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FFCCCC"/>
          </a:solidFill>
          <a:ln w="9525" cap="flat" cmpd="sng" algn="ctr">
            <a:noFill/>
            <a:miter lim="800000"/>
          </a:ln>
          <a:effectLst/>
        </c:spPr>
      </c:pivotFmt>
      <c:pivotFmt>
        <c:idx val="22"/>
        <c:spPr>
          <a:solidFill>
            <a:srgbClr val="0070C0"/>
          </a:solidFill>
          <a:ln w="9525" cap="flat" cmpd="sng" algn="ctr">
            <a:noFill/>
            <a:miter lim="800000"/>
          </a:ln>
          <a:effectLst/>
        </c:spPr>
      </c:pivotFmt>
      <c:pivotFmt>
        <c:idx val="23"/>
        <c:spPr>
          <a:solidFill>
            <a:srgbClr val="FFCCCC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0070C0"/>
          </a:solidFill>
          <a:ln w="9525" cap="flat" cmpd="sng" algn="ctr">
            <a:noFill/>
            <a:miter lim="800000"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pivot_table!$B$7</c:f>
              <c:strCache>
                <c:ptCount val="1"/>
                <c:pt idx="0">
                  <c:v>Average of Math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Pt>
            <c:idx val="0"/>
            <c:invertIfNegative val="0"/>
            <c:bubble3D val="0"/>
            <c:spPr>
              <a:noFill/>
              <a:ln w="9525" cap="flat" cmpd="sng" algn="ctr">
                <a:solidFill>
                  <a:schemeClr val="accent1"/>
                </a:solidFill>
                <a:miter lim="800000"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1-C01C-4113-BDD4-FB6894C375C5}"/>
              </c:ext>
            </c:extLst>
          </c:dPt>
          <c:dPt>
            <c:idx val="1"/>
            <c:invertIfNegative val="0"/>
            <c:bubble3D val="0"/>
            <c:spPr>
              <a:noFill/>
              <a:ln w="9525" cap="flat" cmpd="sng" algn="ctr">
                <a:solidFill>
                  <a:schemeClr val="accent1"/>
                </a:solidFill>
                <a:miter lim="800000"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3-C01C-4113-BDD4-FB6894C375C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pivot_table!$A$8:$A$9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pivot_table!$B$8:$B$9</c:f>
              <c:numCache>
                <c:formatCode>0</c:formatCode>
                <c:ptCount val="2"/>
                <c:pt idx="0">
                  <c:v>63.633204633204635</c:v>
                </c:pt>
                <c:pt idx="1">
                  <c:v>68.72821576763485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1C-4113-BDD4-FB6894C375C5}"/>
            </c:ext>
          </c:extLst>
        </c:ser>
        <c:ser>
          <c:idx val="1"/>
          <c:order val="1"/>
          <c:tx>
            <c:strRef>
              <c:f>pivot_table!$C$7</c:f>
              <c:strCache>
                <c:ptCount val="1"/>
                <c:pt idx="0">
                  <c:v>Average of Reading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Pt>
            <c:idx val="0"/>
            <c:invertIfNegative val="0"/>
            <c:bubble3D val="0"/>
            <c:spPr>
              <a:noFill/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6-C01C-4113-BDD4-FB6894C375C5}"/>
              </c:ext>
            </c:extLst>
          </c:dPt>
          <c:dPt>
            <c:idx val="1"/>
            <c:invertIfNegative val="0"/>
            <c:bubble3D val="0"/>
            <c:spPr>
              <a:noFill/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8-C01C-4113-BDD4-FB6894C375C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pivot_table!$A$8:$A$9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pivot_table!$C$8:$C$9</c:f>
              <c:numCache>
                <c:formatCode>0</c:formatCode>
                <c:ptCount val="2"/>
                <c:pt idx="0">
                  <c:v>72.608108108108112</c:v>
                </c:pt>
                <c:pt idx="1">
                  <c:v>65.473029045643159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01C-4113-BDD4-FB6894C375C5}"/>
            </c:ext>
          </c:extLst>
        </c:ser>
        <c:ser>
          <c:idx val="2"/>
          <c:order val="2"/>
          <c:tx>
            <c:strRef>
              <c:f>pivot_table!$D$7</c:f>
              <c:strCache>
                <c:ptCount val="1"/>
                <c:pt idx="0">
                  <c:v>Average of Writing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noFill/>
              <a:ln w="9525" cap="flat" cmpd="sng" algn="ctr">
                <a:solidFill>
                  <a:schemeClr val="accent3"/>
                </a:solidFill>
                <a:miter lim="800000"/>
              </a:ln>
              <a:effectLst>
                <a:glow rad="63500">
                  <a:schemeClr val="accent3">
                    <a:satMod val="175000"/>
                    <a:alpha val="25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B-C01C-4113-BDD4-FB6894C375C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pivot_table!$A$8:$A$9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pivot_table!$D$8:$D$9</c:f>
              <c:numCache>
                <c:formatCode>0</c:formatCode>
                <c:ptCount val="2"/>
                <c:pt idx="0">
                  <c:v>72.467181467181462</c:v>
                </c:pt>
                <c:pt idx="1">
                  <c:v>63.311203319502077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01C-4113-BDD4-FB6894C375C5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1060596640"/>
        <c:axId val="1060593760"/>
      </c:barChart>
      <c:catAx>
        <c:axId val="106059664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0593760"/>
        <c:crosses val="autoZero"/>
        <c:auto val="1"/>
        <c:lblAlgn val="ctr"/>
        <c:lblOffset val="100"/>
        <c:noMultiLvlLbl val="0"/>
      </c:catAx>
      <c:valAx>
        <c:axId val="106059376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0596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[students-performance-analysis.xlsx]pivot_table!PivotTable4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pivot_table!$B$12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pivot_table!$A$13:$A$18</c:f>
              <c:strCache>
                <c:ptCount val="6"/>
                <c:pt idx="0">
                  <c:v>high school</c:v>
                </c:pt>
                <c:pt idx="1">
                  <c:v>some high school</c:v>
                </c:pt>
                <c:pt idx="2">
                  <c:v>some college</c:v>
                </c:pt>
                <c:pt idx="3">
                  <c:v>associate's degree</c:v>
                </c:pt>
                <c:pt idx="4">
                  <c:v>bachelor's degree</c:v>
                </c:pt>
                <c:pt idx="5">
                  <c:v>master's degree</c:v>
                </c:pt>
              </c:strCache>
            </c:strRef>
          </c:cat>
          <c:val>
            <c:numRef>
              <c:f>pivot_table!$B$13:$B$18</c:f>
              <c:numCache>
                <c:formatCode>0</c:formatCode>
                <c:ptCount val="6"/>
                <c:pt idx="0">
                  <c:v>63.09693877551021</c:v>
                </c:pt>
                <c:pt idx="1">
                  <c:v>65.108007448789607</c:v>
                </c:pt>
                <c:pt idx="2">
                  <c:v>68.476401179940993</c:v>
                </c:pt>
                <c:pt idx="3">
                  <c:v>69.569069069069073</c:v>
                </c:pt>
                <c:pt idx="4">
                  <c:v>71.923728813559308</c:v>
                </c:pt>
                <c:pt idx="5">
                  <c:v>73.598870056497177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75-4D91-AE96-DF2CFE9ED6A8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1115582648"/>
        <c:axId val="1115578688"/>
      </c:barChart>
      <c:catAx>
        <c:axId val="111558264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5578688"/>
        <c:crosses val="autoZero"/>
        <c:auto val="1"/>
        <c:lblAlgn val="ctr"/>
        <c:lblOffset val="100"/>
        <c:noMultiLvlLbl val="0"/>
      </c:catAx>
      <c:valAx>
        <c:axId val="111557868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5582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6a7ce96a6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6a7ce96a6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>
          <a:extLst>
            <a:ext uri="{FF2B5EF4-FFF2-40B4-BE49-F238E27FC236}">
              <a16:creationId xmlns:a16="http://schemas.microsoft.com/office/drawing/2014/main" id="{79330F2C-5287-C5C0-A395-6A0FC21AD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5fc6f885eb_0_6:notes">
            <a:extLst>
              <a:ext uri="{FF2B5EF4-FFF2-40B4-BE49-F238E27FC236}">
                <a16:creationId xmlns:a16="http://schemas.microsoft.com/office/drawing/2014/main" id="{B62F9ABE-9D4A-5456-4E61-807A57D4C1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5fc6f885eb_0_6:notes">
            <a:extLst>
              <a:ext uri="{FF2B5EF4-FFF2-40B4-BE49-F238E27FC236}">
                <a16:creationId xmlns:a16="http://schemas.microsoft.com/office/drawing/2014/main" id="{85E840CF-7206-5D68-74D0-B05F0A4362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634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571250"/>
            <a:ext cx="4406400" cy="15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141150"/>
            <a:ext cx="44064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hyperlink" Target="https://www.linkedin.com/in/paskahsitohang/" TargetMode="External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linkedin.com/in/paskahsitohang/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s://github.com/paskahsitohang/data-analyst-portofolio" TargetMode="External"/><Relationship Id="rId9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hyperlink" Target="https://www.kaggle.com/datasets/spscientist/students-performance-in-exams?resource=downloa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ctrTitle"/>
          </p:nvPr>
        </p:nvSpPr>
        <p:spPr>
          <a:xfrm>
            <a:off x="727862" y="1712685"/>
            <a:ext cx="7688273" cy="8218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Modern No. 20" panose="02070704070505020303" pitchFamily="18" charset="0"/>
              </a:rPr>
              <a:t>Student Performance Analysis</a:t>
            </a:r>
            <a:endParaRPr sz="4800" dirty="0">
              <a:latin typeface="Modern No. 20" panose="02070704070505020303" pitchFamily="18" charset="0"/>
            </a:endParaRPr>
          </a:p>
        </p:txBody>
      </p:sp>
      <p:pic>
        <p:nvPicPr>
          <p:cNvPr id="24" name="Picture 23" descr="A black square with white letters on it">
            <a:extLst>
              <a:ext uri="{FF2B5EF4-FFF2-40B4-BE49-F238E27FC236}">
                <a16:creationId xmlns:a16="http://schemas.microsoft.com/office/drawing/2014/main" id="{9B5DACD0-A7EC-013E-40A9-B033E2200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59740" y="4683516"/>
            <a:ext cx="239506" cy="239506"/>
          </a:xfrm>
          <a:prstGeom prst="rect">
            <a:avLst/>
          </a:prstGeom>
        </p:spPr>
      </p:pic>
      <p:sp>
        <p:nvSpPr>
          <p:cNvPr id="25" name="Google Shape;51;p16">
            <a:extLst>
              <a:ext uri="{FF2B5EF4-FFF2-40B4-BE49-F238E27FC236}">
                <a16:creationId xmlns:a16="http://schemas.microsoft.com/office/drawing/2014/main" id="{B8B167D4-78AD-7359-902E-2ABFA15CD345}"/>
              </a:ext>
            </a:extLst>
          </p:cNvPr>
          <p:cNvSpPr txBox="1">
            <a:spLocks/>
          </p:cNvSpPr>
          <p:nvPr/>
        </p:nvSpPr>
        <p:spPr>
          <a:xfrm>
            <a:off x="1008544" y="4643685"/>
            <a:ext cx="1254835" cy="282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D" sz="1200" dirty="0" err="1">
                <a:latin typeface="Aptos Display" panose="020B0004020202020204" pitchFamily="34" charset="0"/>
              </a:rPr>
              <a:t>Paskah</a:t>
            </a:r>
            <a:r>
              <a:rPr lang="en-ID" sz="1200" dirty="0">
                <a:latin typeface="Aptos Display" panose="020B0004020202020204" pitchFamily="34" charset="0"/>
              </a:rPr>
              <a:t> </a:t>
            </a:r>
            <a:r>
              <a:rPr lang="en-ID" sz="1200" dirty="0" err="1">
                <a:latin typeface="Aptos Display" panose="020B0004020202020204" pitchFamily="34" charset="0"/>
              </a:rPr>
              <a:t>Sitohang</a:t>
            </a:r>
            <a:endParaRPr lang="en-ID" sz="1200" dirty="0">
              <a:latin typeface="Aptos Display" panose="020B0004020202020204" pitchFamily="34" charset="0"/>
            </a:endParaRPr>
          </a:p>
        </p:txBody>
      </p:sp>
      <p:sp>
        <p:nvSpPr>
          <p:cNvPr id="26" name="Google Shape;51;p16">
            <a:hlinkClick r:id="rId5"/>
            <a:extLst>
              <a:ext uri="{FF2B5EF4-FFF2-40B4-BE49-F238E27FC236}">
                <a16:creationId xmlns:a16="http://schemas.microsoft.com/office/drawing/2014/main" id="{28906354-9B51-A2BF-3B54-334E157200B9}"/>
              </a:ext>
            </a:extLst>
          </p:cNvPr>
          <p:cNvSpPr txBox="1">
            <a:spLocks/>
          </p:cNvSpPr>
          <p:nvPr/>
        </p:nvSpPr>
        <p:spPr>
          <a:xfrm>
            <a:off x="2899246" y="4721550"/>
            <a:ext cx="1428111" cy="17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200" dirty="0">
                <a:latin typeface="Aptos Display" panose="020B0004020202020204" pitchFamily="34" charset="0"/>
                <a:hlinkClick r:id="rId5" tooltip="My Profile LinkedIn"/>
              </a:rPr>
              <a:t>My Profile LinkedIn</a:t>
            </a:r>
            <a:endParaRPr lang="en-ID" sz="1200" dirty="0">
              <a:latin typeface="Aptos Display" panose="020B0004020202020204" pitchFamily="34" charset="0"/>
            </a:endParaRPr>
          </a:p>
        </p:txBody>
      </p:sp>
      <p:pic>
        <p:nvPicPr>
          <p:cNvPr id="28" name="Graphic 27" descr="User with solid fill">
            <a:extLst>
              <a:ext uri="{FF2B5EF4-FFF2-40B4-BE49-F238E27FC236}">
                <a16:creationId xmlns:a16="http://schemas.microsoft.com/office/drawing/2014/main" id="{9175F7A8-174F-A954-6655-BDA8A4DFA8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8764" y="4655300"/>
            <a:ext cx="249780" cy="249780"/>
          </a:xfrm>
          <a:prstGeom prst="rect">
            <a:avLst/>
          </a:prstGeom>
        </p:spPr>
      </p:pic>
      <p:sp>
        <p:nvSpPr>
          <p:cNvPr id="30" name="Google Shape;51;p16">
            <a:extLst>
              <a:ext uri="{FF2B5EF4-FFF2-40B4-BE49-F238E27FC236}">
                <a16:creationId xmlns:a16="http://schemas.microsoft.com/office/drawing/2014/main" id="{9556911A-9100-534B-5B57-A276322947AF}"/>
              </a:ext>
            </a:extLst>
          </p:cNvPr>
          <p:cNvSpPr txBox="1">
            <a:spLocks/>
          </p:cNvSpPr>
          <p:nvPr/>
        </p:nvSpPr>
        <p:spPr>
          <a:xfrm>
            <a:off x="1904254" y="2571750"/>
            <a:ext cx="5335491" cy="40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800" b="0" i="1" dirty="0">
                <a:latin typeface="Modern No. 20" panose="02070704070505020303" pitchFamily="18" charset="0"/>
              </a:rPr>
              <a:t>Exploring factors affecting students' academic outcomes</a:t>
            </a:r>
            <a:endParaRPr lang="en-ID" sz="1800" b="0" i="1" dirty="0">
              <a:latin typeface="Modern No. 20" panose="02070704070505020303" pitchFamily="18" charset="0"/>
            </a:endParaRPr>
          </a:p>
        </p:txBody>
      </p:sp>
      <p:pic>
        <p:nvPicPr>
          <p:cNvPr id="32" name="Graphic 31" descr="Daily calendar with solid fill">
            <a:extLst>
              <a:ext uri="{FF2B5EF4-FFF2-40B4-BE49-F238E27FC236}">
                <a16:creationId xmlns:a16="http://schemas.microsoft.com/office/drawing/2014/main" id="{A94A321B-3F92-610C-628F-03B845D32F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47251" y="4676063"/>
            <a:ext cx="249780" cy="249780"/>
          </a:xfrm>
          <a:prstGeom prst="rect">
            <a:avLst/>
          </a:prstGeom>
        </p:spPr>
      </p:pic>
      <p:pic>
        <p:nvPicPr>
          <p:cNvPr id="34" name="Graphic 33" descr="List with solid fill">
            <a:extLst>
              <a:ext uri="{FF2B5EF4-FFF2-40B4-BE49-F238E27FC236}">
                <a16:creationId xmlns:a16="http://schemas.microsoft.com/office/drawing/2014/main" id="{B8E9248C-E653-7ABE-3754-8F51B6D183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57958" y="4676928"/>
            <a:ext cx="249780" cy="249780"/>
          </a:xfrm>
          <a:prstGeom prst="rect">
            <a:avLst/>
          </a:prstGeom>
        </p:spPr>
      </p:pic>
      <p:sp>
        <p:nvSpPr>
          <p:cNvPr id="35" name="Google Shape;51;p16">
            <a:extLst>
              <a:ext uri="{FF2B5EF4-FFF2-40B4-BE49-F238E27FC236}">
                <a16:creationId xmlns:a16="http://schemas.microsoft.com/office/drawing/2014/main" id="{5578F4FD-ACA9-0EB5-59A7-D1B62F5DCAFC}"/>
              </a:ext>
            </a:extLst>
          </p:cNvPr>
          <p:cNvSpPr txBox="1">
            <a:spLocks/>
          </p:cNvSpPr>
          <p:nvPr/>
        </p:nvSpPr>
        <p:spPr>
          <a:xfrm>
            <a:off x="4907738" y="4714097"/>
            <a:ext cx="2108911" cy="17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D" sz="1200" dirty="0">
                <a:latin typeface="Aptos Display" panose="020B0004020202020204" pitchFamily="34" charset="0"/>
              </a:rPr>
              <a:t>Data Analyst Portfolio Project</a:t>
            </a:r>
          </a:p>
        </p:txBody>
      </p:sp>
      <p:sp>
        <p:nvSpPr>
          <p:cNvPr id="36" name="Google Shape;51;p16">
            <a:extLst>
              <a:ext uri="{FF2B5EF4-FFF2-40B4-BE49-F238E27FC236}">
                <a16:creationId xmlns:a16="http://schemas.microsoft.com/office/drawing/2014/main" id="{1F7AF1CA-24BD-8D84-0AAD-67C2E6CF08BB}"/>
              </a:ext>
            </a:extLst>
          </p:cNvPr>
          <p:cNvSpPr txBox="1">
            <a:spLocks/>
          </p:cNvSpPr>
          <p:nvPr/>
        </p:nvSpPr>
        <p:spPr>
          <a:xfrm>
            <a:off x="7597031" y="4714097"/>
            <a:ext cx="851861" cy="17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D" sz="1200" dirty="0">
                <a:latin typeface="Aptos Display" panose="020B0004020202020204" pitchFamily="34" charset="0"/>
              </a:rPr>
              <a:t>July,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>
          <a:extLst>
            <a:ext uri="{FF2B5EF4-FFF2-40B4-BE49-F238E27FC236}">
              <a16:creationId xmlns:a16="http://schemas.microsoft.com/office/drawing/2014/main" id="{31DAA067-4933-9D49-272D-296677DC9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>
            <a:extLst>
              <a:ext uri="{FF2B5EF4-FFF2-40B4-BE49-F238E27FC236}">
                <a16:creationId xmlns:a16="http://schemas.microsoft.com/office/drawing/2014/main" id="{BAF63480-228A-1633-CD46-478A867ADE7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60619" y="826739"/>
            <a:ext cx="7688273" cy="8218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latin typeface="Modern No. 20" panose="02070704070505020303" pitchFamily="18" charset="0"/>
              </a:rPr>
              <a:t>About the Analyst</a:t>
            </a:r>
            <a:endParaRPr sz="4800" dirty="0">
              <a:latin typeface="Modern No. 20" panose="02070704070505020303" pitchFamily="18" charset="0"/>
            </a:endParaRPr>
          </a:p>
        </p:txBody>
      </p:sp>
      <p:sp>
        <p:nvSpPr>
          <p:cNvPr id="26" name="Google Shape;51;p16">
            <a:hlinkClick r:id="rId3"/>
            <a:extLst>
              <a:ext uri="{FF2B5EF4-FFF2-40B4-BE49-F238E27FC236}">
                <a16:creationId xmlns:a16="http://schemas.microsoft.com/office/drawing/2014/main" id="{BADA7767-ADB1-9E66-8BA1-0E16AD57CBFA}"/>
              </a:ext>
            </a:extLst>
          </p:cNvPr>
          <p:cNvSpPr txBox="1">
            <a:spLocks/>
          </p:cNvSpPr>
          <p:nvPr/>
        </p:nvSpPr>
        <p:spPr>
          <a:xfrm>
            <a:off x="1528363" y="3240881"/>
            <a:ext cx="2732974" cy="239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b="0" dirty="0">
                <a:highlight>
                  <a:srgbClr val="CCECFF"/>
                </a:highlight>
                <a:latin typeface="Aptos Display" panose="020B0004020202020204" pitchFamily="34" charset="0"/>
                <a:hlinkClick r:id="rId4" tooltip="My Profile LinkedIn"/>
              </a:rPr>
              <a:t>My </a:t>
            </a:r>
            <a:r>
              <a:rPr lang="en-US" sz="2400" b="0" dirty="0" err="1">
                <a:highlight>
                  <a:srgbClr val="CCECFF"/>
                </a:highlight>
                <a:latin typeface="Aptos Display" panose="020B0004020202020204" pitchFamily="34" charset="0"/>
                <a:hlinkClick r:id="rId4" tooltip="My Profile LinkedIn"/>
              </a:rPr>
              <a:t>Github</a:t>
            </a:r>
            <a:r>
              <a:rPr lang="en-US" sz="2400" b="0" dirty="0">
                <a:highlight>
                  <a:srgbClr val="CCECFF"/>
                </a:highlight>
                <a:latin typeface="Aptos Display" panose="020B0004020202020204" pitchFamily="34" charset="0"/>
                <a:hlinkClick r:id="rId4" tooltip="My Profile LinkedIn"/>
              </a:rPr>
              <a:t> Portfolio</a:t>
            </a:r>
            <a:endParaRPr lang="en-ID" sz="2400" b="0" dirty="0">
              <a:highlight>
                <a:srgbClr val="CCECFF"/>
              </a:highlight>
              <a:latin typeface="Aptos Display" panose="020B0004020202020204" pitchFamily="34" charset="0"/>
            </a:endParaRPr>
          </a:p>
        </p:txBody>
      </p:sp>
      <p:pic>
        <p:nvPicPr>
          <p:cNvPr id="28" name="Graphic 27" descr="User with solid fill">
            <a:extLst>
              <a:ext uri="{FF2B5EF4-FFF2-40B4-BE49-F238E27FC236}">
                <a16:creationId xmlns:a16="http://schemas.microsoft.com/office/drawing/2014/main" id="{4AB650D5-2CAC-43E6-234C-54A328652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8764" y="2404499"/>
            <a:ext cx="576876" cy="576876"/>
          </a:xfrm>
          <a:prstGeom prst="rect">
            <a:avLst/>
          </a:prstGeom>
        </p:spPr>
      </p:pic>
      <p:sp>
        <p:nvSpPr>
          <p:cNvPr id="30" name="Google Shape;51;p16">
            <a:extLst>
              <a:ext uri="{FF2B5EF4-FFF2-40B4-BE49-F238E27FC236}">
                <a16:creationId xmlns:a16="http://schemas.microsoft.com/office/drawing/2014/main" id="{1D9A6BB6-1B38-F529-CEF0-4A73F4D7D257}"/>
              </a:ext>
            </a:extLst>
          </p:cNvPr>
          <p:cNvSpPr txBox="1">
            <a:spLocks/>
          </p:cNvSpPr>
          <p:nvPr/>
        </p:nvSpPr>
        <p:spPr>
          <a:xfrm>
            <a:off x="1528363" y="2535187"/>
            <a:ext cx="2340070" cy="40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b="0" dirty="0">
                <a:highlight>
                  <a:srgbClr val="CCECFF"/>
                </a:highlight>
                <a:latin typeface="Aptos Display" panose="020B0004020202020204" pitchFamily="34" charset="0"/>
              </a:rPr>
              <a:t>Paskah Sitohang</a:t>
            </a:r>
            <a:endParaRPr lang="en-ID" sz="2400" b="0" dirty="0">
              <a:highlight>
                <a:srgbClr val="CCECFF"/>
              </a:highlight>
              <a:latin typeface="Aptos Display" panose="020B00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63B62B-1D9B-69E4-BA62-F683A8CAB55C}"/>
              </a:ext>
            </a:extLst>
          </p:cNvPr>
          <p:cNvCxnSpPr/>
          <p:nvPr/>
        </p:nvCxnSpPr>
        <p:spPr>
          <a:xfrm>
            <a:off x="758764" y="1648634"/>
            <a:ext cx="76901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374A62B-457D-5DAB-E95A-226133ABE0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640" y="3138444"/>
            <a:ext cx="444372" cy="444372"/>
          </a:xfrm>
          <a:prstGeom prst="rect">
            <a:avLst/>
          </a:prstGeom>
        </p:spPr>
      </p:pic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15F966F8-47A2-273B-2C64-54B223B861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8764" y="3739885"/>
            <a:ext cx="576876" cy="576876"/>
          </a:xfrm>
          <a:prstGeom prst="rect">
            <a:avLst/>
          </a:prstGeom>
        </p:spPr>
      </p:pic>
      <p:sp>
        <p:nvSpPr>
          <p:cNvPr id="8" name="Google Shape;51;p16">
            <a:extLst>
              <a:ext uri="{FF2B5EF4-FFF2-40B4-BE49-F238E27FC236}">
                <a16:creationId xmlns:a16="http://schemas.microsoft.com/office/drawing/2014/main" id="{FEA82F9E-517B-8B4D-ABB8-7E3BCA2B97E1}"/>
              </a:ext>
            </a:extLst>
          </p:cNvPr>
          <p:cNvSpPr txBox="1">
            <a:spLocks/>
          </p:cNvSpPr>
          <p:nvPr/>
        </p:nvSpPr>
        <p:spPr>
          <a:xfrm>
            <a:off x="1528362" y="3826353"/>
            <a:ext cx="4520677" cy="40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b="0" dirty="0">
                <a:highlight>
                  <a:srgbClr val="CCECFF"/>
                </a:highlight>
                <a:latin typeface="Aptos Display" panose="020B0004020202020204" pitchFamily="34" charset="0"/>
              </a:rPr>
              <a:t>Excel 365, Power Pivot, Pivot Table</a:t>
            </a:r>
            <a:endParaRPr lang="en-ID" sz="2400" b="0" dirty="0">
              <a:highlight>
                <a:srgbClr val="CCECFF"/>
              </a:highlight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79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61640C-EEB6-7B9E-7A2B-6E703B93B53A}"/>
              </a:ext>
            </a:extLst>
          </p:cNvPr>
          <p:cNvSpPr/>
          <p:nvPr/>
        </p:nvSpPr>
        <p:spPr>
          <a:xfrm>
            <a:off x="0" y="0"/>
            <a:ext cx="9144000" cy="973075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A1904E-0DB8-4608-6DF2-D3B25BD7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49" y="205737"/>
            <a:ext cx="6729329" cy="561600"/>
          </a:xfrm>
        </p:spPr>
        <p:txBody>
          <a:bodyPr/>
          <a:lstStyle/>
          <a:p>
            <a:pPr algn="l"/>
            <a:r>
              <a:rPr lang="en-US" sz="2800" dirty="0">
                <a:latin typeface="Modern No. 20" panose="02070704070505020303" pitchFamily="18" charset="0"/>
              </a:rPr>
              <a:t>PROBLEM STATEMENT &amp; OBJECTIVE</a:t>
            </a:r>
            <a:endParaRPr lang="en-ID" sz="2800" dirty="0">
              <a:latin typeface="Modern No. 20" panose="02070704070505020303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DCE657-65AF-5B87-FF6E-966EB7990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2582" y="1548144"/>
            <a:ext cx="62869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ptos Display" panose="020B0004020202020204" pitchFamily="34" charset="0"/>
              </a:rPr>
              <a:t>Why do some students perform poorly in core academic exams?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112B4B5-2E7F-ABE3-2E1C-F59DF2262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82" y="1178812"/>
            <a:ext cx="21673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tserrat Medium"/>
              <a:buNone/>
            </a:pPr>
            <a:r>
              <a:rPr lang="en-US" altLang="en-US" sz="1800" b="1" dirty="0">
                <a:solidFill>
                  <a:schemeClr val="tx1"/>
                </a:solidFill>
                <a:highlight>
                  <a:srgbClr val="CCECFF"/>
                </a:highlight>
                <a:latin typeface="Aptos Display" panose="020B0004020202020204" pitchFamily="34" charset="0"/>
              </a:rPr>
              <a:t>Problem Statement: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CDB0D94-5B50-5657-F810-4791B8B60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81" y="2001853"/>
            <a:ext cx="11913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tserrat Medium"/>
              <a:buNone/>
            </a:pPr>
            <a:r>
              <a:rPr lang="en-US" altLang="en-US" sz="1800" b="1" dirty="0">
                <a:solidFill>
                  <a:schemeClr val="tx1"/>
                </a:solidFill>
                <a:highlight>
                  <a:srgbClr val="CCECFF"/>
                </a:highlight>
                <a:latin typeface="Aptos Display" panose="020B0004020202020204" pitchFamily="34" charset="0"/>
              </a:rPr>
              <a:t>Objective: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A2E7FA9-C358-0847-5B4C-FEC55E145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49" y="2286808"/>
            <a:ext cx="62869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tserrat Medium"/>
              <a:buNone/>
            </a:pPr>
            <a:r>
              <a:rPr lang="en-US" altLang="en-US" sz="1800" dirty="0">
                <a:solidFill>
                  <a:schemeClr val="tx1"/>
                </a:solidFill>
                <a:latin typeface="Aptos Display" panose="020B0004020202020204" pitchFamily="34" charset="0"/>
              </a:rPr>
              <a:t>To identify key factors that influence students’ academic performance using data analysis.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867968-8108-72D4-FC3A-A42E76B77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81" y="3240391"/>
            <a:ext cx="17666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tserrat Medium"/>
              <a:buNone/>
            </a:pPr>
            <a:r>
              <a:rPr lang="en-US" altLang="en-US" sz="1800" b="1" dirty="0">
                <a:solidFill>
                  <a:schemeClr val="tx1"/>
                </a:solidFill>
                <a:highlight>
                  <a:srgbClr val="CCECFF"/>
                </a:highlight>
                <a:latin typeface="Aptos Display" panose="020B0004020202020204" pitchFamily="34" charset="0"/>
              </a:rPr>
              <a:t>Approach Used: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E6AA770B-54E8-3DF4-D33E-5767DA20A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517" y="3609723"/>
            <a:ext cx="673936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tx1"/>
                </a:solidFill>
                <a:latin typeface="Aptos Display" panose="020B0004020202020204" pitchFamily="34" charset="0"/>
              </a:rPr>
              <a:t>5 Whys Technique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tx1"/>
                </a:solidFill>
                <a:latin typeface="Aptos Display" panose="020B0004020202020204" pitchFamily="34" charset="0"/>
              </a:rPr>
              <a:t>Data Analysis Lifecycle: Ask, Prepare, Process, Analyze, Share, Act</a:t>
            </a:r>
          </a:p>
        </p:txBody>
      </p:sp>
    </p:spTree>
    <p:extLst>
      <p:ext uri="{BB962C8B-B14F-4D97-AF65-F5344CB8AC3E}">
        <p14:creationId xmlns:p14="http://schemas.microsoft.com/office/powerpoint/2010/main" val="185842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/>
          <p:nvPr/>
        </p:nvSpPr>
        <p:spPr>
          <a:xfrm>
            <a:off x="2376202" y="968103"/>
            <a:ext cx="3094901" cy="2942462"/>
          </a:xfrm>
          <a:prstGeom prst="arc">
            <a:avLst>
              <a:gd name="adj1" fmla="val 16200000"/>
              <a:gd name="adj2" fmla="val 549292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21"/>
          <p:cNvSpPr txBox="1">
            <a:spLocks noGrp="1"/>
          </p:cNvSpPr>
          <p:nvPr>
            <p:ph type="title"/>
          </p:nvPr>
        </p:nvSpPr>
        <p:spPr>
          <a:xfrm>
            <a:off x="568389" y="13378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buSzPts val="1100"/>
            </a:pPr>
            <a:r>
              <a:rPr lang="en-US" sz="2800" dirty="0">
                <a:latin typeface="Modern No. 20" panose="02070704070505020303" pitchFamily="18" charset="0"/>
              </a:rPr>
              <a:t>D</a:t>
            </a:r>
            <a:r>
              <a:rPr lang="en-ID" sz="2800" dirty="0">
                <a:latin typeface="Modern No. 20" panose="02070704070505020303" pitchFamily="18" charset="0"/>
              </a:rPr>
              <a:t>ATASET SUMMARY</a:t>
            </a:r>
            <a:endParaRPr sz="2800" dirty="0">
              <a:latin typeface="Modern No. 20" panose="02070704070505020303" pitchFamily="18" charset="0"/>
            </a:endParaRPr>
          </a:p>
        </p:txBody>
      </p:sp>
      <p:sp>
        <p:nvSpPr>
          <p:cNvPr id="226" name="Google Shape;226;p21"/>
          <p:cNvSpPr txBox="1"/>
          <p:nvPr/>
        </p:nvSpPr>
        <p:spPr>
          <a:xfrm flipH="1">
            <a:off x="568388" y="1200160"/>
            <a:ext cx="3399425" cy="409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ptos Display" panose="020B0004020202020204" pitchFamily="34" charset="0"/>
                <a:ea typeface="Montserrat SemiBold"/>
                <a:cs typeface="Montserrat SemiBold"/>
                <a:sym typeface="Montserrat SemiBold"/>
              </a:rPr>
              <a:t>1000 Student Record</a:t>
            </a:r>
            <a:endParaRPr sz="2000" dirty="0">
              <a:solidFill>
                <a:schemeClr val="dk1"/>
              </a:solidFill>
              <a:latin typeface="Aptos Display" panose="020B0004020202020204" pitchFamily="34" charset="0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9" name="Google Shape;229;p21"/>
          <p:cNvSpPr/>
          <p:nvPr/>
        </p:nvSpPr>
        <p:spPr>
          <a:xfrm>
            <a:off x="2786815" y="1167389"/>
            <a:ext cx="2463400" cy="2542276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0" name="Google Shape;230;p21"/>
          <p:cNvSpPr txBox="1"/>
          <p:nvPr/>
        </p:nvSpPr>
        <p:spPr>
          <a:xfrm flipH="1">
            <a:off x="5939563" y="798089"/>
            <a:ext cx="271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Gender</a:t>
            </a:r>
            <a:endParaRPr dirty="0">
              <a:solidFill>
                <a:schemeClr val="dk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1" name="Google Shape;231;p21"/>
          <p:cNvSpPr txBox="1"/>
          <p:nvPr/>
        </p:nvSpPr>
        <p:spPr>
          <a:xfrm flipH="1">
            <a:off x="5939563" y="1162004"/>
            <a:ext cx="271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Race/Ethnicity</a:t>
            </a:r>
            <a:endParaRPr dirty="0">
              <a:solidFill>
                <a:schemeClr val="dk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 flipH="1">
            <a:off x="5939563" y="1524768"/>
            <a:ext cx="271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Parental Level of Education</a:t>
            </a:r>
            <a:endParaRPr dirty="0">
              <a:solidFill>
                <a:schemeClr val="dk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3" name="Google Shape;233;p21"/>
          <p:cNvSpPr txBox="1"/>
          <p:nvPr/>
        </p:nvSpPr>
        <p:spPr>
          <a:xfrm flipH="1">
            <a:off x="5939563" y="1881198"/>
            <a:ext cx="272677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Lunch Type</a:t>
            </a:r>
            <a:endParaRPr dirty="0">
              <a:solidFill>
                <a:schemeClr val="dk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4" name="Google Shape;234;p21"/>
          <p:cNvSpPr txBox="1"/>
          <p:nvPr/>
        </p:nvSpPr>
        <p:spPr>
          <a:xfrm flipH="1">
            <a:off x="5946539" y="2542009"/>
            <a:ext cx="271980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Test Preparation Course</a:t>
            </a:r>
            <a:endParaRPr dirty="0">
              <a:solidFill>
                <a:schemeClr val="dk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5" name="Google Shape;235;p21"/>
          <p:cNvSpPr txBox="1"/>
          <p:nvPr/>
        </p:nvSpPr>
        <p:spPr>
          <a:xfrm flipH="1">
            <a:off x="5946539" y="2908041"/>
            <a:ext cx="271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Math Score</a:t>
            </a:r>
            <a:endParaRPr dirty="0">
              <a:solidFill>
                <a:schemeClr val="dk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6" name="Google Shape;236;p21"/>
          <p:cNvSpPr txBox="1"/>
          <p:nvPr/>
        </p:nvSpPr>
        <p:spPr>
          <a:xfrm flipH="1">
            <a:off x="5946539" y="3314175"/>
            <a:ext cx="271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Reading Score</a:t>
            </a:r>
            <a:endParaRPr dirty="0">
              <a:solidFill>
                <a:schemeClr val="dk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7" name="Google Shape;237;p21"/>
          <p:cNvSpPr txBox="1"/>
          <p:nvPr/>
        </p:nvSpPr>
        <p:spPr>
          <a:xfrm flipH="1">
            <a:off x="5946539" y="3676940"/>
            <a:ext cx="271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Aptos Display" panose="020B0004020202020204" pitchFamily="34" charset="0"/>
                <a:ea typeface="Montserrat Medium"/>
                <a:cs typeface="Montserrat Medium"/>
                <a:sym typeface="Montserrat Medium"/>
              </a:rPr>
              <a:t>Writing Score</a:t>
            </a:r>
            <a:endParaRPr dirty="0">
              <a:solidFill>
                <a:schemeClr val="dk1"/>
              </a:solidFill>
              <a:latin typeface="Aptos Display" panose="020B0004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46" name="Google Shape;246;p21"/>
          <p:cNvCxnSpPr>
            <a:cxnSpLocks/>
            <a:stCxn id="230" idx="3"/>
          </p:cNvCxnSpPr>
          <p:nvPr/>
        </p:nvCxnSpPr>
        <p:spPr>
          <a:xfrm flipH="1">
            <a:off x="4438436" y="982739"/>
            <a:ext cx="150112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21"/>
          <p:cNvCxnSpPr>
            <a:cxnSpLocks/>
            <a:stCxn id="231" idx="3"/>
          </p:cNvCxnSpPr>
          <p:nvPr/>
        </p:nvCxnSpPr>
        <p:spPr>
          <a:xfrm flipH="1">
            <a:off x="5065160" y="1346654"/>
            <a:ext cx="87440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21"/>
          <p:cNvCxnSpPr>
            <a:cxnSpLocks/>
            <a:stCxn id="232" idx="3"/>
          </p:cNvCxnSpPr>
          <p:nvPr/>
        </p:nvCxnSpPr>
        <p:spPr>
          <a:xfrm flipH="1">
            <a:off x="5393933" y="1709418"/>
            <a:ext cx="54563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21"/>
          <p:cNvCxnSpPr>
            <a:cxnSpLocks/>
            <a:stCxn id="233" idx="3"/>
          </p:cNvCxnSpPr>
          <p:nvPr/>
        </p:nvCxnSpPr>
        <p:spPr>
          <a:xfrm flipH="1">
            <a:off x="5537771" y="2065848"/>
            <a:ext cx="40179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21"/>
          <p:cNvCxnSpPr>
            <a:cxnSpLocks/>
            <a:stCxn id="234" idx="3"/>
          </p:cNvCxnSpPr>
          <p:nvPr/>
        </p:nvCxnSpPr>
        <p:spPr>
          <a:xfrm flipH="1">
            <a:off x="5519306" y="2726659"/>
            <a:ext cx="427233" cy="32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21"/>
          <p:cNvCxnSpPr>
            <a:cxnSpLocks/>
            <a:stCxn id="235" idx="3"/>
          </p:cNvCxnSpPr>
          <p:nvPr/>
        </p:nvCxnSpPr>
        <p:spPr>
          <a:xfrm flipH="1">
            <a:off x="5393933" y="3092691"/>
            <a:ext cx="55260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p21"/>
          <p:cNvCxnSpPr>
            <a:cxnSpLocks/>
            <a:stCxn id="236" idx="3"/>
          </p:cNvCxnSpPr>
          <p:nvPr/>
        </p:nvCxnSpPr>
        <p:spPr>
          <a:xfrm flipH="1">
            <a:off x="5065160" y="3498825"/>
            <a:ext cx="88137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21"/>
          <p:cNvCxnSpPr>
            <a:cxnSpLocks/>
            <a:stCxn id="237" idx="3"/>
          </p:cNvCxnSpPr>
          <p:nvPr/>
        </p:nvCxnSpPr>
        <p:spPr>
          <a:xfrm flipH="1">
            <a:off x="4438436" y="3861590"/>
            <a:ext cx="1508103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22;p21">
            <a:extLst>
              <a:ext uri="{FF2B5EF4-FFF2-40B4-BE49-F238E27FC236}">
                <a16:creationId xmlns:a16="http://schemas.microsoft.com/office/drawing/2014/main" id="{09DA725A-2FD0-7441-B375-AD0C8E0FE4F5}"/>
              </a:ext>
            </a:extLst>
          </p:cNvPr>
          <p:cNvSpPr txBox="1">
            <a:spLocks/>
          </p:cNvSpPr>
          <p:nvPr/>
        </p:nvSpPr>
        <p:spPr>
          <a:xfrm>
            <a:off x="2883221" y="2138270"/>
            <a:ext cx="2270588" cy="600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SzPts val="1100"/>
            </a:pPr>
            <a:r>
              <a:rPr lang="en-ID" sz="2800" b="0" dirty="0">
                <a:latin typeface="Aptos Display" panose="020B0004020202020204" pitchFamily="34" charset="0"/>
                <a:cs typeface="MoolBoran" panose="020F0502020204030204" pitchFamily="34" charset="0"/>
              </a:rPr>
              <a:t>8 Columns</a:t>
            </a:r>
          </a:p>
        </p:txBody>
      </p:sp>
      <p:sp>
        <p:nvSpPr>
          <p:cNvPr id="28" name="Google Shape;222;p21">
            <a:extLst>
              <a:ext uri="{FF2B5EF4-FFF2-40B4-BE49-F238E27FC236}">
                <a16:creationId xmlns:a16="http://schemas.microsoft.com/office/drawing/2014/main" id="{1AF4F71C-1810-7F7D-71C7-616F455B5122}"/>
              </a:ext>
            </a:extLst>
          </p:cNvPr>
          <p:cNvSpPr txBox="1">
            <a:spLocks/>
          </p:cNvSpPr>
          <p:nvPr/>
        </p:nvSpPr>
        <p:spPr>
          <a:xfrm>
            <a:off x="568388" y="4229540"/>
            <a:ext cx="1270686" cy="3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buSzPts val="1100"/>
            </a:pPr>
            <a:r>
              <a:rPr lang="en-US" sz="1400" dirty="0">
                <a:latin typeface="Aptos Display" panose="020B0004020202020204" pitchFamily="34" charset="0"/>
              </a:rPr>
              <a:t>P</a:t>
            </a:r>
            <a:r>
              <a:rPr lang="en-ID" sz="1400" dirty="0">
                <a:latin typeface="Aptos Display" panose="020B0004020202020204" pitchFamily="34" charset="0"/>
              </a:rPr>
              <a:t>review Table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0A70852-34F6-EB4E-9847-64C023988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639" y="4207027"/>
            <a:ext cx="6343650" cy="4095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17" name="Google Shape;222;p21">
            <a:extLst>
              <a:ext uri="{FF2B5EF4-FFF2-40B4-BE49-F238E27FC236}">
                <a16:creationId xmlns:a16="http://schemas.microsoft.com/office/drawing/2014/main" id="{28BE7647-310C-9C6F-BC13-33C4034D64EA}"/>
              </a:ext>
            </a:extLst>
          </p:cNvPr>
          <p:cNvSpPr txBox="1">
            <a:spLocks/>
          </p:cNvSpPr>
          <p:nvPr/>
        </p:nvSpPr>
        <p:spPr>
          <a:xfrm>
            <a:off x="141164" y="4846623"/>
            <a:ext cx="4003612" cy="24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buSzPts val="1100"/>
            </a:pPr>
            <a:r>
              <a:rPr lang="en-US" sz="1200" dirty="0">
                <a:latin typeface="Aptos Display" panose="020B0004020202020204" pitchFamily="34" charset="0"/>
              </a:rPr>
              <a:t>Source: </a:t>
            </a:r>
            <a:r>
              <a:rPr lang="en-US" sz="1200" b="0" dirty="0">
                <a:latin typeface="Aptos Display" panose="020B0004020202020204" pitchFamily="34" charset="0"/>
              </a:rPr>
              <a:t>Kaggle [</a:t>
            </a:r>
            <a:r>
              <a:rPr lang="en-US" sz="1200" b="0" i="1" dirty="0">
                <a:latin typeface="Aptos Display" panose="020B0004020202020204" pitchFamily="34" charset="0"/>
                <a:hlinkClick r:id="rId4"/>
              </a:rPr>
              <a:t>Students Performance in Exams</a:t>
            </a:r>
            <a:r>
              <a:rPr lang="en-US" sz="1200" b="0" dirty="0">
                <a:latin typeface="Aptos Display" panose="020B0004020202020204" pitchFamily="34" charset="0"/>
              </a:rPr>
              <a:t>]</a:t>
            </a:r>
            <a:endParaRPr lang="en-ID" sz="1200" dirty="0">
              <a:latin typeface="Aptos Display" panose="020B0004020202020204" pitchFamily="34" charset="0"/>
            </a:endParaRPr>
          </a:p>
        </p:txBody>
      </p:sp>
      <p:pic>
        <p:nvPicPr>
          <p:cNvPr id="219" name="Graphic 218" descr="Arrow Right with solid fill">
            <a:extLst>
              <a:ext uri="{FF2B5EF4-FFF2-40B4-BE49-F238E27FC236}">
                <a16:creationId xmlns:a16="http://schemas.microsoft.com/office/drawing/2014/main" id="{31E67B9D-2DB9-C6EA-00AF-446D6FA6F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9075" y="4170747"/>
            <a:ext cx="452647" cy="4821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0EE28-34CD-9852-92A5-4FF1FC64B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44B2F5-30E4-E7D4-7328-DF30ECAF855F}"/>
              </a:ext>
            </a:extLst>
          </p:cNvPr>
          <p:cNvSpPr/>
          <p:nvPr/>
        </p:nvSpPr>
        <p:spPr>
          <a:xfrm>
            <a:off x="0" y="0"/>
            <a:ext cx="9144000" cy="973075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74E5DB-5E9E-0DC5-22D7-07F487D4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49" y="205737"/>
            <a:ext cx="4972205" cy="561600"/>
          </a:xfrm>
        </p:spPr>
        <p:txBody>
          <a:bodyPr/>
          <a:lstStyle/>
          <a:p>
            <a:pPr algn="l"/>
            <a:r>
              <a:rPr lang="en-US" sz="2800" dirty="0">
                <a:latin typeface="Modern No. 20" panose="02070704070505020303" pitchFamily="18" charset="0"/>
              </a:rPr>
              <a:t>DATA PREPARATION</a:t>
            </a:r>
            <a:endParaRPr lang="en-ID" sz="2800" dirty="0">
              <a:latin typeface="Modern No. 20" panose="02070704070505020303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82D9A8B-7BB9-E5F5-AFB0-15BDF029F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49" y="1178812"/>
            <a:ext cx="14995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tserrat Medium"/>
              <a:buNone/>
            </a:pPr>
            <a:r>
              <a:rPr lang="en-US" altLang="en-US" sz="1800" b="1" dirty="0">
                <a:solidFill>
                  <a:schemeClr val="tx1"/>
                </a:solidFill>
                <a:highlight>
                  <a:srgbClr val="CCECFF"/>
                </a:highlight>
                <a:latin typeface="Aptos Display" panose="020B0004020202020204" pitchFamily="34" charset="0"/>
              </a:rPr>
              <a:t>Steps Taken: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49933FD-9F31-34A7-C67C-865F776F3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49" y="1548144"/>
            <a:ext cx="6739361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tx1"/>
                </a:solidFill>
                <a:latin typeface="Aptos Display" panose="020B0004020202020204" pitchFamily="34" charset="0"/>
              </a:rPr>
              <a:t>Checked for missing values (None Found)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tx1"/>
                </a:solidFill>
                <a:latin typeface="Aptos Display" panose="020B0004020202020204" pitchFamily="34" charset="0"/>
              </a:rPr>
              <a:t>Create new columns: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Average Score: Mean of math, reading, writing scores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Performance Category: Classified as “Good”, “Passed”, “Bad”</a:t>
            </a:r>
          </a:p>
          <a:p>
            <a:pPr marL="1257300" lvl="2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Excellent ≥ 80</a:t>
            </a:r>
          </a:p>
          <a:p>
            <a:pPr marL="1257300" lvl="2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Average ≥ 60</a:t>
            </a:r>
          </a:p>
          <a:p>
            <a:pPr marL="1257300" lvl="2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Poor &lt; 60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583EB58-8057-D7A4-65C7-88A236CCF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49" y="4318133"/>
            <a:ext cx="23728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tserrat Medium"/>
              <a:buNone/>
            </a:pPr>
            <a:r>
              <a:rPr lang="en-US" altLang="en-US" sz="1800" b="1" dirty="0">
                <a:solidFill>
                  <a:schemeClr val="tx1"/>
                </a:solidFill>
                <a:highlight>
                  <a:srgbClr val="CCECFF"/>
                </a:highlight>
                <a:latin typeface="Aptos Display" panose="020B0004020202020204" pitchFamily="34" charset="0"/>
              </a:rPr>
              <a:t>Tools Used:</a:t>
            </a:r>
            <a:r>
              <a:rPr lang="en-US" altLang="en-US" sz="1800" b="1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Aptos Display" panose="020B0004020202020204" pitchFamily="34" charset="0"/>
              </a:rPr>
              <a:t>Excel 365</a:t>
            </a:r>
          </a:p>
        </p:txBody>
      </p:sp>
    </p:spTree>
    <p:extLst>
      <p:ext uri="{BB962C8B-B14F-4D97-AF65-F5344CB8AC3E}">
        <p14:creationId xmlns:p14="http://schemas.microsoft.com/office/powerpoint/2010/main" val="1539918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A45E41-45FA-0D48-329B-43F4ABC28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4170425"/>
            <a:ext cx="893043" cy="348513"/>
          </a:xfrm>
        </p:spPr>
        <p:txBody>
          <a:bodyPr anchor="ctr"/>
          <a:lstStyle/>
          <a:p>
            <a:pPr marL="139700" indent="0">
              <a:buNone/>
            </a:pPr>
            <a:r>
              <a:rPr lang="en-US" b="1" dirty="0">
                <a:latin typeface="Aptos Display" panose="020B0004020202020204" pitchFamily="34" charset="0"/>
              </a:rPr>
              <a:t>Insight</a:t>
            </a:r>
            <a:endParaRPr lang="en-ID" dirty="0">
              <a:latin typeface="Aptos Display" panose="020B00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A52E3D-46BA-744C-C9EC-50B0A0D88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Modern No. 20" panose="02070704070505020303" pitchFamily="18" charset="0"/>
              </a:rPr>
              <a:t>Key Finding #1 – Test Preparation Matters</a:t>
            </a:r>
            <a:endParaRPr lang="en-ID" dirty="0">
              <a:latin typeface="Modern No. 20" panose="02070704070505020303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D3BE7AA-FC54-AF5B-256A-1CB91ECBAD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8320838"/>
              </p:ext>
            </p:extLst>
          </p:nvPr>
        </p:nvGraphicFramePr>
        <p:xfrm>
          <a:off x="720000" y="1200150"/>
          <a:ext cx="7704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A9FABD3-DEFE-36D6-F784-8B0B09376DA3}"/>
              </a:ext>
            </a:extLst>
          </p:cNvPr>
          <p:cNvSpPr txBox="1">
            <a:spLocks/>
          </p:cNvSpPr>
          <p:nvPr/>
        </p:nvSpPr>
        <p:spPr>
          <a:xfrm>
            <a:off x="719999" y="4452555"/>
            <a:ext cx="7704000" cy="58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139700" indent="0">
              <a:buFont typeface="Montserrat Medium"/>
              <a:buNone/>
            </a:pPr>
            <a:r>
              <a:rPr lang="en-US" dirty="0">
                <a:latin typeface="Aptos Display" panose="020B0004020202020204" pitchFamily="34" charset="0"/>
              </a:rPr>
              <a:t>Students who completed the test preparation course scored on average 8 points higher than those who did not.</a:t>
            </a:r>
            <a:endParaRPr lang="en-ID" dirty="0">
              <a:latin typeface="Aptos Display" panose="020B0004020202020204" pitchFamily="34" charset="0"/>
            </a:endParaRPr>
          </a:p>
        </p:txBody>
      </p:sp>
      <p:pic>
        <p:nvPicPr>
          <p:cNvPr id="7" name="Graphic 6" descr="Lightbulb and gear with solid fill">
            <a:extLst>
              <a:ext uri="{FF2B5EF4-FFF2-40B4-BE49-F238E27FC236}">
                <a16:creationId xmlns:a16="http://schemas.microsoft.com/office/drawing/2014/main" id="{06F71383-3684-975F-E3E6-EAAF83870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743" y="4170425"/>
            <a:ext cx="348513" cy="34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09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C6E89-CDAB-6E46-973F-611D8141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9624CC-5EAD-A0E2-F3D8-18D55E42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4170425"/>
            <a:ext cx="893043" cy="348513"/>
          </a:xfrm>
        </p:spPr>
        <p:txBody>
          <a:bodyPr anchor="ctr"/>
          <a:lstStyle/>
          <a:p>
            <a:pPr marL="139700" indent="0">
              <a:buNone/>
            </a:pPr>
            <a:r>
              <a:rPr lang="en-US" b="1" dirty="0">
                <a:latin typeface="Aptos Display" panose="020B0004020202020204" pitchFamily="34" charset="0"/>
              </a:rPr>
              <a:t>Insight</a:t>
            </a:r>
            <a:endParaRPr lang="en-ID" dirty="0">
              <a:latin typeface="Aptos Display" panose="020B00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17EB8E-1508-7005-F5F8-624834232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Modern No. 20" panose="02070704070505020303" pitchFamily="18" charset="0"/>
              </a:rPr>
              <a:t>Key Finding #2 – Gender Differences</a:t>
            </a:r>
            <a:endParaRPr lang="en-ID" dirty="0">
              <a:latin typeface="Modern No. 20" panose="02070704070505020303" pitchFamily="18" charset="0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47BD5694-99EB-D98E-668D-CF44293D9DBF}"/>
              </a:ext>
            </a:extLst>
          </p:cNvPr>
          <p:cNvSpPr txBox="1">
            <a:spLocks/>
          </p:cNvSpPr>
          <p:nvPr/>
        </p:nvSpPr>
        <p:spPr>
          <a:xfrm>
            <a:off x="719999" y="4344681"/>
            <a:ext cx="7704000" cy="58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139700" indent="0">
              <a:buNone/>
            </a:pPr>
            <a:r>
              <a:rPr lang="en-US" dirty="0">
                <a:latin typeface="Aptos Display" panose="020B0004020202020204" pitchFamily="34" charset="0"/>
              </a:rPr>
              <a:t>Male students perform better in </a:t>
            </a:r>
            <a:r>
              <a:rPr lang="en-US" b="1" dirty="0">
                <a:latin typeface="Aptos Display" panose="020B0004020202020204" pitchFamily="34" charset="0"/>
              </a:rPr>
              <a:t>Math</a:t>
            </a:r>
            <a:r>
              <a:rPr lang="en-US" dirty="0">
                <a:latin typeface="Aptos Display" panose="020B0004020202020204" pitchFamily="34" charset="0"/>
              </a:rPr>
              <a:t>, while female students excel in </a:t>
            </a:r>
            <a:r>
              <a:rPr lang="en-US" b="1" dirty="0">
                <a:latin typeface="Aptos Display" panose="020B0004020202020204" pitchFamily="34" charset="0"/>
              </a:rPr>
              <a:t>Reading and Writing</a:t>
            </a:r>
            <a:endParaRPr lang="en-ID" dirty="0">
              <a:latin typeface="Aptos Display" panose="020B0004020202020204" pitchFamily="34" charset="0"/>
            </a:endParaRPr>
          </a:p>
        </p:txBody>
      </p:sp>
      <p:pic>
        <p:nvPicPr>
          <p:cNvPr id="7" name="Graphic 6" descr="Lightbulb and gear with solid fill">
            <a:extLst>
              <a:ext uri="{FF2B5EF4-FFF2-40B4-BE49-F238E27FC236}">
                <a16:creationId xmlns:a16="http://schemas.microsoft.com/office/drawing/2014/main" id="{2DCE571A-A873-0713-9D25-A6AA89DE5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743" y="4170425"/>
            <a:ext cx="348513" cy="348513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A6D2CF1-E818-C20A-32EE-FA8426F214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320975"/>
              </p:ext>
            </p:extLst>
          </p:nvPr>
        </p:nvGraphicFramePr>
        <p:xfrm>
          <a:off x="719999" y="1200150"/>
          <a:ext cx="797145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65038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9A96C-7306-E02C-1214-639F25614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3E2D70-9E0C-3DA7-F15A-72204C298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4170425"/>
            <a:ext cx="893043" cy="348513"/>
          </a:xfrm>
        </p:spPr>
        <p:txBody>
          <a:bodyPr anchor="ctr"/>
          <a:lstStyle/>
          <a:p>
            <a:pPr marL="139700" indent="0">
              <a:buNone/>
            </a:pPr>
            <a:r>
              <a:rPr lang="en-US" b="1" dirty="0">
                <a:latin typeface="Aptos Display" panose="020B0004020202020204" pitchFamily="34" charset="0"/>
              </a:rPr>
              <a:t>Insight</a:t>
            </a:r>
            <a:endParaRPr lang="en-ID" dirty="0">
              <a:latin typeface="Aptos Display" panose="020B00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8B4834-1CC3-932F-3285-F41DC62A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Modern No. 20" panose="02070704070505020303" pitchFamily="18" charset="0"/>
              </a:rPr>
              <a:t>Key Finding #3 – </a:t>
            </a:r>
            <a:r>
              <a:rPr lang="en-ID" dirty="0">
                <a:latin typeface="Modern No. 20" panose="02070704070505020303" pitchFamily="18" charset="0"/>
              </a:rPr>
              <a:t>Parental Education Impact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99F7B015-A4B3-F567-DFE9-C568CDD7CE7A}"/>
              </a:ext>
            </a:extLst>
          </p:cNvPr>
          <p:cNvSpPr txBox="1">
            <a:spLocks/>
          </p:cNvSpPr>
          <p:nvPr/>
        </p:nvSpPr>
        <p:spPr>
          <a:xfrm>
            <a:off x="719999" y="4438567"/>
            <a:ext cx="7704000" cy="58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139700" indent="0">
              <a:buNone/>
            </a:pPr>
            <a:r>
              <a:rPr lang="en-US" dirty="0">
                <a:latin typeface="Aptos Display" panose="020B0004020202020204" pitchFamily="34" charset="0"/>
              </a:rPr>
              <a:t>Students whose parents have higher education levels tend to perform better, showing a </a:t>
            </a:r>
            <a:r>
              <a:rPr lang="en-US" b="1" dirty="0">
                <a:latin typeface="Aptos Display" panose="020B0004020202020204" pitchFamily="34" charset="0"/>
              </a:rPr>
              <a:t>positive correlation</a:t>
            </a:r>
            <a:r>
              <a:rPr lang="en-US" dirty="0">
                <a:latin typeface="Aptos Display" panose="020B0004020202020204" pitchFamily="34" charset="0"/>
              </a:rPr>
              <a:t>.</a:t>
            </a:r>
            <a:endParaRPr lang="en-ID" dirty="0">
              <a:latin typeface="Aptos Display" panose="020B0004020202020204" pitchFamily="34" charset="0"/>
            </a:endParaRPr>
          </a:p>
        </p:txBody>
      </p:sp>
      <p:pic>
        <p:nvPicPr>
          <p:cNvPr id="7" name="Graphic 6" descr="Lightbulb and gear with solid fill">
            <a:extLst>
              <a:ext uri="{FF2B5EF4-FFF2-40B4-BE49-F238E27FC236}">
                <a16:creationId xmlns:a16="http://schemas.microsoft.com/office/drawing/2014/main" id="{6E9A402D-0678-6AD1-BAEA-6EB5815CA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743" y="4170425"/>
            <a:ext cx="348513" cy="348513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CE622AF-36A3-8787-2320-8D392DC705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4378373"/>
              </p:ext>
            </p:extLst>
          </p:nvPr>
        </p:nvGraphicFramePr>
        <p:xfrm>
          <a:off x="719998" y="1200150"/>
          <a:ext cx="77039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2850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936B6-C958-4537-043B-5A383768C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FB44046-CB2F-94A6-8C1C-5B3C6A16B45B}"/>
              </a:ext>
            </a:extLst>
          </p:cNvPr>
          <p:cNvSpPr/>
          <p:nvPr/>
        </p:nvSpPr>
        <p:spPr>
          <a:xfrm>
            <a:off x="0" y="0"/>
            <a:ext cx="9144000" cy="973075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CCD8A6-2BEA-E8C0-9698-C59A68006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49" y="205737"/>
            <a:ext cx="8218840" cy="561600"/>
          </a:xfrm>
        </p:spPr>
        <p:txBody>
          <a:bodyPr/>
          <a:lstStyle/>
          <a:p>
            <a:pPr algn="l"/>
            <a:r>
              <a:rPr lang="en-ID" sz="2800" dirty="0">
                <a:latin typeface="Modern No. 20" panose="02070704070505020303" pitchFamily="18" charset="0"/>
              </a:rPr>
              <a:t>CONCLUSION &amp; RECOMMENDATIONS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6712178-9F8C-CBD3-0A49-547472BE6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49" y="1178812"/>
            <a:ext cx="23728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D" sz="1800" b="1" dirty="0">
                <a:highlight>
                  <a:srgbClr val="CCECFF"/>
                </a:highlight>
                <a:latin typeface="Aptos Display" panose="020B0004020202020204" pitchFamily="34" charset="0"/>
              </a:rPr>
              <a:t>Conclusion Summary</a:t>
            </a:r>
            <a:r>
              <a:rPr lang="en-US" altLang="en-US" sz="1800" b="1" dirty="0">
                <a:solidFill>
                  <a:schemeClr val="tx1"/>
                </a:solidFill>
                <a:highlight>
                  <a:srgbClr val="CCECFF"/>
                </a:highlight>
                <a:latin typeface="Aptos Display" panose="020B0004020202020204" pitchFamily="34" charset="0"/>
              </a:rPr>
              <a:t>: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9165CE2F-6CA4-D901-A7C6-481A47FCC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49" y="1548144"/>
            <a:ext cx="673936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Test preparation improves academic scores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Gender performance gaps exist by subject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Parental education level influences student performance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0FB1A2EA-9343-7A60-660A-1CBD8DB7C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48" y="2851341"/>
            <a:ext cx="32666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D" sz="1800" b="1" dirty="0">
                <a:highlight>
                  <a:srgbClr val="CCECFF"/>
                </a:highlight>
                <a:latin typeface="Aptos Display" panose="020B0004020202020204" pitchFamily="34" charset="0"/>
              </a:rPr>
              <a:t>Actionable Recommendations:</a:t>
            </a:r>
            <a:endParaRPr lang="en-US" altLang="en-US" sz="1800" b="1" dirty="0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2D2C5C-829D-6C9C-EE02-8D1D086E9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48" y="3220673"/>
            <a:ext cx="673936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Encourage test preparation programs for all students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Provide support for students at risk (especially males with no prep &amp; standard lunch)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tx1"/>
                </a:solidFill>
                <a:latin typeface="Aptos Display" panose="020B0004020202020204" pitchFamily="34" charset="0"/>
              </a:rPr>
              <a:t>Personalize learning strategies based on student background</a:t>
            </a:r>
          </a:p>
        </p:txBody>
      </p:sp>
    </p:spTree>
    <p:extLst>
      <p:ext uri="{BB962C8B-B14F-4D97-AF65-F5344CB8AC3E}">
        <p14:creationId xmlns:p14="http://schemas.microsoft.com/office/powerpoint/2010/main" val="1069522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A804A9-2CE6-3B5C-4B9C-9EF8ACB02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316" y="266700"/>
            <a:ext cx="2815120" cy="4610100"/>
          </a:xfrm>
        </p:spPr>
        <p:txBody>
          <a:bodyPr anchor="ctr"/>
          <a:lstStyle/>
          <a:p>
            <a:pPr marL="139700" indent="0">
              <a:buNone/>
            </a:pPr>
            <a:r>
              <a:rPr lang="en-US" sz="2800" dirty="0">
                <a:latin typeface="Modern No. 20" panose="02070704070505020303" pitchFamily="18" charset="0"/>
              </a:rPr>
              <a:t>VISUAL</a:t>
            </a:r>
          </a:p>
          <a:p>
            <a:pPr marL="139700" indent="0">
              <a:buNone/>
            </a:pPr>
            <a:r>
              <a:rPr lang="en-US" sz="2800" dirty="0">
                <a:latin typeface="Modern No. 20" panose="02070704070505020303" pitchFamily="18" charset="0"/>
              </a:rPr>
              <a:t>DASHBOARD</a:t>
            </a:r>
          </a:p>
          <a:p>
            <a:pPr marL="139700" indent="0">
              <a:buNone/>
            </a:pPr>
            <a:r>
              <a:rPr lang="en-US" sz="2800" dirty="0">
                <a:latin typeface="Modern No. 20" panose="02070704070505020303" pitchFamily="18" charset="0"/>
              </a:rPr>
              <a:t>OVERVIEW</a:t>
            </a:r>
          </a:p>
        </p:txBody>
      </p:sp>
      <p:pic>
        <p:nvPicPr>
          <p:cNvPr id="5" name="Picture 4" descr="A screenshot of a graph">
            <a:extLst>
              <a:ext uri="{FF2B5EF4-FFF2-40B4-BE49-F238E27FC236}">
                <a16:creationId xmlns:a16="http://schemas.microsoft.com/office/drawing/2014/main" id="{1BA0EE88-0067-9DEA-0A76-310C66ABB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435" y="266700"/>
            <a:ext cx="5810250" cy="4610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3134496"/>
      </p:ext>
    </p:extLst>
  </p:cSld>
  <p:clrMapOvr>
    <a:masterClrMapping/>
  </p:clrMapOvr>
</p:sld>
</file>

<file path=ppt/theme/theme1.xml><?xml version="1.0" encoding="utf-8"?>
<a:theme xmlns:a="http://schemas.openxmlformats.org/drawingml/2006/main" name="Agile Infographics by Slidesgo">
  <a:themeElements>
    <a:clrScheme name="Simple Light">
      <a:dk1>
        <a:srgbClr val="000000"/>
      </a:dk1>
      <a:lt1>
        <a:srgbClr val="FFFFFF"/>
      </a:lt1>
      <a:dk2>
        <a:srgbClr val="FD6A70"/>
      </a:dk2>
      <a:lt2>
        <a:srgbClr val="F4933C"/>
      </a:lt2>
      <a:accent1>
        <a:srgbClr val="F9CC40"/>
      </a:accent1>
      <a:accent2>
        <a:srgbClr val="57CFB9"/>
      </a:accent2>
      <a:accent3>
        <a:srgbClr val="A88ECC"/>
      </a:accent3>
      <a:accent4>
        <a:srgbClr val="42A5D6"/>
      </a:accent4>
      <a:accent5>
        <a:srgbClr val="F3F3F3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4F31ABBC0880A40BF7BDDA55CBAB67D" ma:contentTypeVersion="4" ma:contentTypeDescription="Ein neues Dokument erstellen." ma:contentTypeScope="" ma:versionID="ad0784633928b5b62a6790eef4819928">
  <xsd:schema xmlns:xsd="http://www.w3.org/2001/XMLSchema" xmlns:xs="http://www.w3.org/2001/XMLSchema" xmlns:p="http://schemas.microsoft.com/office/2006/metadata/properties" xmlns:ns3="dcae619f-6b10-428d-a402-17260100d624" targetNamespace="http://schemas.microsoft.com/office/2006/metadata/properties" ma:root="true" ma:fieldsID="97def81760f693bacb683ab496cd192e" ns3:_="">
    <xsd:import namespace="dcae619f-6b10-428d-a402-17260100d624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ae619f-6b10-428d-a402-17260100d624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A4E21D-E9BF-4BAC-A9EF-4114E8C2E0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C59C0F-9FF1-4942-808B-B934C882A1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ae619f-6b10-428d-a402-17260100d6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1996E3-FCAB-4C2E-94B6-328CE5C19F8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dcae619f-6b10-428d-a402-17260100d624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324</Words>
  <Application>Microsoft Office PowerPoint</Application>
  <PresentationFormat>On-screen Show (16:9)</PresentationFormat>
  <Paragraphs>62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 Display</vt:lpstr>
      <vt:lpstr>Montserrat</vt:lpstr>
      <vt:lpstr>Montserrat Medium</vt:lpstr>
      <vt:lpstr>Wingdings</vt:lpstr>
      <vt:lpstr>Arial</vt:lpstr>
      <vt:lpstr>Modern No. 20</vt:lpstr>
      <vt:lpstr>Agile Infographics by Slidesgo</vt:lpstr>
      <vt:lpstr>Student Performance Analysis</vt:lpstr>
      <vt:lpstr>PROBLEM STATEMENT &amp; OBJECTIVE</vt:lpstr>
      <vt:lpstr>DATASET SUMMARY</vt:lpstr>
      <vt:lpstr>DATA PREPARATION</vt:lpstr>
      <vt:lpstr>Key Finding #1 – Test Preparation Matters</vt:lpstr>
      <vt:lpstr>Key Finding #2 – Gender Differences</vt:lpstr>
      <vt:lpstr>Key Finding #3 – Parental Education Impact</vt:lpstr>
      <vt:lpstr>CONCLUSION &amp; RECOMMENDATIONS</vt:lpstr>
      <vt:lpstr>PowerPoint Presentation</vt:lpstr>
      <vt:lpstr>About the Analyst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tb</dc:creator>
  <cp:lastModifiedBy>Paskahsitohang</cp:lastModifiedBy>
  <cp:revision>5</cp:revision>
  <dcterms:modified xsi:type="dcterms:W3CDTF">2025-07-30T18:54:35Z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0x010100D4F31ABBC0880A40BF7BDDA55CBAB67D</vt:lpwstr>
  </property>
</Properties>
</file>