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9"/>
  </p:notesMasterIdLst>
  <p:sldIdLst>
    <p:sldId id="352" r:id="rId4"/>
    <p:sldId id="354" r:id="rId5"/>
    <p:sldId id="353" r:id="rId6"/>
    <p:sldId id="298" r:id="rId7"/>
    <p:sldId id="259" r:id="rId8"/>
    <p:sldId id="356" r:id="rId9"/>
    <p:sldId id="309" r:id="rId10"/>
    <p:sldId id="307" r:id="rId11"/>
    <p:sldId id="358" r:id="rId12"/>
    <p:sldId id="357" r:id="rId13"/>
    <p:sldId id="359" r:id="rId14"/>
    <p:sldId id="372" r:id="rId15"/>
    <p:sldId id="362" r:id="rId16"/>
    <p:sldId id="361" r:id="rId17"/>
    <p:sldId id="363" r:id="rId18"/>
    <p:sldId id="360" r:id="rId19"/>
    <p:sldId id="366" r:id="rId20"/>
    <p:sldId id="364" r:id="rId21"/>
    <p:sldId id="373" r:id="rId22"/>
    <p:sldId id="365" r:id="rId23"/>
    <p:sldId id="367" r:id="rId24"/>
    <p:sldId id="369" r:id="rId25"/>
    <p:sldId id="368" r:id="rId26"/>
    <p:sldId id="371" r:id="rId27"/>
    <p:sldId id="32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C0"/>
    <a:srgbClr val="00B050"/>
    <a:srgbClr val="FFFF00"/>
    <a:srgbClr val="481A6C"/>
    <a:srgbClr val="32628D"/>
    <a:srgbClr val="4401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showGuides="1">
      <p:cViewPr varScale="1">
        <p:scale>
          <a:sx n="85" d="100"/>
          <a:sy n="85" d="100"/>
        </p:scale>
        <p:origin x="590" y="62"/>
      </p:cViewPr>
      <p:guideLst>
        <p:guide orient="horz" pos="2478"/>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DD4160AF-2D47-4669-8F60-785AEF6417EC}"/>
              </a:ext>
            </a:extLst>
          </p:cNvPr>
          <p:cNvSpPr>
            <a:spLocks noGrp="1"/>
          </p:cNvSpPr>
          <p:nvPr>
            <p:ph type="pic" idx="14" hasCustomPrompt="1"/>
          </p:nvPr>
        </p:nvSpPr>
        <p:spPr>
          <a:xfrm>
            <a:off x="7728182"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4C7CD614-ACFD-4819-95F0-6915A8C83749}"/>
              </a:ext>
            </a:extLst>
          </p:cNvPr>
          <p:cNvSpPr>
            <a:spLocks noGrp="1"/>
          </p:cNvSpPr>
          <p:nvPr>
            <p:ph type="pic" idx="15" hasCustomPrompt="1"/>
          </p:nvPr>
        </p:nvSpPr>
        <p:spPr>
          <a:xfrm>
            <a:off x="5178933" y="3562350"/>
            <a:ext cx="3874977"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CBEE781-F444-4B0D-8AF9-035A0D4C58C3}"/>
              </a:ext>
            </a:extLst>
          </p:cNvPr>
          <p:cNvGrpSpPr/>
          <p:nvPr userDrawn="1"/>
        </p:nvGrpSpPr>
        <p:grpSpPr>
          <a:xfrm>
            <a:off x="7405924" y="441839"/>
            <a:ext cx="3829032" cy="4683741"/>
            <a:chOff x="6446339" y="1280897"/>
            <a:chExt cx="4320717" cy="5285178"/>
          </a:xfrm>
        </p:grpSpPr>
        <p:sp>
          <p:nvSpPr>
            <p:cNvPr id="3" name="Freeform: Shape 3">
              <a:extLst>
                <a:ext uri="{FF2B5EF4-FFF2-40B4-BE49-F238E27FC236}">
                  <a16:creationId xmlns:a16="http://schemas.microsoft.com/office/drawing/2014/main" id="{56F0DC5E-FBE2-4759-8F5D-6F1A1E77C81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4">
              <a:extLst>
                <a:ext uri="{FF2B5EF4-FFF2-40B4-BE49-F238E27FC236}">
                  <a16:creationId xmlns:a16="http://schemas.microsoft.com/office/drawing/2014/main" id="{BB5FB4A1-62D5-4453-B43D-59762D790B81}"/>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5">
              <a:extLst>
                <a:ext uri="{FF2B5EF4-FFF2-40B4-BE49-F238E27FC236}">
                  <a16:creationId xmlns:a16="http://schemas.microsoft.com/office/drawing/2014/main" id="{5E2D4C86-60FD-48A6-87F8-636D7DADF309}"/>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26867E90-054D-4A61-B7FE-D8FB1743CB87}"/>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D409B730-BDE6-4E4B-887F-9EF9C6B6459F}"/>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6C8F719D-5127-4A86-90AE-6D6518FC7F10}"/>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4E523424-269F-41F4-8175-8A8D907E6C31}"/>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 name="그림 개체 틀 2">
            <a:extLst>
              <a:ext uri="{FF2B5EF4-FFF2-40B4-BE49-F238E27FC236}">
                <a16:creationId xmlns:a16="http://schemas.microsoft.com/office/drawing/2014/main" id="{F06F2730-AED3-412C-846B-FDB552738393}"/>
              </a:ext>
            </a:extLst>
          </p:cNvPr>
          <p:cNvSpPr>
            <a:spLocks noGrp="1"/>
          </p:cNvSpPr>
          <p:nvPr>
            <p:ph type="pic" sz="quarter" idx="10" hasCustomPrompt="1"/>
          </p:nvPr>
        </p:nvSpPr>
        <p:spPr>
          <a:xfrm>
            <a:off x="7501708" y="648150"/>
            <a:ext cx="3485593" cy="3138847"/>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25AECB1-C1C4-4AAA-AC0C-2C4FD3BEA8FE}"/>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D721BE84-CF5F-49AA-B545-2B302D5ADFCC}"/>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451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D1EC706-9B2A-49F5-97BC-E209B476C2B1}"/>
              </a:ext>
            </a:extLst>
          </p:cNvPr>
          <p:cNvSpPr/>
          <p:nvPr userDrawn="1"/>
        </p:nvSpPr>
        <p:spPr>
          <a:xfrm>
            <a:off x="1544417" y="1816072"/>
            <a:ext cx="2627534" cy="19621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808CE623-27B8-43AB-B5D9-3DE79F20DB46}"/>
              </a:ext>
            </a:extLst>
          </p:cNvPr>
          <p:cNvSpPr/>
          <p:nvPr userDrawn="1"/>
        </p:nvSpPr>
        <p:spPr>
          <a:xfrm>
            <a:off x="5197607" y="1816072"/>
            <a:ext cx="2627534" cy="19621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515D9C0A-5675-4A80-A9EA-43FD7CDCBFD3}"/>
              </a:ext>
            </a:extLst>
          </p:cNvPr>
          <p:cNvSpPr/>
          <p:nvPr userDrawn="1"/>
        </p:nvSpPr>
        <p:spPr>
          <a:xfrm>
            <a:off x="8850797" y="1816072"/>
            <a:ext cx="2627534" cy="196215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userDrawn="1">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A3C91C55-8330-42C8-874B-83C2FBF456BF}"/>
              </a:ext>
            </a:extLst>
          </p:cNvPr>
          <p:cNvSpPr>
            <a:spLocks noGrp="1"/>
          </p:cNvSpPr>
          <p:nvPr userDrawn="1">
            <p:ph type="pic" sz="quarter" idx="11" hasCustomPrompt="1"/>
          </p:nvPr>
        </p:nvSpPr>
        <p:spPr>
          <a:xfrm>
            <a:off x="69091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9" name="그림 개체 틀 2">
            <a:extLst>
              <a:ext uri="{FF2B5EF4-FFF2-40B4-BE49-F238E27FC236}">
                <a16:creationId xmlns:a16="http://schemas.microsoft.com/office/drawing/2014/main" id="{BF15BA92-3EF6-48C3-AA21-1292133158A8}"/>
              </a:ext>
            </a:extLst>
          </p:cNvPr>
          <p:cNvSpPr>
            <a:spLocks noGrp="1"/>
          </p:cNvSpPr>
          <p:nvPr userDrawn="1">
            <p:ph type="pic" sz="quarter" idx="12" hasCustomPrompt="1"/>
          </p:nvPr>
        </p:nvSpPr>
        <p:spPr>
          <a:xfrm>
            <a:off x="434410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8" name="그림 개체 틀 2">
            <a:extLst>
              <a:ext uri="{FF2B5EF4-FFF2-40B4-BE49-F238E27FC236}">
                <a16:creationId xmlns:a16="http://schemas.microsoft.com/office/drawing/2014/main" id="{354B4D73-B397-4586-B2AD-3EF3B8AF9C8D}"/>
              </a:ext>
            </a:extLst>
          </p:cNvPr>
          <p:cNvSpPr>
            <a:spLocks noGrp="1"/>
          </p:cNvSpPr>
          <p:nvPr userDrawn="1">
            <p:ph type="pic" sz="quarter" idx="13" hasCustomPrompt="1"/>
          </p:nvPr>
        </p:nvSpPr>
        <p:spPr>
          <a:xfrm>
            <a:off x="7997292" y="1943644"/>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70" name="직사각형 69">
            <a:extLst>
              <a:ext uri="{FF2B5EF4-FFF2-40B4-BE49-F238E27FC236}">
                <a16:creationId xmlns:a16="http://schemas.microsoft.com/office/drawing/2014/main" id="{A44FA530-F3AC-432C-B292-D5669FE0B731}"/>
              </a:ext>
            </a:extLst>
          </p:cNvPr>
          <p:cNvSpPr/>
          <p:nvPr userDrawn="1"/>
        </p:nvSpPr>
        <p:spPr>
          <a:xfrm>
            <a:off x="1544417" y="4159030"/>
            <a:ext cx="2627534" cy="196215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52EAC11F-DE69-448D-BFD4-86EBF9111757}"/>
              </a:ext>
            </a:extLst>
          </p:cNvPr>
          <p:cNvSpPr/>
          <p:nvPr userDrawn="1"/>
        </p:nvSpPr>
        <p:spPr>
          <a:xfrm>
            <a:off x="5197607" y="4159030"/>
            <a:ext cx="2627534" cy="196215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a:extLst>
              <a:ext uri="{FF2B5EF4-FFF2-40B4-BE49-F238E27FC236}">
                <a16:creationId xmlns:a16="http://schemas.microsoft.com/office/drawing/2014/main" id="{E4E9C488-86DA-443B-A396-8755783C19DF}"/>
              </a:ext>
            </a:extLst>
          </p:cNvPr>
          <p:cNvSpPr/>
          <p:nvPr userDrawn="1"/>
        </p:nvSpPr>
        <p:spPr>
          <a:xfrm>
            <a:off x="8850797" y="4159030"/>
            <a:ext cx="2627534" cy="196215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그림 개체 틀 2">
            <a:extLst>
              <a:ext uri="{FF2B5EF4-FFF2-40B4-BE49-F238E27FC236}">
                <a16:creationId xmlns:a16="http://schemas.microsoft.com/office/drawing/2014/main" id="{8FEFB4DC-34CA-4362-95F1-BF84F8BF681D}"/>
              </a:ext>
            </a:extLst>
          </p:cNvPr>
          <p:cNvSpPr>
            <a:spLocks noGrp="1"/>
          </p:cNvSpPr>
          <p:nvPr userDrawn="1">
            <p:ph type="pic" sz="quarter" idx="14" hasCustomPrompt="1"/>
          </p:nvPr>
        </p:nvSpPr>
        <p:spPr>
          <a:xfrm>
            <a:off x="69091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7" name="그림 개체 틀 2">
            <a:extLst>
              <a:ext uri="{FF2B5EF4-FFF2-40B4-BE49-F238E27FC236}">
                <a16:creationId xmlns:a16="http://schemas.microsoft.com/office/drawing/2014/main" id="{4D3C3EC1-9F71-4515-ABEF-BB113E2E7046}"/>
              </a:ext>
            </a:extLst>
          </p:cNvPr>
          <p:cNvSpPr>
            <a:spLocks noGrp="1"/>
          </p:cNvSpPr>
          <p:nvPr userDrawn="1">
            <p:ph type="pic" sz="quarter" idx="15" hasCustomPrompt="1"/>
          </p:nvPr>
        </p:nvSpPr>
        <p:spPr>
          <a:xfrm>
            <a:off x="434410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8" name="그림 개체 틀 2">
            <a:extLst>
              <a:ext uri="{FF2B5EF4-FFF2-40B4-BE49-F238E27FC236}">
                <a16:creationId xmlns:a16="http://schemas.microsoft.com/office/drawing/2014/main" id="{233F0B8F-F7BE-411C-87A0-E69E0EEBAC11}"/>
              </a:ext>
            </a:extLst>
          </p:cNvPr>
          <p:cNvSpPr>
            <a:spLocks noGrp="1"/>
          </p:cNvSpPr>
          <p:nvPr userDrawn="1">
            <p:ph type="pic" sz="quarter" idx="16" hasCustomPrompt="1"/>
          </p:nvPr>
        </p:nvSpPr>
        <p:spPr>
          <a:xfrm>
            <a:off x="7997292" y="4286602"/>
            <a:ext cx="1707010" cy="1707008"/>
          </a:xfrm>
          <a:prstGeom prst="ellipse">
            <a:avLst/>
          </a:prstGeom>
          <a:solidFill>
            <a:schemeClr val="bg1">
              <a:lumMod val="95000"/>
            </a:schemeClr>
          </a:solidFill>
          <a:ln w="222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FFBB0F-9EF1-4E19-B8D3-5DCE4E2836B5}"/>
              </a:ext>
            </a:extLst>
          </p:cNvPr>
          <p:cNvSpPr/>
          <p:nvPr userDrawn="1"/>
        </p:nvSpPr>
        <p:spPr>
          <a:xfrm>
            <a:off x="5857336" y="260648"/>
            <a:ext cx="5876372" cy="6336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Picture Placeholder 2">
            <a:extLst>
              <a:ext uri="{FF2B5EF4-FFF2-40B4-BE49-F238E27FC236}">
                <a16:creationId xmlns:a16="http://schemas.microsoft.com/office/drawing/2014/main" id="{9FBACCF6-EFC7-48A6-8A1C-B0337CE1DACC}"/>
              </a:ext>
            </a:extLst>
          </p:cNvPr>
          <p:cNvSpPr>
            <a:spLocks noGrp="1"/>
          </p:cNvSpPr>
          <p:nvPr>
            <p:ph type="pic" idx="14" hasCustomPrompt="1"/>
          </p:nvPr>
        </p:nvSpPr>
        <p:spPr>
          <a:xfrm>
            <a:off x="734769" y="1196752"/>
            <a:ext cx="10849205" cy="3456384"/>
          </a:xfrm>
          <a:prstGeom prst="rect">
            <a:avLst/>
          </a:prstGeom>
          <a:solidFill>
            <a:schemeClr val="bg1">
              <a:lumMod val="95000"/>
            </a:schemeClr>
          </a:solidFill>
          <a:ln w="1905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EBE981A-12EC-49E4-96F9-27C5E492715C}"/>
              </a:ext>
            </a:extLst>
          </p:cNvPr>
          <p:cNvSpPr/>
          <p:nvPr userDrawn="1"/>
        </p:nvSpPr>
        <p:spPr>
          <a:xfrm>
            <a:off x="3743865" y="0"/>
            <a:ext cx="844813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3951DC9-0F2B-4D5D-968D-DBB2B459608B}"/>
              </a:ext>
            </a:extLst>
          </p:cNvPr>
          <p:cNvSpPr/>
          <p:nvPr userDrawn="1"/>
        </p:nvSpPr>
        <p:spPr>
          <a:xfrm>
            <a:off x="1630392" y="836762"/>
            <a:ext cx="5796951" cy="51844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2">
            <a:extLst>
              <a:ext uri="{FF2B5EF4-FFF2-40B4-BE49-F238E27FC236}">
                <a16:creationId xmlns:a16="http://schemas.microsoft.com/office/drawing/2014/main" id="{B70E636D-9A90-4023-9EA4-D9042A7E9300}"/>
              </a:ext>
            </a:extLst>
          </p:cNvPr>
          <p:cNvSpPr>
            <a:spLocks noGrp="1"/>
          </p:cNvSpPr>
          <p:nvPr>
            <p:ph type="pic" idx="13" hasCustomPrompt="1"/>
          </p:nvPr>
        </p:nvSpPr>
        <p:spPr>
          <a:xfrm>
            <a:off x="-1" y="1308600"/>
            <a:ext cx="6918385" cy="42408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0"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data-center-png/" TargetMode="Externa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pngall.com/data-center-png/"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52BABC71-0705-4722-8A71-FE16FBAB691E}"/>
              </a:ext>
            </a:extLst>
          </p:cNvPr>
          <p:cNvSpPr/>
          <p:nvPr/>
        </p:nvSpPr>
        <p:spPr>
          <a:xfrm>
            <a:off x="4479175" y="-8708"/>
            <a:ext cx="7712825" cy="6866708"/>
          </a:xfrm>
          <a:custGeom>
            <a:avLst/>
            <a:gdLst>
              <a:gd name="connsiteX0" fmla="*/ 0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0 w 5721711"/>
              <a:gd name="connsiteY4" fmla="*/ 0 h 6858000"/>
              <a:gd name="connsiteX0" fmla="*/ 0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0 w 5721711"/>
              <a:gd name="connsiteY5" fmla="*/ 0 h 6858000"/>
              <a:gd name="connsiteX0" fmla="*/ 2795451 w 5721711"/>
              <a:gd name="connsiteY0" fmla="*/ 17417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17417 h 6858000"/>
              <a:gd name="connsiteX0" fmla="*/ 2795451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0 h 6858000"/>
              <a:gd name="connsiteX0" fmla="*/ 2795451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0 h 6858000"/>
              <a:gd name="connsiteX0" fmla="*/ 2795451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0 h 6858000"/>
              <a:gd name="connsiteX0" fmla="*/ 2795451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0 h 6858000"/>
              <a:gd name="connsiteX0" fmla="*/ 2795451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0 h 6858000"/>
              <a:gd name="connsiteX0" fmla="*/ 2795451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0 h 6858000"/>
              <a:gd name="connsiteX0" fmla="*/ 2795451 w 5721711"/>
              <a:gd name="connsiteY0" fmla="*/ 0 h 6858000"/>
              <a:gd name="connsiteX1" fmla="*/ 5721711 w 5721711"/>
              <a:gd name="connsiteY1" fmla="*/ 0 h 6858000"/>
              <a:gd name="connsiteX2" fmla="*/ 5721711 w 5721711"/>
              <a:gd name="connsiteY2" fmla="*/ 6858000 h 6858000"/>
              <a:gd name="connsiteX3" fmla="*/ 0 w 5721711"/>
              <a:gd name="connsiteY3" fmla="*/ 6858000 h 6858000"/>
              <a:gd name="connsiteX4" fmla="*/ 181 w 5721711"/>
              <a:gd name="connsiteY4" fmla="*/ 2455817 h 6858000"/>
              <a:gd name="connsiteX5" fmla="*/ 2795451 w 5721711"/>
              <a:gd name="connsiteY5" fmla="*/ 0 h 6858000"/>
              <a:gd name="connsiteX0" fmla="*/ 2795271 w 5721531"/>
              <a:gd name="connsiteY0" fmla="*/ 0 h 6866708"/>
              <a:gd name="connsiteX1" fmla="*/ 5721531 w 5721531"/>
              <a:gd name="connsiteY1" fmla="*/ 0 h 6866708"/>
              <a:gd name="connsiteX2" fmla="*/ 5721531 w 5721531"/>
              <a:gd name="connsiteY2" fmla="*/ 6858000 h 6866708"/>
              <a:gd name="connsiteX3" fmla="*/ 3291660 w 5721531"/>
              <a:gd name="connsiteY3" fmla="*/ 6866708 h 6866708"/>
              <a:gd name="connsiteX4" fmla="*/ 1 w 5721531"/>
              <a:gd name="connsiteY4" fmla="*/ 2455817 h 6866708"/>
              <a:gd name="connsiteX5" fmla="*/ 2795271 w 5721531"/>
              <a:gd name="connsiteY5" fmla="*/ 0 h 6866708"/>
              <a:gd name="connsiteX0" fmla="*/ 2795271 w 5721531"/>
              <a:gd name="connsiteY0" fmla="*/ 0 h 6866708"/>
              <a:gd name="connsiteX1" fmla="*/ 5721531 w 5721531"/>
              <a:gd name="connsiteY1" fmla="*/ 0 h 6866708"/>
              <a:gd name="connsiteX2" fmla="*/ 5721531 w 5721531"/>
              <a:gd name="connsiteY2" fmla="*/ 6858000 h 6866708"/>
              <a:gd name="connsiteX3" fmla="*/ 3291660 w 5721531"/>
              <a:gd name="connsiteY3" fmla="*/ 6866708 h 6866708"/>
              <a:gd name="connsiteX4" fmla="*/ 1 w 5721531"/>
              <a:gd name="connsiteY4" fmla="*/ 2455817 h 6866708"/>
              <a:gd name="connsiteX5" fmla="*/ 2795271 w 5721531"/>
              <a:gd name="connsiteY5" fmla="*/ 0 h 6866708"/>
              <a:gd name="connsiteX0" fmla="*/ 2795270 w 5721530"/>
              <a:gd name="connsiteY0" fmla="*/ 0 h 6866708"/>
              <a:gd name="connsiteX1" fmla="*/ 5721530 w 5721530"/>
              <a:gd name="connsiteY1" fmla="*/ 0 h 6866708"/>
              <a:gd name="connsiteX2" fmla="*/ 5721530 w 5721530"/>
              <a:gd name="connsiteY2" fmla="*/ 6858000 h 6866708"/>
              <a:gd name="connsiteX3" fmla="*/ 3291659 w 5721530"/>
              <a:gd name="connsiteY3" fmla="*/ 6866708 h 6866708"/>
              <a:gd name="connsiteX4" fmla="*/ 0 w 5721530"/>
              <a:gd name="connsiteY4" fmla="*/ 2455817 h 6866708"/>
              <a:gd name="connsiteX5" fmla="*/ 2795270 w 5721530"/>
              <a:gd name="connsiteY5" fmla="*/ 0 h 6866708"/>
              <a:gd name="connsiteX0" fmla="*/ 2995567 w 5921827"/>
              <a:gd name="connsiteY0" fmla="*/ 0 h 6866708"/>
              <a:gd name="connsiteX1" fmla="*/ 5921827 w 5921827"/>
              <a:gd name="connsiteY1" fmla="*/ 0 h 6866708"/>
              <a:gd name="connsiteX2" fmla="*/ 5921827 w 5921827"/>
              <a:gd name="connsiteY2" fmla="*/ 6858000 h 6866708"/>
              <a:gd name="connsiteX3" fmla="*/ 3491956 w 5921827"/>
              <a:gd name="connsiteY3" fmla="*/ 6866708 h 6866708"/>
              <a:gd name="connsiteX4" fmla="*/ 0 w 5921827"/>
              <a:gd name="connsiteY4" fmla="*/ 3074126 h 6866708"/>
              <a:gd name="connsiteX5" fmla="*/ 2995567 w 5921827"/>
              <a:gd name="connsiteY5" fmla="*/ 0 h 6866708"/>
              <a:gd name="connsiteX0" fmla="*/ 2995567 w 5921827"/>
              <a:gd name="connsiteY0" fmla="*/ 0 h 6866708"/>
              <a:gd name="connsiteX1" fmla="*/ 5921827 w 5921827"/>
              <a:gd name="connsiteY1" fmla="*/ 0 h 6866708"/>
              <a:gd name="connsiteX2" fmla="*/ 5921827 w 5921827"/>
              <a:gd name="connsiteY2" fmla="*/ 6858000 h 6866708"/>
              <a:gd name="connsiteX3" fmla="*/ 3491956 w 5921827"/>
              <a:gd name="connsiteY3" fmla="*/ 6866708 h 6866708"/>
              <a:gd name="connsiteX4" fmla="*/ 0 w 5921827"/>
              <a:gd name="connsiteY4" fmla="*/ 3074126 h 6866708"/>
              <a:gd name="connsiteX5" fmla="*/ 2995567 w 5921827"/>
              <a:gd name="connsiteY5" fmla="*/ 0 h 6866708"/>
              <a:gd name="connsiteX0" fmla="*/ 2995567 w 5921827"/>
              <a:gd name="connsiteY0" fmla="*/ 0 h 6866708"/>
              <a:gd name="connsiteX1" fmla="*/ 5921827 w 5921827"/>
              <a:gd name="connsiteY1" fmla="*/ 0 h 6866708"/>
              <a:gd name="connsiteX2" fmla="*/ 5921827 w 5921827"/>
              <a:gd name="connsiteY2" fmla="*/ 6858000 h 6866708"/>
              <a:gd name="connsiteX3" fmla="*/ 3491956 w 5921827"/>
              <a:gd name="connsiteY3" fmla="*/ 6866708 h 6866708"/>
              <a:gd name="connsiteX4" fmla="*/ 0 w 5921827"/>
              <a:gd name="connsiteY4" fmla="*/ 3074126 h 6866708"/>
              <a:gd name="connsiteX5" fmla="*/ 2995567 w 5921827"/>
              <a:gd name="connsiteY5" fmla="*/ 0 h 6866708"/>
              <a:gd name="connsiteX0" fmla="*/ 2995567 w 5921827"/>
              <a:gd name="connsiteY0" fmla="*/ 0 h 6866708"/>
              <a:gd name="connsiteX1" fmla="*/ 5921827 w 5921827"/>
              <a:gd name="connsiteY1" fmla="*/ 0 h 6866708"/>
              <a:gd name="connsiteX2" fmla="*/ 5921827 w 5921827"/>
              <a:gd name="connsiteY2" fmla="*/ 6858000 h 6866708"/>
              <a:gd name="connsiteX3" fmla="*/ 3491956 w 5921827"/>
              <a:gd name="connsiteY3" fmla="*/ 6866708 h 6866708"/>
              <a:gd name="connsiteX4" fmla="*/ 0 w 5921827"/>
              <a:gd name="connsiteY4" fmla="*/ 3074126 h 6866708"/>
              <a:gd name="connsiteX5" fmla="*/ 2995567 w 5921827"/>
              <a:gd name="connsiteY5" fmla="*/ 0 h 6866708"/>
              <a:gd name="connsiteX0" fmla="*/ 2995567 w 5921827"/>
              <a:gd name="connsiteY0" fmla="*/ 0 h 6866708"/>
              <a:gd name="connsiteX1" fmla="*/ 5921827 w 5921827"/>
              <a:gd name="connsiteY1" fmla="*/ 0 h 6866708"/>
              <a:gd name="connsiteX2" fmla="*/ 5921827 w 5921827"/>
              <a:gd name="connsiteY2" fmla="*/ 6858000 h 6866708"/>
              <a:gd name="connsiteX3" fmla="*/ 3491956 w 5921827"/>
              <a:gd name="connsiteY3" fmla="*/ 6866708 h 6866708"/>
              <a:gd name="connsiteX4" fmla="*/ 0 w 5921827"/>
              <a:gd name="connsiteY4" fmla="*/ 3074126 h 6866708"/>
              <a:gd name="connsiteX5" fmla="*/ 2995567 w 5921827"/>
              <a:gd name="connsiteY5" fmla="*/ 0 h 686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1827" h="6866708">
                <a:moveTo>
                  <a:pt x="2995567" y="0"/>
                </a:moveTo>
                <a:lnTo>
                  <a:pt x="5921827" y="0"/>
                </a:lnTo>
                <a:lnTo>
                  <a:pt x="5921827" y="6858000"/>
                </a:lnTo>
                <a:lnTo>
                  <a:pt x="3491956" y="6866708"/>
                </a:lnTo>
                <a:cubicBezTo>
                  <a:pt x="2316358" y="5529943"/>
                  <a:pt x="1541357" y="4741818"/>
                  <a:pt x="0" y="3074126"/>
                </a:cubicBezTo>
                <a:cubicBezTo>
                  <a:pt x="940467" y="2063931"/>
                  <a:pt x="2098644" y="931818"/>
                  <a:pt x="299556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03B4C724-0776-4328-8F0A-B72DA1579537}"/>
              </a:ext>
            </a:extLst>
          </p:cNvPr>
          <p:cNvSpPr txBox="1"/>
          <p:nvPr/>
        </p:nvSpPr>
        <p:spPr>
          <a:xfrm>
            <a:off x="5683624" y="1533171"/>
            <a:ext cx="6177269" cy="1754326"/>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Cardiovascular Predictive Analysis</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6574791" y="3570503"/>
            <a:ext cx="5286102"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By </a:t>
            </a:r>
            <a:r>
              <a:rPr lang="en-US" altLang="ko-KR" sz="1867" dirty="0" err="1">
                <a:solidFill>
                  <a:schemeClr val="bg1"/>
                </a:solidFill>
                <a:cs typeface="Arial" pitchFamily="34" charset="0"/>
              </a:rPr>
              <a:t>Paskalis</a:t>
            </a:r>
            <a:r>
              <a:rPr lang="en-US" altLang="ko-KR" sz="1867" dirty="0">
                <a:solidFill>
                  <a:schemeClr val="bg1"/>
                </a:solidFill>
                <a:cs typeface="Arial" pitchFamily="34" charset="0"/>
              </a:rPr>
              <a:t> Agung N. </a:t>
            </a:r>
            <a:r>
              <a:rPr lang="en-US" altLang="ko-KR" sz="1867" dirty="0" err="1">
                <a:solidFill>
                  <a:schemeClr val="bg1"/>
                </a:solidFill>
                <a:cs typeface="Arial" pitchFamily="34" charset="0"/>
              </a:rPr>
              <a:t>Koten</a:t>
            </a:r>
            <a:endParaRPr lang="ko-KR" altLang="en-US" sz="1867" dirty="0">
              <a:solidFill>
                <a:schemeClr val="bg1"/>
              </a:solidFill>
              <a:cs typeface="Arial" pitchFamily="34" charset="0"/>
            </a:endParaRPr>
          </a:p>
        </p:txBody>
      </p:sp>
      <p:grpSp>
        <p:nvGrpSpPr>
          <p:cNvPr id="3" name="Graphic 1">
            <a:extLst>
              <a:ext uri="{FF2B5EF4-FFF2-40B4-BE49-F238E27FC236}">
                <a16:creationId xmlns:a16="http://schemas.microsoft.com/office/drawing/2014/main" id="{654B8B42-5803-41D1-913F-6C301EAD336B}"/>
              </a:ext>
            </a:extLst>
          </p:cNvPr>
          <p:cNvGrpSpPr/>
          <p:nvPr/>
        </p:nvGrpSpPr>
        <p:grpSpPr>
          <a:xfrm>
            <a:off x="10176294" y="4470569"/>
            <a:ext cx="1684599" cy="432917"/>
            <a:chOff x="28575" y="1871662"/>
            <a:chExt cx="12134850" cy="3118484"/>
          </a:xfrm>
          <a:solidFill>
            <a:schemeClr val="bg1"/>
          </a:solidFill>
        </p:grpSpPr>
        <p:sp>
          <p:nvSpPr>
            <p:cNvPr id="25" name="Freeform: Shape 24">
              <a:extLst>
                <a:ext uri="{FF2B5EF4-FFF2-40B4-BE49-F238E27FC236}">
                  <a16:creationId xmlns:a16="http://schemas.microsoft.com/office/drawing/2014/main" id="{87391C43-A7C4-4450-A16A-F5658A36EA57}"/>
                </a:ext>
              </a:extLst>
            </p:cNvPr>
            <p:cNvSpPr/>
            <p:nvPr/>
          </p:nvSpPr>
          <p:spPr>
            <a:xfrm>
              <a:off x="28575" y="1871662"/>
              <a:ext cx="12134850" cy="3118484"/>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grpFill/>
            <a:ln w="9525" cap="flat">
              <a:noFill/>
              <a:prstDash val="solid"/>
              <a:miter/>
            </a:ln>
          </p:spPr>
          <p:txBody>
            <a:bodyPr rtlCol="0" anchor="ctr"/>
            <a:lstStyle/>
            <a:p>
              <a:pPr algn="r"/>
              <a:endParaRPr lang="en-US">
                <a:solidFill>
                  <a:schemeClr val="tx1">
                    <a:lumMod val="85000"/>
                    <a:lumOff val="15000"/>
                  </a:schemeClr>
                </a:solidFill>
              </a:endParaRPr>
            </a:p>
          </p:txBody>
        </p:sp>
        <p:grpSp>
          <p:nvGrpSpPr>
            <p:cNvPr id="26" name="Graphic 1">
              <a:extLst>
                <a:ext uri="{FF2B5EF4-FFF2-40B4-BE49-F238E27FC236}">
                  <a16:creationId xmlns:a16="http://schemas.microsoft.com/office/drawing/2014/main" id="{654B8B42-5803-41D1-913F-6C301EAD336B}"/>
                </a:ext>
              </a:extLst>
            </p:cNvPr>
            <p:cNvGrpSpPr/>
            <p:nvPr/>
          </p:nvGrpSpPr>
          <p:grpSpPr>
            <a:xfrm>
              <a:off x="1795462" y="2549841"/>
              <a:ext cx="8943975" cy="1763077"/>
              <a:chOff x="1795462" y="2549841"/>
              <a:chExt cx="8943975" cy="1763077"/>
            </a:xfrm>
            <a:grpFill/>
          </p:grpSpPr>
          <p:sp>
            <p:nvSpPr>
              <p:cNvPr id="27" name="Freeform: Shape 26">
                <a:extLst>
                  <a:ext uri="{FF2B5EF4-FFF2-40B4-BE49-F238E27FC236}">
                    <a16:creationId xmlns:a16="http://schemas.microsoft.com/office/drawing/2014/main" id="{1956A415-B8A2-4A60-9439-DDFE21A83E2F}"/>
                  </a:ext>
                </a:extLst>
              </p:cNvPr>
              <p:cNvSpPr/>
              <p:nvPr/>
            </p:nvSpPr>
            <p:spPr>
              <a:xfrm>
                <a:off x="5654992" y="2549841"/>
                <a:ext cx="3864292" cy="1695450"/>
              </a:xfrm>
              <a:custGeom>
                <a:avLst/>
                <a:gdLst>
                  <a:gd name="connsiteX0" fmla="*/ 1693545 w 3864292"/>
                  <a:gd name="connsiteY0" fmla="*/ 286703 h 1695450"/>
                  <a:gd name="connsiteX1" fmla="*/ 1693545 w 3864292"/>
                  <a:gd name="connsiteY1" fmla="*/ 767715 h 1695450"/>
                  <a:gd name="connsiteX2" fmla="*/ 1858327 w 3864292"/>
                  <a:gd name="connsiteY2" fmla="*/ 767715 h 1695450"/>
                  <a:gd name="connsiteX3" fmla="*/ 2096452 w 3864292"/>
                  <a:gd name="connsiteY3" fmla="*/ 741045 h 1695450"/>
                  <a:gd name="connsiteX4" fmla="*/ 2190750 w 3864292"/>
                  <a:gd name="connsiteY4" fmla="*/ 658178 h 1695450"/>
                  <a:gd name="connsiteX5" fmla="*/ 2225040 w 3864292"/>
                  <a:gd name="connsiteY5" fmla="*/ 526733 h 1695450"/>
                  <a:gd name="connsiteX6" fmla="*/ 2177415 w 3864292"/>
                  <a:gd name="connsiteY6" fmla="*/ 374333 h 1695450"/>
                  <a:gd name="connsiteX7" fmla="*/ 2056447 w 3864292"/>
                  <a:gd name="connsiteY7" fmla="*/ 299085 h 1695450"/>
                  <a:gd name="connsiteX8" fmla="*/ 1839277 w 3864292"/>
                  <a:gd name="connsiteY8" fmla="*/ 287655 h 1695450"/>
                  <a:gd name="connsiteX9" fmla="*/ 1693545 w 3864292"/>
                  <a:gd name="connsiteY9" fmla="*/ 287655 h 1695450"/>
                  <a:gd name="connsiteX10" fmla="*/ 301943 w 3864292"/>
                  <a:gd name="connsiteY10" fmla="*/ 286703 h 1695450"/>
                  <a:gd name="connsiteX11" fmla="*/ 301943 w 3864292"/>
                  <a:gd name="connsiteY11" fmla="*/ 767715 h 1695450"/>
                  <a:gd name="connsiteX12" fmla="*/ 466725 w 3864292"/>
                  <a:gd name="connsiteY12" fmla="*/ 767715 h 1695450"/>
                  <a:gd name="connsiteX13" fmla="*/ 704850 w 3864292"/>
                  <a:gd name="connsiteY13" fmla="*/ 741045 h 1695450"/>
                  <a:gd name="connsiteX14" fmla="*/ 799147 w 3864292"/>
                  <a:gd name="connsiteY14" fmla="*/ 658178 h 1695450"/>
                  <a:gd name="connsiteX15" fmla="*/ 833438 w 3864292"/>
                  <a:gd name="connsiteY15" fmla="*/ 526733 h 1695450"/>
                  <a:gd name="connsiteX16" fmla="*/ 785813 w 3864292"/>
                  <a:gd name="connsiteY16" fmla="*/ 374333 h 1695450"/>
                  <a:gd name="connsiteX17" fmla="*/ 664845 w 3864292"/>
                  <a:gd name="connsiteY17" fmla="*/ 299085 h 1695450"/>
                  <a:gd name="connsiteX18" fmla="*/ 447675 w 3864292"/>
                  <a:gd name="connsiteY18" fmla="*/ 287655 h 1695450"/>
                  <a:gd name="connsiteX19" fmla="*/ 301943 w 3864292"/>
                  <a:gd name="connsiteY19" fmla="*/ 287655 h 1695450"/>
                  <a:gd name="connsiteX20" fmla="*/ 2676525 w 3864292"/>
                  <a:gd name="connsiteY20" fmla="*/ 0 h 1695450"/>
                  <a:gd name="connsiteX21" fmla="*/ 3864293 w 3864292"/>
                  <a:gd name="connsiteY21" fmla="*/ 0 h 1695450"/>
                  <a:gd name="connsiteX22" fmla="*/ 3864293 w 3864292"/>
                  <a:gd name="connsiteY22" fmla="*/ 286703 h 1695450"/>
                  <a:gd name="connsiteX23" fmla="*/ 3422333 w 3864292"/>
                  <a:gd name="connsiteY23" fmla="*/ 286703 h 1695450"/>
                  <a:gd name="connsiteX24" fmla="*/ 3422333 w 3864292"/>
                  <a:gd name="connsiteY24" fmla="*/ 1695450 h 1695450"/>
                  <a:gd name="connsiteX25" fmla="*/ 3120390 w 3864292"/>
                  <a:gd name="connsiteY25" fmla="*/ 1695450 h 1695450"/>
                  <a:gd name="connsiteX26" fmla="*/ 3120390 w 3864292"/>
                  <a:gd name="connsiteY26" fmla="*/ 286703 h 1695450"/>
                  <a:gd name="connsiteX27" fmla="*/ 2676525 w 3864292"/>
                  <a:gd name="connsiteY27" fmla="*/ 286703 h 1695450"/>
                  <a:gd name="connsiteX28" fmla="*/ 2676525 w 3864292"/>
                  <a:gd name="connsiteY28" fmla="*/ 0 h 1695450"/>
                  <a:gd name="connsiteX29" fmla="*/ 2676525 w 3864292"/>
                  <a:gd name="connsiteY29" fmla="*/ 0 h 1695450"/>
                  <a:gd name="connsiteX30" fmla="*/ 1392555 w 3864292"/>
                  <a:gd name="connsiteY30" fmla="*/ 0 h 1695450"/>
                  <a:gd name="connsiteX31" fmla="*/ 1876425 w 3864292"/>
                  <a:gd name="connsiteY31" fmla="*/ 0 h 1695450"/>
                  <a:gd name="connsiteX32" fmla="*/ 2235518 w 3864292"/>
                  <a:gd name="connsiteY32" fmla="*/ 25718 h 1695450"/>
                  <a:gd name="connsiteX33" fmla="*/ 2450783 w 3864292"/>
                  <a:gd name="connsiteY33" fmla="*/ 191453 h 1695450"/>
                  <a:gd name="connsiteX34" fmla="*/ 2537460 w 3864292"/>
                  <a:gd name="connsiteY34" fmla="*/ 521970 h 1695450"/>
                  <a:gd name="connsiteX35" fmla="*/ 2487930 w 3864292"/>
                  <a:gd name="connsiteY35" fmla="*/ 784860 h 1695450"/>
                  <a:gd name="connsiteX36" fmla="*/ 2361247 w 3864292"/>
                  <a:gd name="connsiteY36" fmla="*/ 951548 h 1695450"/>
                  <a:gd name="connsiteX37" fmla="*/ 2205038 w 3864292"/>
                  <a:gd name="connsiteY37" fmla="*/ 1031558 h 1695450"/>
                  <a:gd name="connsiteX38" fmla="*/ 1891665 w 3864292"/>
                  <a:gd name="connsiteY38" fmla="*/ 1055370 h 1695450"/>
                  <a:gd name="connsiteX39" fmla="*/ 1694497 w 3864292"/>
                  <a:gd name="connsiteY39" fmla="*/ 1055370 h 1695450"/>
                  <a:gd name="connsiteX40" fmla="*/ 1694497 w 3864292"/>
                  <a:gd name="connsiteY40" fmla="*/ 1694498 h 1695450"/>
                  <a:gd name="connsiteX41" fmla="*/ 1392555 w 3864292"/>
                  <a:gd name="connsiteY41" fmla="*/ 1694498 h 1695450"/>
                  <a:gd name="connsiteX42" fmla="*/ 1392555 w 3864292"/>
                  <a:gd name="connsiteY42" fmla="*/ 0 h 1695450"/>
                  <a:gd name="connsiteX43" fmla="*/ 1392555 w 3864292"/>
                  <a:gd name="connsiteY43" fmla="*/ 0 h 1695450"/>
                  <a:gd name="connsiteX44" fmla="*/ 0 w 3864292"/>
                  <a:gd name="connsiteY44" fmla="*/ 0 h 1695450"/>
                  <a:gd name="connsiteX45" fmla="*/ 483870 w 3864292"/>
                  <a:gd name="connsiteY45" fmla="*/ 0 h 1695450"/>
                  <a:gd name="connsiteX46" fmla="*/ 842963 w 3864292"/>
                  <a:gd name="connsiteY46" fmla="*/ 25718 h 1695450"/>
                  <a:gd name="connsiteX47" fmla="*/ 1058227 w 3864292"/>
                  <a:gd name="connsiteY47" fmla="*/ 191453 h 1695450"/>
                  <a:gd name="connsiteX48" fmla="*/ 1144905 w 3864292"/>
                  <a:gd name="connsiteY48" fmla="*/ 521970 h 1695450"/>
                  <a:gd name="connsiteX49" fmla="*/ 1095375 w 3864292"/>
                  <a:gd name="connsiteY49" fmla="*/ 784860 h 1695450"/>
                  <a:gd name="connsiteX50" fmla="*/ 968693 w 3864292"/>
                  <a:gd name="connsiteY50" fmla="*/ 951548 h 1695450"/>
                  <a:gd name="connsiteX51" fmla="*/ 812482 w 3864292"/>
                  <a:gd name="connsiteY51" fmla="*/ 1031558 h 1695450"/>
                  <a:gd name="connsiteX52" fmla="*/ 499110 w 3864292"/>
                  <a:gd name="connsiteY52" fmla="*/ 1055370 h 1695450"/>
                  <a:gd name="connsiteX53" fmla="*/ 301943 w 3864292"/>
                  <a:gd name="connsiteY53" fmla="*/ 1055370 h 1695450"/>
                  <a:gd name="connsiteX54" fmla="*/ 301943 w 3864292"/>
                  <a:gd name="connsiteY54" fmla="*/ 1694498 h 1695450"/>
                  <a:gd name="connsiteX55" fmla="*/ 0 w 3864292"/>
                  <a:gd name="connsiteY55" fmla="*/ 1694498 h 1695450"/>
                  <a:gd name="connsiteX56" fmla="*/ 0 w 3864292"/>
                  <a:gd name="connsiteY56" fmla="*/ 0 h 1695450"/>
                  <a:gd name="connsiteX57" fmla="*/ 0 w 3864292"/>
                  <a:gd name="connsiteY57"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64292" h="1695450">
                    <a:moveTo>
                      <a:pt x="1693545" y="286703"/>
                    </a:moveTo>
                    <a:lnTo>
                      <a:pt x="1693545" y="767715"/>
                    </a:lnTo>
                    <a:lnTo>
                      <a:pt x="1858327" y="767715"/>
                    </a:lnTo>
                    <a:cubicBezTo>
                      <a:pt x="1977390" y="767715"/>
                      <a:pt x="2056447" y="759143"/>
                      <a:pt x="2096452" y="741045"/>
                    </a:cubicBezTo>
                    <a:cubicBezTo>
                      <a:pt x="2136458" y="722948"/>
                      <a:pt x="2167890" y="695325"/>
                      <a:pt x="2190750" y="658178"/>
                    </a:cubicBezTo>
                    <a:cubicBezTo>
                      <a:pt x="2213610" y="620078"/>
                      <a:pt x="2225040" y="576263"/>
                      <a:pt x="2225040" y="526733"/>
                    </a:cubicBezTo>
                    <a:cubicBezTo>
                      <a:pt x="2225040" y="464820"/>
                      <a:pt x="2208847" y="414338"/>
                      <a:pt x="2177415" y="374333"/>
                    </a:cubicBezTo>
                    <a:cubicBezTo>
                      <a:pt x="2145030" y="334328"/>
                      <a:pt x="2105025" y="309563"/>
                      <a:pt x="2056447" y="299085"/>
                    </a:cubicBezTo>
                    <a:cubicBezTo>
                      <a:pt x="2020252" y="291465"/>
                      <a:pt x="1947863" y="287655"/>
                      <a:pt x="1839277" y="287655"/>
                    </a:cubicBezTo>
                    <a:lnTo>
                      <a:pt x="1693545" y="287655"/>
                    </a:lnTo>
                    <a:close/>
                    <a:moveTo>
                      <a:pt x="301943" y="286703"/>
                    </a:moveTo>
                    <a:lnTo>
                      <a:pt x="301943" y="767715"/>
                    </a:lnTo>
                    <a:lnTo>
                      <a:pt x="466725" y="767715"/>
                    </a:lnTo>
                    <a:cubicBezTo>
                      <a:pt x="585788" y="767715"/>
                      <a:pt x="664845" y="759143"/>
                      <a:pt x="704850" y="741045"/>
                    </a:cubicBezTo>
                    <a:cubicBezTo>
                      <a:pt x="744855" y="722948"/>
                      <a:pt x="776288" y="695325"/>
                      <a:pt x="799147" y="658178"/>
                    </a:cubicBezTo>
                    <a:cubicBezTo>
                      <a:pt x="822007" y="620078"/>
                      <a:pt x="833438" y="576263"/>
                      <a:pt x="833438" y="526733"/>
                    </a:cubicBezTo>
                    <a:cubicBezTo>
                      <a:pt x="833438" y="464820"/>
                      <a:pt x="817245" y="414338"/>
                      <a:pt x="785813" y="374333"/>
                    </a:cubicBezTo>
                    <a:cubicBezTo>
                      <a:pt x="753427" y="334328"/>
                      <a:pt x="713422" y="309563"/>
                      <a:pt x="664845" y="299085"/>
                    </a:cubicBezTo>
                    <a:cubicBezTo>
                      <a:pt x="628650" y="291465"/>
                      <a:pt x="556260" y="287655"/>
                      <a:pt x="447675" y="287655"/>
                    </a:cubicBezTo>
                    <a:lnTo>
                      <a:pt x="301943" y="287655"/>
                    </a:lnTo>
                    <a:close/>
                    <a:moveTo>
                      <a:pt x="2676525" y="0"/>
                    </a:moveTo>
                    <a:lnTo>
                      <a:pt x="3864293" y="0"/>
                    </a:lnTo>
                    <a:lnTo>
                      <a:pt x="3864293" y="286703"/>
                    </a:lnTo>
                    <a:lnTo>
                      <a:pt x="3422333" y="286703"/>
                    </a:lnTo>
                    <a:lnTo>
                      <a:pt x="3422333" y="1695450"/>
                    </a:lnTo>
                    <a:lnTo>
                      <a:pt x="3120390" y="1695450"/>
                    </a:lnTo>
                    <a:lnTo>
                      <a:pt x="3120390" y="286703"/>
                    </a:lnTo>
                    <a:lnTo>
                      <a:pt x="2676525" y="286703"/>
                    </a:lnTo>
                    <a:lnTo>
                      <a:pt x="2676525" y="0"/>
                    </a:lnTo>
                    <a:lnTo>
                      <a:pt x="2676525" y="0"/>
                    </a:lnTo>
                    <a:close/>
                    <a:moveTo>
                      <a:pt x="1392555" y="0"/>
                    </a:moveTo>
                    <a:lnTo>
                      <a:pt x="1876425" y="0"/>
                    </a:lnTo>
                    <a:cubicBezTo>
                      <a:pt x="2060257" y="0"/>
                      <a:pt x="2179320" y="8573"/>
                      <a:pt x="2235518" y="25718"/>
                    </a:cubicBezTo>
                    <a:cubicBezTo>
                      <a:pt x="2321243" y="51435"/>
                      <a:pt x="2392680" y="106680"/>
                      <a:pt x="2450783" y="191453"/>
                    </a:cubicBezTo>
                    <a:cubicBezTo>
                      <a:pt x="2508885" y="276225"/>
                      <a:pt x="2537460" y="386715"/>
                      <a:pt x="2537460" y="521970"/>
                    </a:cubicBezTo>
                    <a:cubicBezTo>
                      <a:pt x="2537460" y="625793"/>
                      <a:pt x="2521268" y="713423"/>
                      <a:pt x="2487930" y="784860"/>
                    </a:cubicBezTo>
                    <a:cubicBezTo>
                      <a:pt x="2454593" y="855345"/>
                      <a:pt x="2412683" y="911543"/>
                      <a:pt x="2361247" y="951548"/>
                    </a:cubicBezTo>
                    <a:cubicBezTo>
                      <a:pt x="2309813" y="991553"/>
                      <a:pt x="2257425" y="1019175"/>
                      <a:pt x="2205038" y="1031558"/>
                    </a:cubicBezTo>
                    <a:cubicBezTo>
                      <a:pt x="2132647" y="1047750"/>
                      <a:pt x="2028825" y="1055370"/>
                      <a:pt x="1891665" y="1055370"/>
                    </a:cubicBezTo>
                    <a:lnTo>
                      <a:pt x="1694497" y="1055370"/>
                    </a:lnTo>
                    <a:lnTo>
                      <a:pt x="1694497" y="1694498"/>
                    </a:lnTo>
                    <a:lnTo>
                      <a:pt x="1392555" y="1694498"/>
                    </a:lnTo>
                    <a:lnTo>
                      <a:pt x="1392555" y="0"/>
                    </a:lnTo>
                    <a:lnTo>
                      <a:pt x="1392555" y="0"/>
                    </a:lnTo>
                    <a:close/>
                    <a:moveTo>
                      <a:pt x="0" y="0"/>
                    </a:moveTo>
                    <a:lnTo>
                      <a:pt x="483870" y="0"/>
                    </a:lnTo>
                    <a:cubicBezTo>
                      <a:pt x="667702" y="0"/>
                      <a:pt x="786765" y="8573"/>
                      <a:pt x="842963" y="25718"/>
                    </a:cubicBezTo>
                    <a:cubicBezTo>
                      <a:pt x="928688" y="51435"/>
                      <a:pt x="1000125" y="106680"/>
                      <a:pt x="1058227" y="191453"/>
                    </a:cubicBezTo>
                    <a:cubicBezTo>
                      <a:pt x="1116330" y="276225"/>
                      <a:pt x="1144905" y="386715"/>
                      <a:pt x="1144905" y="521970"/>
                    </a:cubicBezTo>
                    <a:cubicBezTo>
                      <a:pt x="1144905" y="625793"/>
                      <a:pt x="1128713" y="713423"/>
                      <a:pt x="1095375" y="784860"/>
                    </a:cubicBezTo>
                    <a:cubicBezTo>
                      <a:pt x="1062038" y="855345"/>
                      <a:pt x="1020127" y="911543"/>
                      <a:pt x="968693" y="951548"/>
                    </a:cubicBezTo>
                    <a:cubicBezTo>
                      <a:pt x="917257" y="991553"/>
                      <a:pt x="864870" y="1019175"/>
                      <a:pt x="812482" y="1031558"/>
                    </a:cubicBezTo>
                    <a:cubicBezTo>
                      <a:pt x="740093" y="1047750"/>
                      <a:pt x="636270" y="1055370"/>
                      <a:pt x="499110" y="1055370"/>
                    </a:cubicBezTo>
                    <a:lnTo>
                      <a:pt x="301943" y="1055370"/>
                    </a:lnTo>
                    <a:lnTo>
                      <a:pt x="301943" y="1694498"/>
                    </a:lnTo>
                    <a:lnTo>
                      <a:pt x="0" y="1694498"/>
                    </a:lnTo>
                    <a:lnTo>
                      <a:pt x="0" y="0"/>
                    </a:lnTo>
                    <a:lnTo>
                      <a:pt x="0" y="0"/>
                    </a:lnTo>
                    <a:close/>
                  </a:path>
                </a:pathLst>
              </a:custGeom>
              <a:grpFill/>
              <a:ln w="9525" cap="flat">
                <a:noFill/>
                <a:prstDash val="solid"/>
                <a:miter/>
              </a:ln>
            </p:spPr>
            <p:txBody>
              <a:bodyPr rtlCol="0" anchor="ctr"/>
              <a:lstStyle/>
              <a:p>
                <a:pPr algn="r"/>
                <a:endParaRPr lang="en-US">
                  <a:solidFill>
                    <a:schemeClr val="tx1">
                      <a:lumMod val="85000"/>
                      <a:lumOff val="15000"/>
                    </a:schemeClr>
                  </a:solidFill>
                </a:endParaRPr>
              </a:p>
            </p:txBody>
          </p:sp>
          <p:grpSp>
            <p:nvGrpSpPr>
              <p:cNvPr id="28" name="Graphic 1">
                <a:extLst>
                  <a:ext uri="{FF2B5EF4-FFF2-40B4-BE49-F238E27FC236}">
                    <a16:creationId xmlns:a16="http://schemas.microsoft.com/office/drawing/2014/main" id="{654B8B42-5803-41D1-913F-6C301EAD336B}"/>
                  </a:ext>
                </a:extLst>
              </p:cNvPr>
              <p:cNvGrpSpPr/>
              <p:nvPr/>
            </p:nvGrpSpPr>
            <p:grpSpPr>
              <a:xfrm>
                <a:off x="1795462" y="2615564"/>
                <a:ext cx="8943975" cy="1697354"/>
                <a:chOff x="1795462" y="2615564"/>
                <a:chExt cx="8943975" cy="1697354"/>
              </a:xfrm>
              <a:grpFill/>
            </p:grpSpPr>
            <p:sp>
              <p:nvSpPr>
                <p:cNvPr id="29" name="Freeform: Shape 28">
                  <a:extLst>
                    <a:ext uri="{FF2B5EF4-FFF2-40B4-BE49-F238E27FC236}">
                      <a16:creationId xmlns:a16="http://schemas.microsoft.com/office/drawing/2014/main" id="{4BF55E03-EA07-4906-BB8F-E8D00F3A60D3}"/>
                    </a:ext>
                  </a:extLst>
                </p:cNvPr>
                <p:cNvSpPr/>
                <p:nvPr/>
              </p:nvSpPr>
              <p:spPr>
                <a:xfrm>
                  <a:off x="1795462" y="2615564"/>
                  <a:ext cx="1414462" cy="1697354"/>
                </a:xfrm>
                <a:custGeom>
                  <a:avLst/>
                  <a:gdLst>
                    <a:gd name="connsiteX0" fmla="*/ 1288732 w 1414462"/>
                    <a:gd name="connsiteY0" fmla="*/ 1835468 h 1835467"/>
                    <a:gd name="connsiteX1" fmla="*/ 689610 w 1414462"/>
                    <a:gd name="connsiteY1" fmla="*/ 365760 h 1835467"/>
                    <a:gd name="connsiteX2" fmla="*/ 126683 w 1414462"/>
                    <a:gd name="connsiteY2" fmla="*/ 1798320 h 1835467"/>
                    <a:gd name="connsiteX3" fmla="*/ 0 w 1414462"/>
                    <a:gd name="connsiteY3" fmla="*/ 1747838 h 1835467"/>
                    <a:gd name="connsiteX4" fmla="*/ 687705 w 1414462"/>
                    <a:gd name="connsiteY4" fmla="*/ 0 h 1835467"/>
                    <a:gd name="connsiteX5" fmla="*/ 1414463 w 1414462"/>
                    <a:gd name="connsiteY5" fmla="*/ 1784985 h 18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4462" h="1835467">
                      <a:moveTo>
                        <a:pt x="1288732" y="1835468"/>
                      </a:moveTo>
                      <a:lnTo>
                        <a:pt x="689610" y="365760"/>
                      </a:lnTo>
                      <a:lnTo>
                        <a:pt x="126683" y="1798320"/>
                      </a:lnTo>
                      <a:lnTo>
                        <a:pt x="0" y="1747838"/>
                      </a:lnTo>
                      <a:lnTo>
                        <a:pt x="687705" y="0"/>
                      </a:lnTo>
                      <a:lnTo>
                        <a:pt x="1414463" y="1784985"/>
                      </a:lnTo>
                      <a:close/>
                    </a:path>
                  </a:pathLst>
                </a:custGeom>
                <a:grpFill/>
                <a:ln w="9525" cap="flat">
                  <a:noFill/>
                  <a:prstDash val="solid"/>
                  <a:miter/>
                </a:ln>
              </p:spPr>
              <p:txBody>
                <a:bodyPr rtlCol="0" anchor="ctr"/>
                <a:lstStyle/>
                <a:p>
                  <a:pPr algn="r"/>
                  <a:endParaRPr lang="en-US">
                    <a:solidFill>
                      <a:schemeClr val="tx1">
                        <a:lumMod val="85000"/>
                        <a:lumOff val="15000"/>
                      </a:schemeClr>
                    </a:solidFill>
                  </a:endParaRPr>
                </a:p>
              </p:txBody>
            </p:sp>
            <p:grpSp>
              <p:nvGrpSpPr>
                <p:cNvPr id="30" name="Graphic 1">
                  <a:extLst>
                    <a:ext uri="{FF2B5EF4-FFF2-40B4-BE49-F238E27FC236}">
                      <a16:creationId xmlns:a16="http://schemas.microsoft.com/office/drawing/2014/main" id="{654B8B42-5803-41D1-913F-6C301EAD336B}"/>
                    </a:ext>
                  </a:extLst>
                </p:cNvPr>
                <p:cNvGrpSpPr/>
                <p:nvPr/>
              </p:nvGrpSpPr>
              <p:grpSpPr>
                <a:xfrm>
                  <a:off x="3416617" y="2615564"/>
                  <a:ext cx="7322820" cy="1697354"/>
                  <a:chOff x="3416617" y="2615564"/>
                  <a:chExt cx="7322820" cy="1697354"/>
                </a:xfrm>
                <a:grpFill/>
              </p:grpSpPr>
              <p:sp>
                <p:nvSpPr>
                  <p:cNvPr id="31" name="Freeform: Shape 30">
                    <a:extLst>
                      <a:ext uri="{FF2B5EF4-FFF2-40B4-BE49-F238E27FC236}">
                        <a16:creationId xmlns:a16="http://schemas.microsoft.com/office/drawing/2014/main" id="{91BD0B22-2415-4008-BFAE-7EE8BEC602DA}"/>
                      </a:ext>
                    </a:extLst>
                  </p:cNvPr>
                  <p:cNvSpPr/>
                  <p:nvPr/>
                </p:nvSpPr>
                <p:spPr>
                  <a:xfrm>
                    <a:off x="3416617" y="2615564"/>
                    <a:ext cx="815339" cy="1697354"/>
                  </a:xfrm>
                  <a:custGeom>
                    <a:avLst/>
                    <a:gdLst>
                      <a:gd name="connsiteX0" fmla="*/ 815340 w 815339"/>
                      <a:gd name="connsiteY0" fmla="*/ 1697355 h 1697354"/>
                      <a:gd name="connsiteX1" fmla="*/ 0 w 815339"/>
                      <a:gd name="connsiteY1" fmla="*/ 1697355 h 1697354"/>
                      <a:gd name="connsiteX2" fmla="*/ 37147 w 815339"/>
                      <a:gd name="connsiteY2" fmla="*/ 0 h 1697354"/>
                      <a:gd name="connsiteX3" fmla="*/ 172402 w 815339"/>
                      <a:gd name="connsiteY3" fmla="*/ 3810 h 1697354"/>
                      <a:gd name="connsiteX4" fmla="*/ 139065 w 815339"/>
                      <a:gd name="connsiteY4" fmla="*/ 1561148 h 1697354"/>
                      <a:gd name="connsiteX5" fmla="*/ 815340 w 815339"/>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339" h="1697354">
                        <a:moveTo>
                          <a:pt x="815340" y="1697355"/>
                        </a:moveTo>
                        <a:lnTo>
                          <a:pt x="0" y="1697355"/>
                        </a:lnTo>
                        <a:lnTo>
                          <a:pt x="37147" y="0"/>
                        </a:lnTo>
                        <a:lnTo>
                          <a:pt x="172402" y="3810"/>
                        </a:lnTo>
                        <a:lnTo>
                          <a:pt x="139065" y="1561148"/>
                        </a:lnTo>
                        <a:lnTo>
                          <a:pt x="815340" y="1561148"/>
                        </a:lnTo>
                        <a:close/>
                      </a:path>
                    </a:pathLst>
                  </a:custGeom>
                  <a:grpFill/>
                  <a:ln w="9525" cap="flat">
                    <a:noFill/>
                    <a:prstDash val="solid"/>
                    <a:miter/>
                  </a:ln>
                </p:spPr>
                <p:txBody>
                  <a:bodyPr rtlCol="0" anchor="ctr"/>
                  <a:lstStyle/>
                  <a:p>
                    <a:pPr algn="r"/>
                    <a:endParaRPr lang="en-US">
                      <a:solidFill>
                        <a:schemeClr val="tx1">
                          <a:lumMod val="85000"/>
                          <a:lumOff val="15000"/>
                        </a:schemeClr>
                      </a:solidFill>
                    </a:endParaRPr>
                  </a:p>
                </p:txBody>
              </p:sp>
              <p:grpSp>
                <p:nvGrpSpPr>
                  <p:cNvPr id="32" name="Graphic 1">
                    <a:extLst>
                      <a:ext uri="{FF2B5EF4-FFF2-40B4-BE49-F238E27FC236}">
                        <a16:creationId xmlns:a16="http://schemas.microsoft.com/office/drawing/2014/main" id="{654B8B42-5803-41D1-913F-6C301EAD336B}"/>
                      </a:ext>
                    </a:extLst>
                  </p:cNvPr>
                  <p:cNvGrpSpPr/>
                  <p:nvPr/>
                </p:nvGrpSpPr>
                <p:grpSpPr>
                  <a:xfrm>
                    <a:off x="4501515" y="2615564"/>
                    <a:ext cx="6237922" cy="1697354"/>
                    <a:chOff x="4501515" y="2615564"/>
                    <a:chExt cx="6237922" cy="1697354"/>
                  </a:xfrm>
                  <a:grpFill/>
                </p:grpSpPr>
                <p:sp>
                  <p:nvSpPr>
                    <p:cNvPr id="33" name="Freeform: Shape 32">
                      <a:extLst>
                        <a:ext uri="{FF2B5EF4-FFF2-40B4-BE49-F238E27FC236}">
                          <a16:creationId xmlns:a16="http://schemas.microsoft.com/office/drawing/2014/main" id="{3B10E363-7F63-4F0C-B916-6CF34FC8F53D}"/>
                        </a:ext>
                      </a:extLst>
                    </p:cNvPr>
                    <p:cNvSpPr/>
                    <p:nvPr/>
                  </p:nvSpPr>
                  <p:spPr>
                    <a:xfrm>
                      <a:off x="4501515" y="2615564"/>
                      <a:ext cx="882967" cy="1697354"/>
                    </a:xfrm>
                    <a:custGeom>
                      <a:avLst/>
                      <a:gdLst>
                        <a:gd name="connsiteX0" fmla="*/ 882967 w 882967"/>
                        <a:gd name="connsiteY0" fmla="*/ 1697355 h 1697354"/>
                        <a:gd name="connsiteX1" fmla="*/ 0 w 882967"/>
                        <a:gd name="connsiteY1" fmla="*/ 1697355 h 1697354"/>
                        <a:gd name="connsiteX2" fmla="*/ 40005 w 882967"/>
                        <a:gd name="connsiteY2" fmla="*/ 0 h 1697354"/>
                        <a:gd name="connsiteX3" fmla="*/ 175260 w 882967"/>
                        <a:gd name="connsiteY3" fmla="*/ 3810 h 1697354"/>
                        <a:gd name="connsiteX4" fmla="*/ 138113 w 882967"/>
                        <a:gd name="connsiteY4" fmla="*/ 1561148 h 1697354"/>
                        <a:gd name="connsiteX5" fmla="*/ 882967 w 882967"/>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 h="1697354">
                          <a:moveTo>
                            <a:pt x="882967" y="1697355"/>
                          </a:moveTo>
                          <a:lnTo>
                            <a:pt x="0" y="1697355"/>
                          </a:lnTo>
                          <a:lnTo>
                            <a:pt x="40005" y="0"/>
                          </a:lnTo>
                          <a:lnTo>
                            <a:pt x="175260" y="3810"/>
                          </a:lnTo>
                          <a:lnTo>
                            <a:pt x="138113" y="1561148"/>
                          </a:lnTo>
                          <a:lnTo>
                            <a:pt x="882967" y="1561148"/>
                          </a:lnTo>
                          <a:close/>
                        </a:path>
                      </a:pathLst>
                    </a:custGeom>
                    <a:grpFill/>
                    <a:ln w="9525" cap="flat">
                      <a:noFill/>
                      <a:prstDash val="solid"/>
                      <a:miter/>
                    </a:ln>
                  </p:spPr>
                  <p:txBody>
                    <a:bodyPr rtlCol="0" anchor="ctr"/>
                    <a:lstStyle/>
                    <a:p>
                      <a:pPr algn="r"/>
                      <a:endParaRPr lang="en-US">
                        <a:solidFill>
                          <a:schemeClr val="tx1">
                            <a:lumMod val="85000"/>
                            <a:lumOff val="15000"/>
                          </a:schemeClr>
                        </a:solidFill>
                      </a:endParaRPr>
                    </a:p>
                  </p:txBody>
                </p:sp>
                <p:sp>
                  <p:nvSpPr>
                    <p:cNvPr id="34" name="Freeform: Shape 33">
                      <a:extLst>
                        <a:ext uri="{FF2B5EF4-FFF2-40B4-BE49-F238E27FC236}">
                          <a16:creationId xmlns:a16="http://schemas.microsoft.com/office/drawing/2014/main" id="{078E0373-37EF-469E-89D2-6214E7756EC3}"/>
                        </a:ext>
                      </a:extLst>
                    </p:cNvPr>
                    <p:cNvSpPr/>
                    <p:nvPr/>
                  </p:nvSpPr>
                  <p:spPr>
                    <a:xfrm>
                      <a:off x="9180194" y="3837621"/>
                      <a:ext cx="1559242" cy="407670"/>
                    </a:xfrm>
                    <a:custGeom>
                      <a:avLst/>
                      <a:gdLst>
                        <a:gd name="connsiteX0" fmla="*/ 0 w 1559242"/>
                        <a:gd name="connsiteY0" fmla="*/ 324803 h 407670"/>
                        <a:gd name="connsiteX1" fmla="*/ 88582 w 1559242"/>
                        <a:gd name="connsiteY1" fmla="*/ 324803 h 407670"/>
                        <a:gd name="connsiteX2" fmla="*/ 88582 w 1559242"/>
                        <a:gd name="connsiteY2" fmla="*/ 400050 h 407670"/>
                        <a:gd name="connsiteX3" fmla="*/ 0 w 1559242"/>
                        <a:gd name="connsiteY3" fmla="*/ 400050 h 407670"/>
                        <a:gd name="connsiteX4" fmla="*/ 0 w 1559242"/>
                        <a:gd name="connsiteY4" fmla="*/ 324803 h 407670"/>
                        <a:gd name="connsiteX5" fmla="*/ 0 w 1559242"/>
                        <a:gd name="connsiteY5" fmla="*/ 324803 h 407670"/>
                        <a:gd name="connsiteX6" fmla="*/ 851535 w 1559242"/>
                        <a:gd name="connsiteY6" fmla="*/ 68580 h 407670"/>
                        <a:gd name="connsiteX7" fmla="*/ 758190 w 1559242"/>
                        <a:gd name="connsiteY7" fmla="*/ 101918 h 407670"/>
                        <a:gd name="connsiteX8" fmla="*/ 722947 w 1559242"/>
                        <a:gd name="connsiteY8" fmla="*/ 203835 h 407670"/>
                        <a:gd name="connsiteX9" fmla="*/ 759143 w 1559242"/>
                        <a:gd name="connsiteY9" fmla="*/ 304800 h 407670"/>
                        <a:gd name="connsiteX10" fmla="*/ 851535 w 1559242"/>
                        <a:gd name="connsiteY10" fmla="*/ 339090 h 407670"/>
                        <a:gd name="connsiteX11" fmla="*/ 942976 w 1559242"/>
                        <a:gd name="connsiteY11" fmla="*/ 304800 h 407670"/>
                        <a:gd name="connsiteX12" fmla="*/ 979170 w 1559242"/>
                        <a:gd name="connsiteY12" fmla="*/ 201930 h 407670"/>
                        <a:gd name="connsiteX13" fmla="*/ 943928 w 1559242"/>
                        <a:gd name="connsiteY13" fmla="*/ 100965 h 407670"/>
                        <a:gd name="connsiteX14" fmla="*/ 851535 w 1559242"/>
                        <a:gd name="connsiteY14" fmla="*/ 68580 h 407670"/>
                        <a:gd name="connsiteX15" fmla="*/ 851535 w 1559242"/>
                        <a:gd name="connsiteY15" fmla="*/ 68580 h 407670"/>
                        <a:gd name="connsiteX16" fmla="*/ 1113472 w 1559242"/>
                        <a:gd name="connsiteY16" fmla="*/ 6668 h 407670"/>
                        <a:gd name="connsiteX17" fmla="*/ 1252538 w 1559242"/>
                        <a:gd name="connsiteY17" fmla="*/ 6668 h 407670"/>
                        <a:gd name="connsiteX18" fmla="*/ 1336357 w 1559242"/>
                        <a:gd name="connsiteY18" fmla="*/ 275273 h 407670"/>
                        <a:gd name="connsiteX19" fmla="*/ 1419226 w 1559242"/>
                        <a:gd name="connsiteY19" fmla="*/ 6668 h 407670"/>
                        <a:gd name="connsiteX20" fmla="*/ 1559243 w 1559242"/>
                        <a:gd name="connsiteY20" fmla="*/ 6668 h 407670"/>
                        <a:gd name="connsiteX21" fmla="*/ 1559243 w 1559242"/>
                        <a:gd name="connsiteY21" fmla="*/ 400050 h 407670"/>
                        <a:gd name="connsiteX22" fmla="*/ 1472565 w 1559242"/>
                        <a:gd name="connsiteY22" fmla="*/ 400050 h 407670"/>
                        <a:gd name="connsiteX23" fmla="*/ 1472565 w 1559242"/>
                        <a:gd name="connsiteY23" fmla="*/ 90488 h 407670"/>
                        <a:gd name="connsiteX24" fmla="*/ 1381126 w 1559242"/>
                        <a:gd name="connsiteY24" fmla="*/ 400050 h 407670"/>
                        <a:gd name="connsiteX25" fmla="*/ 1291590 w 1559242"/>
                        <a:gd name="connsiteY25" fmla="*/ 400050 h 407670"/>
                        <a:gd name="connsiteX26" fmla="*/ 1200151 w 1559242"/>
                        <a:gd name="connsiteY26" fmla="*/ 90488 h 407670"/>
                        <a:gd name="connsiteX27" fmla="*/ 1200151 w 1559242"/>
                        <a:gd name="connsiteY27" fmla="*/ 400050 h 407670"/>
                        <a:gd name="connsiteX28" fmla="*/ 1113472 w 1559242"/>
                        <a:gd name="connsiteY28" fmla="*/ 400050 h 407670"/>
                        <a:gd name="connsiteX29" fmla="*/ 1113472 w 1559242"/>
                        <a:gd name="connsiteY29" fmla="*/ 6668 h 407670"/>
                        <a:gd name="connsiteX30" fmla="*/ 1113472 w 1559242"/>
                        <a:gd name="connsiteY30" fmla="*/ 6668 h 407670"/>
                        <a:gd name="connsiteX31" fmla="*/ 850582 w 1559242"/>
                        <a:gd name="connsiteY31" fmla="*/ 0 h 407670"/>
                        <a:gd name="connsiteX32" fmla="*/ 1013460 w 1559242"/>
                        <a:gd name="connsiteY32" fmla="*/ 54293 h 407670"/>
                        <a:gd name="connsiteX33" fmla="*/ 1074420 w 1559242"/>
                        <a:gd name="connsiteY33" fmla="*/ 203835 h 407670"/>
                        <a:gd name="connsiteX34" fmla="*/ 1013460 w 1559242"/>
                        <a:gd name="connsiteY34" fmla="*/ 352425 h 407670"/>
                        <a:gd name="connsiteX35" fmla="*/ 850582 w 1559242"/>
                        <a:gd name="connsiteY35" fmla="*/ 405765 h 407670"/>
                        <a:gd name="connsiteX36" fmla="*/ 686753 w 1559242"/>
                        <a:gd name="connsiteY36" fmla="*/ 352425 h 407670"/>
                        <a:gd name="connsiteX37" fmla="*/ 625793 w 1559242"/>
                        <a:gd name="connsiteY37" fmla="*/ 204788 h 407670"/>
                        <a:gd name="connsiteX38" fmla="*/ 646747 w 1559242"/>
                        <a:gd name="connsiteY38" fmla="*/ 103823 h 407670"/>
                        <a:gd name="connsiteX39" fmla="*/ 689610 w 1559242"/>
                        <a:gd name="connsiteY39" fmla="*/ 49530 h 407670"/>
                        <a:gd name="connsiteX40" fmla="*/ 749618 w 1559242"/>
                        <a:gd name="connsiteY40" fmla="*/ 14288 h 407670"/>
                        <a:gd name="connsiteX41" fmla="*/ 850582 w 1559242"/>
                        <a:gd name="connsiteY41" fmla="*/ 0 h 407670"/>
                        <a:gd name="connsiteX42" fmla="*/ 850582 w 1559242"/>
                        <a:gd name="connsiteY42" fmla="*/ 0 h 407670"/>
                        <a:gd name="connsiteX43" fmla="*/ 376238 w 1559242"/>
                        <a:gd name="connsiteY43" fmla="*/ 0 h 407670"/>
                        <a:gd name="connsiteX44" fmla="*/ 513398 w 1559242"/>
                        <a:gd name="connsiteY44" fmla="*/ 42863 h 407670"/>
                        <a:gd name="connsiteX45" fmla="*/ 561023 w 1559242"/>
                        <a:gd name="connsiteY45" fmla="*/ 115253 h 407670"/>
                        <a:gd name="connsiteX46" fmla="*/ 468630 w 1559242"/>
                        <a:gd name="connsiteY46" fmla="*/ 134303 h 407670"/>
                        <a:gd name="connsiteX47" fmla="*/ 434340 w 1559242"/>
                        <a:gd name="connsiteY47" fmla="*/ 85725 h 407670"/>
                        <a:gd name="connsiteX48" fmla="*/ 371475 w 1559242"/>
                        <a:gd name="connsiteY48" fmla="*/ 67628 h 407670"/>
                        <a:gd name="connsiteX49" fmla="*/ 288607 w 1559242"/>
                        <a:gd name="connsiteY49" fmla="*/ 99060 h 407670"/>
                        <a:gd name="connsiteX50" fmla="*/ 256223 w 1559242"/>
                        <a:gd name="connsiteY50" fmla="*/ 200978 h 407670"/>
                        <a:gd name="connsiteX51" fmla="*/ 287655 w 1559242"/>
                        <a:gd name="connsiteY51" fmla="*/ 307658 h 407670"/>
                        <a:gd name="connsiteX52" fmla="*/ 369570 w 1559242"/>
                        <a:gd name="connsiteY52" fmla="*/ 339090 h 407670"/>
                        <a:gd name="connsiteX53" fmla="*/ 433388 w 1559242"/>
                        <a:gd name="connsiteY53" fmla="*/ 319088 h 407670"/>
                        <a:gd name="connsiteX54" fmla="*/ 471488 w 1559242"/>
                        <a:gd name="connsiteY54" fmla="*/ 256223 h 407670"/>
                        <a:gd name="connsiteX55" fmla="*/ 561975 w 1559242"/>
                        <a:gd name="connsiteY55" fmla="*/ 280988 h 407670"/>
                        <a:gd name="connsiteX56" fmla="*/ 492443 w 1559242"/>
                        <a:gd name="connsiteY56" fmla="*/ 376238 h 407670"/>
                        <a:gd name="connsiteX57" fmla="*/ 369570 w 1559242"/>
                        <a:gd name="connsiteY57" fmla="*/ 407670 h 407670"/>
                        <a:gd name="connsiteX58" fmla="*/ 218123 w 1559242"/>
                        <a:gd name="connsiteY58" fmla="*/ 354330 h 407670"/>
                        <a:gd name="connsiteX59" fmla="*/ 159068 w 1559242"/>
                        <a:gd name="connsiteY59" fmla="*/ 207645 h 407670"/>
                        <a:gd name="connsiteX60" fmla="*/ 218123 w 1559242"/>
                        <a:gd name="connsiteY60" fmla="*/ 55245 h 407670"/>
                        <a:gd name="connsiteX61" fmla="*/ 376238 w 1559242"/>
                        <a:gd name="connsiteY61" fmla="*/ 0 h 407670"/>
                        <a:gd name="connsiteX62" fmla="*/ 376238 w 1559242"/>
                        <a:gd name="connsiteY62" fmla="*/ 0 h 4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59242" h="407670">
                          <a:moveTo>
                            <a:pt x="0" y="324803"/>
                          </a:moveTo>
                          <a:lnTo>
                            <a:pt x="88582" y="324803"/>
                          </a:lnTo>
                          <a:lnTo>
                            <a:pt x="88582" y="400050"/>
                          </a:lnTo>
                          <a:lnTo>
                            <a:pt x="0" y="400050"/>
                          </a:lnTo>
                          <a:lnTo>
                            <a:pt x="0" y="324803"/>
                          </a:lnTo>
                          <a:lnTo>
                            <a:pt x="0" y="324803"/>
                          </a:lnTo>
                          <a:close/>
                          <a:moveTo>
                            <a:pt x="851535" y="68580"/>
                          </a:moveTo>
                          <a:cubicBezTo>
                            <a:pt x="813435" y="68580"/>
                            <a:pt x="782003" y="80010"/>
                            <a:pt x="758190" y="101918"/>
                          </a:cubicBezTo>
                          <a:cubicBezTo>
                            <a:pt x="734378" y="124778"/>
                            <a:pt x="722947" y="158115"/>
                            <a:pt x="722947" y="203835"/>
                          </a:cubicBezTo>
                          <a:cubicBezTo>
                            <a:pt x="722947" y="248603"/>
                            <a:pt x="735330" y="281940"/>
                            <a:pt x="759143" y="304800"/>
                          </a:cubicBezTo>
                          <a:cubicBezTo>
                            <a:pt x="782955" y="327660"/>
                            <a:pt x="814388" y="339090"/>
                            <a:pt x="851535" y="339090"/>
                          </a:cubicBezTo>
                          <a:cubicBezTo>
                            <a:pt x="888682" y="339090"/>
                            <a:pt x="919163" y="327660"/>
                            <a:pt x="942976" y="304800"/>
                          </a:cubicBezTo>
                          <a:cubicBezTo>
                            <a:pt x="966788" y="281940"/>
                            <a:pt x="979170" y="247650"/>
                            <a:pt x="979170" y="201930"/>
                          </a:cubicBezTo>
                          <a:cubicBezTo>
                            <a:pt x="979170" y="157163"/>
                            <a:pt x="967740" y="122873"/>
                            <a:pt x="943928" y="100965"/>
                          </a:cubicBezTo>
                          <a:cubicBezTo>
                            <a:pt x="920115" y="79058"/>
                            <a:pt x="889635" y="68580"/>
                            <a:pt x="851535" y="68580"/>
                          </a:cubicBezTo>
                          <a:lnTo>
                            <a:pt x="851535" y="68580"/>
                          </a:lnTo>
                          <a:close/>
                          <a:moveTo>
                            <a:pt x="1113472" y="6668"/>
                          </a:moveTo>
                          <a:lnTo>
                            <a:pt x="1252538" y="6668"/>
                          </a:lnTo>
                          <a:lnTo>
                            <a:pt x="1336357" y="275273"/>
                          </a:lnTo>
                          <a:lnTo>
                            <a:pt x="1419226" y="6668"/>
                          </a:lnTo>
                          <a:lnTo>
                            <a:pt x="1559243" y="6668"/>
                          </a:lnTo>
                          <a:lnTo>
                            <a:pt x="1559243" y="400050"/>
                          </a:lnTo>
                          <a:lnTo>
                            <a:pt x="1472565" y="400050"/>
                          </a:lnTo>
                          <a:lnTo>
                            <a:pt x="1472565" y="90488"/>
                          </a:lnTo>
                          <a:lnTo>
                            <a:pt x="1381126" y="400050"/>
                          </a:lnTo>
                          <a:lnTo>
                            <a:pt x="1291590" y="400050"/>
                          </a:lnTo>
                          <a:lnTo>
                            <a:pt x="1200151" y="90488"/>
                          </a:lnTo>
                          <a:lnTo>
                            <a:pt x="1200151" y="400050"/>
                          </a:lnTo>
                          <a:lnTo>
                            <a:pt x="1113472" y="400050"/>
                          </a:lnTo>
                          <a:lnTo>
                            <a:pt x="1113472" y="6668"/>
                          </a:lnTo>
                          <a:lnTo>
                            <a:pt x="1113472" y="6668"/>
                          </a:lnTo>
                          <a:close/>
                          <a:moveTo>
                            <a:pt x="850582" y="0"/>
                          </a:moveTo>
                          <a:cubicBezTo>
                            <a:pt x="918210" y="0"/>
                            <a:pt x="973455" y="18098"/>
                            <a:pt x="1013460" y="54293"/>
                          </a:cubicBezTo>
                          <a:cubicBezTo>
                            <a:pt x="1054418" y="90488"/>
                            <a:pt x="1074420" y="140018"/>
                            <a:pt x="1074420" y="203835"/>
                          </a:cubicBezTo>
                          <a:cubicBezTo>
                            <a:pt x="1074420" y="267653"/>
                            <a:pt x="1054418" y="317183"/>
                            <a:pt x="1013460" y="352425"/>
                          </a:cubicBezTo>
                          <a:cubicBezTo>
                            <a:pt x="972503" y="388620"/>
                            <a:pt x="919163" y="405765"/>
                            <a:pt x="850582" y="405765"/>
                          </a:cubicBezTo>
                          <a:cubicBezTo>
                            <a:pt x="782003" y="405765"/>
                            <a:pt x="727710" y="387668"/>
                            <a:pt x="686753" y="352425"/>
                          </a:cubicBezTo>
                          <a:cubicBezTo>
                            <a:pt x="645795" y="317183"/>
                            <a:pt x="625793" y="267653"/>
                            <a:pt x="625793" y="204788"/>
                          </a:cubicBezTo>
                          <a:cubicBezTo>
                            <a:pt x="625793" y="164783"/>
                            <a:pt x="632460" y="131445"/>
                            <a:pt x="646747" y="103823"/>
                          </a:cubicBezTo>
                          <a:cubicBezTo>
                            <a:pt x="657226" y="83820"/>
                            <a:pt x="671513" y="65723"/>
                            <a:pt x="689610" y="49530"/>
                          </a:cubicBezTo>
                          <a:cubicBezTo>
                            <a:pt x="707707" y="33338"/>
                            <a:pt x="727710" y="21908"/>
                            <a:pt x="749618" y="14288"/>
                          </a:cubicBezTo>
                          <a:cubicBezTo>
                            <a:pt x="779145" y="5715"/>
                            <a:pt x="812482" y="0"/>
                            <a:pt x="850582" y="0"/>
                          </a:cubicBezTo>
                          <a:lnTo>
                            <a:pt x="850582" y="0"/>
                          </a:lnTo>
                          <a:close/>
                          <a:moveTo>
                            <a:pt x="376238" y="0"/>
                          </a:moveTo>
                          <a:cubicBezTo>
                            <a:pt x="432435" y="0"/>
                            <a:pt x="478155" y="14288"/>
                            <a:pt x="513398" y="42863"/>
                          </a:cubicBezTo>
                          <a:cubicBezTo>
                            <a:pt x="534353" y="60008"/>
                            <a:pt x="550545" y="83820"/>
                            <a:pt x="561023" y="115253"/>
                          </a:cubicBezTo>
                          <a:lnTo>
                            <a:pt x="468630" y="134303"/>
                          </a:lnTo>
                          <a:cubicBezTo>
                            <a:pt x="462915" y="114300"/>
                            <a:pt x="451485" y="98108"/>
                            <a:pt x="434340" y="85725"/>
                          </a:cubicBezTo>
                          <a:cubicBezTo>
                            <a:pt x="417195" y="74295"/>
                            <a:pt x="396240" y="67628"/>
                            <a:pt x="371475" y="67628"/>
                          </a:cubicBezTo>
                          <a:cubicBezTo>
                            <a:pt x="337185" y="67628"/>
                            <a:pt x="309563" y="78105"/>
                            <a:pt x="288607" y="99060"/>
                          </a:cubicBezTo>
                          <a:cubicBezTo>
                            <a:pt x="267653" y="120015"/>
                            <a:pt x="256223" y="154305"/>
                            <a:pt x="256223" y="200978"/>
                          </a:cubicBezTo>
                          <a:cubicBezTo>
                            <a:pt x="256223" y="250508"/>
                            <a:pt x="266700" y="285750"/>
                            <a:pt x="287655" y="307658"/>
                          </a:cubicBezTo>
                          <a:cubicBezTo>
                            <a:pt x="308610" y="328613"/>
                            <a:pt x="336232" y="339090"/>
                            <a:pt x="369570" y="339090"/>
                          </a:cubicBezTo>
                          <a:cubicBezTo>
                            <a:pt x="394335" y="339090"/>
                            <a:pt x="415290" y="332423"/>
                            <a:pt x="433388" y="319088"/>
                          </a:cubicBezTo>
                          <a:cubicBezTo>
                            <a:pt x="451485" y="305753"/>
                            <a:pt x="463868" y="284798"/>
                            <a:pt x="471488" y="256223"/>
                          </a:cubicBezTo>
                          <a:lnTo>
                            <a:pt x="561975" y="280988"/>
                          </a:lnTo>
                          <a:cubicBezTo>
                            <a:pt x="547688" y="323850"/>
                            <a:pt x="524828" y="356235"/>
                            <a:pt x="492443" y="376238"/>
                          </a:cubicBezTo>
                          <a:cubicBezTo>
                            <a:pt x="460057" y="397193"/>
                            <a:pt x="419100" y="407670"/>
                            <a:pt x="369570" y="407670"/>
                          </a:cubicBezTo>
                          <a:cubicBezTo>
                            <a:pt x="308610" y="407670"/>
                            <a:pt x="258128" y="389573"/>
                            <a:pt x="218123" y="354330"/>
                          </a:cubicBezTo>
                          <a:cubicBezTo>
                            <a:pt x="179070" y="319088"/>
                            <a:pt x="159068" y="269558"/>
                            <a:pt x="159068" y="207645"/>
                          </a:cubicBezTo>
                          <a:cubicBezTo>
                            <a:pt x="159068" y="141923"/>
                            <a:pt x="179070" y="91440"/>
                            <a:pt x="218123" y="55245"/>
                          </a:cubicBezTo>
                          <a:cubicBezTo>
                            <a:pt x="257175" y="19050"/>
                            <a:pt x="311468" y="0"/>
                            <a:pt x="376238" y="0"/>
                          </a:cubicBezTo>
                          <a:lnTo>
                            <a:pt x="376238" y="0"/>
                          </a:lnTo>
                          <a:close/>
                        </a:path>
                      </a:pathLst>
                    </a:custGeom>
                    <a:grpFill/>
                    <a:ln w="9525" cap="flat">
                      <a:noFill/>
                      <a:prstDash val="solid"/>
                      <a:miter/>
                    </a:ln>
                  </p:spPr>
                  <p:txBody>
                    <a:bodyPr rtlCol="0" anchor="ctr"/>
                    <a:lstStyle/>
                    <a:p>
                      <a:pPr algn="r"/>
                      <a:endParaRPr lang="en-US">
                        <a:solidFill>
                          <a:schemeClr val="tx1">
                            <a:lumMod val="85000"/>
                            <a:lumOff val="15000"/>
                          </a:schemeClr>
                        </a:solidFill>
                      </a:endParaRPr>
                    </a:p>
                  </p:txBody>
                </p:sp>
              </p:grpSp>
            </p:grpSp>
          </p:grpSp>
        </p:grpSp>
      </p:grpSp>
    </p:spTree>
    <p:extLst>
      <p:ext uri="{BB962C8B-B14F-4D97-AF65-F5344CB8AC3E}">
        <p14:creationId xmlns:p14="http://schemas.microsoft.com/office/powerpoint/2010/main" val="255560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BD5B2BDC-CFE9-110F-D03B-BC8E1EC39707}"/>
              </a:ext>
            </a:extLst>
          </p:cNvPr>
          <p:cNvSpPr>
            <a:spLocks noGrp="1"/>
          </p:cNvSpPr>
          <p:nvPr>
            <p:ph type="body" sz="quarter" idx="10"/>
          </p:nvPr>
        </p:nvSpPr>
        <p:spPr>
          <a:xfrm>
            <a:off x="309401" y="552869"/>
            <a:ext cx="11573197" cy="724247"/>
          </a:xfrm>
        </p:spPr>
        <p:txBody>
          <a:bodyPr/>
          <a:lstStyle/>
          <a:p>
            <a:r>
              <a:rPr lang="en-US" dirty="0"/>
              <a:t>Statistical Summary</a:t>
            </a:r>
            <a:endParaRPr lang="en-ID" dirty="0"/>
          </a:p>
        </p:txBody>
      </p:sp>
      <p:pic>
        <p:nvPicPr>
          <p:cNvPr id="41" name="Picture 40">
            <a:extLst>
              <a:ext uri="{FF2B5EF4-FFF2-40B4-BE49-F238E27FC236}">
                <a16:creationId xmlns:a16="http://schemas.microsoft.com/office/drawing/2014/main" id="{CE43184D-F49E-BF2A-5B9A-CD3729EE217A}"/>
              </a:ext>
            </a:extLst>
          </p:cNvPr>
          <p:cNvPicPr>
            <a:picLocks noChangeAspect="1"/>
          </p:cNvPicPr>
          <p:nvPr/>
        </p:nvPicPr>
        <p:blipFill>
          <a:blip r:embed="rId2"/>
          <a:stretch>
            <a:fillRect/>
          </a:stretch>
        </p:blipFill>
        <p:spPr>
          <a:xfrm>
            <a:off x="461245" y="1587389"/>
            <a:ext cx="11269509" cy="3147171"/>
          </a:xfrm>
          <a:prstGeom prst="rect">
            <a:avLst/>
          </a:prstGeom>
        </p:spPr>
      </p:pic>
      <p:sp>
        <p:nvSpPr>
          <p:cNvPr id="42" name="Rectangle 41">
            <a:extLst>
              <a:ext uri="{FF2B5EF4-FFF2-40B4-BE49-F238E27FC236}">
                <a16:creationId xmlns:a16="http://schemas.microsoft.com/office/drawing/2014/main" id="{579AE986-3CDB-1FAC-E7E7-1AFDE0C35CF2}"/>
              </a:ext>
            </a:extLst>
          </p:cNvPr>
          <p:cNvSpPr/>
          <p:nvPr/>
        </p:nvSpPr>
        <p:spPr>
          <a:xfrm>
            <a:off x="2063692" y="3160975"/>
            <a:ext cx="2776756" cy="2680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TextBox 43">
            <a:extLst>
              <a:ext uri="{FF2B5EF4-FFF2-40B4-BE49-F238E27FC236}">
                <a16:creationId xmlns:a16="http://schemas.microsoft.com/office/drawing/2014/main" id="{D5205CCC-186F-D774-DCAD-9F28AC309A89}"/>
              </a:ext>
            </a:extLst>
          </p:cNvPr>
          <p:cNvSpPr txBox="1"/>
          <p:nvPr/>
        </p:nvSpPr>
        <p:spPr>
          <a:xfrm>
            <a:off x="3348004" y="4871172"/>
            <a:ext cx="6020114" cy="1200329"/>
          </a:xfrm>
          <a:prstGeom prst="rect">
            <a:avLst/>
          </a:prstGeom>
          <a:noFill/>
        </p:spPr>
        <p:txBody>
          <a:bodyPr wrap="square" rtlCol="0">
            <a:spAutoFit/>
          </a:bodyPr>
          <a:lstStyle/>
          <a:p>
            <a:pPr algn="ctr"/>
            <a:r>
              <a:rPr lang="en-US" dirty="0">
                <a:solidFill>
                  <a:srgbClr val="000000"/>
                </a:solidFill>
                <a:latin typeface="Helvetica Neue"/>
              </a:rPr>
              <a:t>Height and weight are abnormal, look at the red rectangle on the minimum value. The height is 91 cm, whereas the minimum age is 18 years old. We will see the details further.</a:t>
            </a:r>
            <a:r>
              <a:rPr lang="en-ID" dirty="0">
                <a:solidFill>
                  <a:srgbClr val="000000"/>
                </a:solidFill>
                <a:latin typeface="Helvetica Neue"/>
              </a:rPr>
              <a:t>. </a:t>
            </a:r>
            <a:endParaRPr lang="en-ID" dirty="0"/>
          </a:p>
        </p:txBody>
      </p:sp>
    </p:spTree>
    <p:extLst>
      <p:ext uri="{BB962C8B-B14F-4D97-AF65-F5344CB8AC3E}">
        <p14:creationId xmlns:p14="http://schemas.microsoft.com/office/powerpoint/2010/main" val="224137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AD483DA7-CD3F-DF66-DC1C-D8840D1006C3}"/>
              </a:ext>
            </a:extLst>
          </p:cNvPr>
          <p:cNvSpPr>
            <a:spLocks noGrp="1"/>
          </p:cNvSpPr>
          <p:nvPr>
            <p:ph type="body" sz="quarter" idx="10"/>
          </p:nvPr>
        </p:nvSpPr>
        <p:spPr>
          <a:xfrm>
            <a:off x="309401" y="572774"/>
            <a:ext cx="11573197" cy="724247"/>
          </a:xfrm>
        </p:spPr>
        <p:txBody>
          <a:bodyPr/>
          <a:lstStyle/>
          <a:p>
            <a:r>
              <a:rPr lang="en-US" dirty="0"/>
              <a:t>Univariate Analysis Data </a:t>
            </a:r>
            <a:r>
              <a:rPr lang="en-US" dirty="0" err="1"/>
              <a:t>Numerik</a:t>
            </a:r>
            <a:endParaRPr lang="en-ID" dirty="0"/>
          </a:p>
        </p:txBody>
      </p:sp>
      <p:pic>
        <p:nvPicPr>
          <p:cNvPr id="41" name="Picture 40">
            <a:extLst>
              <a:ext uri="{FF2B5EF4-FFF2-40B4-BE49-F238E27FC236}">
                <a16:creationId xmlns:a16="http://schemas.microsoft.com/office/drawing/2014/main" id="{171438EF-6AFE-AAA7-A210-ABF30B572750}"/>
              </a:ext>
            </a:extLst>
          </p:cNvPr>
          <p:cNvPicPr>
            <a:picLocks noChangeAspect="1"/>
          </p:cNvPicPr>
          <p:nvPr/>
        </p:nvPicPr>
        <p:blipFill>
          <a:blip r:embed="rId2"/>
          <a:stretch>
            <a:fillRect/>
          </a:stretch>
        </p:blipFill>
        <p:spPr>
          <a:xfrm>
            <a:off x="309401" y="1875013"/>
            <a:ext cx="6324481" cy="2592155"/>
          </a:xfrm>
          <a:prstGeom prst="rect">
            <a:avLst/>
          </a:prstGeom>
        </p:spPr>
      </p:pic>
      <p:sp>
        <p:nvSpPr>
          <p:cNvPr id="42" name="TextBox 41">
            <a:extLst>
              <a:ext uri="{FF2B5EF4-FFF2-40B4-BE49-F238E27FC236}">
                <a16:creationId xmlns:a16="http://schemas.microsoft.com/office/drawing/2014/main" id="{251058A5-B44C-61E2-346E-738B822AF444}"/>
              </a:ext>
            </a:extLst>
          </p:cNvPr>
          <p:cNvSpPr txBox="1"/>
          <p:nvPr/>
        </p:nvSpPr>
        <p:spPr>
          <a:xfrm>
            <a:off x="595182" y="4879876"/>
            <a:ext cx="4351020" cy="1200329"/>
          </a:xfrm>
          <a:prstGeom prst="rect">
            <a:avLst/>
          </a:prstGeom>
          <a:noFill/>
        </p:spPr>
        <p:txBody>
          <a:bodyPr wrap="square" rtlCol="0">
            <a:spAutoFit/>
          </a:bodyPr>
          <a:lstStyle/>
          <a:p>
            <a:r>
              <a:rPr lang="en-US" dirty="0"/>
              <a:t>124263 rows contain outliers. This amount is equivalent to 40 % of the row in the data set. I decided to delete all these outliers for modeling.</a:t>
            </a:r>
          </a:p>
        </p:txBody>
      </p:sp>
      <p:pic>
        <p:nvPicPr>
          <p:cNvPr id="5" name="Picture 4">
            <a:extLst>
              <a:ext uri="{FF2B5EF4-FFF2-40B4-BE49-F238E27FC236}">
                <a16:creationId xmlns:a16="http://schemas.microsoft.com/office/drawing/2014/main" id="{D80A4FA4-3260-F2B3-F8B2-2199C00325A4}"/>
              </a:ext>
            </a:extLst>
          </p:cNvPr>
          <p:cNvPicPr>
            <a:picLocks noChangeAspect="1"/>
          </p:cNvPicPr>
          <p:nvPr/>
        </p:nvPicPr>
        <p:blipFill rotWithShape="1">
          <a:blip r:embed="rId3"/>
          <a:srcRect l="7724"/>
          <a:stretch/>
        </p:blipFill>
        <p:spPr>
          <a:xfrm>
            <a:off x="6965674" y="1645746"/>
            <a:ext cx="4267003" cy="3336771"/>
          </a:xfrm>
          <a:prstGeom prst="rect">
            <a:avLst/>
          </a:prstGeom>
        </p:spPr>
      </p:pic>
      <p:sp>
        <p:nvSpPr>
          <p:cNvPr id="6" name="TextBox 5">
            <a:extLst>
              <a:ext uri="{FF2B5EF4-FFF2-40B4-BE49-F238E27FC236}">
                <a16:creationId xmlns:a16="http://schemas.microsoft.com/office/drawing/2014/main" id="{80A92E23-5783-232F-6B3B-DA99E8BB1154}"/>
              </a:ext>
            </a:extLst>
          </p:cNvPr>
          <p:cNvSpPr txBox="1"/>
          <p:nvPr/>
        </p:nvSpPr>
        <p:spPr>
          <a:xfrm>
            <a:off x="7135906" y="5018376"/>
            <a:ext cx="4195482" cy="923330"/>
          </a:xfrm>
          <a:prstGeom prst="rect">
            <a:avLst/>
          </a:prstGeom>
          <a:noFill/>
        </p:spPr>
        <p:txBody>
          <a:bodyPr wrap="square" rtlCol="0">
            <a:spAutoFit/>
          </a:bodyPr>
          <a:lstStyle/>
          <a:p>
            <a:r>
              <a:rPr lang="en-US" dirty="0"/>
              <a:t>Looks like there are a lot of cases of abnormal body weight and height, like obesity or dwarfism</a:t>
            </a:r>
            <a:endParaRPr lang="en-ID" dirty="0"/>
          </a:p>
        </p:txBody>
      </p:sp>
      <p:sp>
        <p:nvSpPr>
          <p:cNvPr id="7" name="Oval 6">
            <a:extLst>
              <a:ext uri="{FF2B5EF4-FFF2-40B4-BE49-F238E27FC236}">
                <a16:creationId xmlns:a16="http://schemas.microsoft.com/office/drawing/2014/main" id="{BB1DE0DB-520D-CD7A-34EC-1C5DA47D9BAC}"/>
              </a:ext>
            </a:extLst>
          </p:cNvPr>
          <p:cNvSpPr/>
          <p:nvPr/>
        </p:nvSpPr>
        <p:spPr>
          <a:xfrm>
            <a:off x="7458635" y="3343835"/>
            <a:ext cx="1521930" cy="1123333"/>
          </a:xfrm>
          <a:prstGeom prst="ellipse">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4FFFEA47-327A-764A-A540-42F459ADDF95}"/>
              </a:ext>
            </a:extLst>
          </p:cNvPr>
          <p:cNvSpPr/>
          <p:nvPr/>
        </p:nvSpPr>
        <p:spPr>
          <a:xfrm>
            <a:off x="10062732" y="2994211"/>
            <a:ext cx="1071433" cy="1461181"/>
          </a:xfrm>
          <a:prstGeom prst="ellipse">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26043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4A3E34B-FFA1-FD72-D70F-D7DEB0E5BC28}"/>
              </a:ext>
            </a:extLst>
          </p:cNvPr>
          <p:cNvSpPr/>
          <p:nvPr/>
        </p:nvSpPr>
        <p:spPr>
          <a:xfrm>
            <a:off x="323529" y="1178385"/>
            <a:ext cx="5638000" cy="280076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9" name="Text Placeholder 38">
            <a:extLst>
              <a:ext uri="{FF2B5EF4-FFF2-40B4-BE49-F238E27FC236}">
                <a16:creationId xmlns:a16="http://schemas.microsoft.com/office/drawing/2014/main" id="{D6C75C25-321F-B1A6-CA07-6989C90D2581}"/>
              </a:ext>
            </a:extLst>
          </p:cNvPr>
          <p:cNvSpPr>
            <a:spLocks noGrp="1"/>
          </p:cNvSpPr>
          <p:nvPr>
            <p:ph type="body" sz="quarter" idx="10"/>
          </p:nvPr>
        </p:nvSpPr>
        <p:spPr/>
        <p:txBody>
          <a:bodyPr/>
          <a:lstStyle/>
          <a:p>
            <a:r>
              <a:rPr lang="en-US" dirty="0"/>
              <a:t>Data set without outliers</a:t>
            </a:r>
            <a:endParaRPr lang="en-ID" dirty="0"/>
          </a:p>
        </p:txBody>
      </p:sp>
      <p:sp>
        <p:nvSpPr>
          <p:cNvPr id="40" name="TextBox 39">
            <a:extLst>
              <a:ext uri="{FF2B5EF4-FFF2-40B4-BE49-F238E27FC236}">
                <a16:creationId xmlns:a16="http://schemas.microsoft.com/office/drawing/2014/main" id="{99FABE1F-2ABF-66E8-45E6-E7F9D0F24A93}"/>
              </a:ext>
            </a:extLst>
          </p:cNvPr>
          <p:cNvSpPr txBox="1"/>
          <p:nvPr/>
        </p:nvSpPr>
        <p:spPr>
          <a:xfrm>
            <a:off x="380544" y="1346519"/>
            <a:ext cx="5469235" cy="2554545"/>
          </a:xfrm>
          <a:prstGeom prst="rect">
            <a:avLst/>
          </a:prstGeom>
          <a:noFill/>
        </p:spPr>
        <p:txBody>
          <a:bodyPr wrap="square" rtlCol="0">
            <a:spAutoFit/>
          </a:bodyPr>
          <a:lstStyle/>
          <a:p>
            <a:r>
              <a:rPr lang="en-US" sz="1600" dirty="0"/>
              <a:t>I use IQR method to separate which outlier or not</a:t>
            </a:r>
          </a:p>
          <a:p>
            <a:r>
              <a:rPr lang="en-US" sz="1600" dirty="0"/>
              <a:t>Outliers :</a:t>
            </a:r>
          </a:p>
          <a:p>
            <a:r>
              <a:rPr lang="en-US" sz="1600" dirty="0"/>
              <a:t>If value &lt;  (Q1 – 1.5(IQR) ) or</a:t>
            </a:r>
          </a:p>
          <a:p>
            <a:r>
              <a:rPr lang="en-US" sz="1600" dirty="0"/>
              <a:t>    value &gt; (Q3 +1.5(IQR)) </a:t>
            </a:r>
          </a:p>
          <a:p>
            <a:r>
              <a:rPr lang="en-US" sz="1600" dirty="0"/>
              <a:t>Where :</a:t>
            </a:r>
          </a:p>
          <a:p>
            <a:r>
              <a:rPr lang="en-US" sz="1600" dirty="0"/>
              <a:t>Q1 = first quartile of data</a:t>
            </a:r>
          </a:p>
          <a:p>
            <a:r>
              <a:rPr lang="en-US" sz="1600" dirty="0"/>
              <a:t>Q3 = third quartile of data</a:t>
            </a:r>
          </a:p>
          <a:p>
            <a:r>
              <a:rPr lang="en-US" sz="1600" dirty="0"/>
              <a:t>And </a:t>
            </a:r>
          </a:p>
          <a:p>
            <a:r>
              <a:rPr lang="en-US" sz="1600" dirty="0"/>
              <a:t>IQR = Q3 – Q1</a:t>
            </a:r>
          </a:p>
          <a:p>
            <a:pPr algn="ctr"/>
            <a:endParaRPr lang="en-ID" sz="1600" dirty="0"/>
          </a:p>
        </p:txBody>
      </p:sp>
      <p:pic>
        <p:nvPicPr>
          <p:cNvPr id="42" name="Picture 41">
            <a:extLst>
              <a:ext uri="{FF2B5EF4-FFF2-40B4-BE49-F238E27FC236}">
                <a16:creationId xmlns:a16="http://schemas.microsoft.com/office/drawing/2014/main" id="{A801BE0D-E2E5-6DC8-BC66-3F42F6A0BBF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404" y="4093781"/>
            <a:ext cx="2729448" cy="1801792"/>
          </a:xfrm>
          <a:prstGeom prst="rect">
            <a:avLst/>
          </a:prstGeom>
        </p:spPr>
      </p:pic>
      <p:pic>
        <p:nvPicPr>
          <p:cNvPr id="44" name="Picture 43">
            <a:extLst>
              <a:ext uri="{FF2B5EF4-FFF2-40B4-BE49-F238E27FC236}">
                <a16:creationId xmlns:a16="http://schemas.microsoft.com/office/drawing/2014/main" id="{9081D5C6-786A-6823-3E56-31FECDB20F7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98426" y="3979152"/>
            <a:ext cx="2884597" cy="1904211"/>
          </a:xfrm>
          <a:prstGeom prst="rect">
            <a:avLst/>
          </a:prstGeom>
        </p:spPr>
      </p:pic>
      <p:sp>
        <p:nvSpPr>
          <p:cNvPr id="49" name="Arrow: Right 48">
            <a:extLst>
              <a:ext uri="{FF2B5EF4-FFF2-40B4-BE49-F238E27FC236}">
                <a16:creationId xmlns:a16="http://schemas.microsoft.com/office/drawing/2014/main" id="{CABD2E5E-1839-5324-9A85-87AB7765BEE1}"/>
              </a:ext>
            </a:extLst>
          </p:cNvPr>
          <p:cNvSpPr/>
          <p:nvPr/>
        </p:nvSpPr>
        <p:spPr>
          <a:xfrm>
            <a:off x="2719151" y="4797307"/>
            <a:ext cx="1237802" cy="619077"/>
          </a:xfrm>
          <a:prstGeom prst="rightArrow">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8E2A0F7D-664A-3F94-BD17-1C0403C603AB}"/>
              </a:ext>
            </a:extLst>
          </p:cNvPr>
          <p:cNvSpPr txBox="1"/>
          <p:nvPr/>
        </p:nvSpPr>
        <p:spPr>
          <a:xfrm>
            <a:off x="387818" y="5810605"/>
            <a:ext cx="2212620" cy="707886"/>
          </a:xfrm>
          <a:prstGeom prst="rect">
            <a:avLst/>
          </a:prstGeom>
          <a:noFill/>
        </p:spPr>
        <p:txBody>
          <a:bodyPr wrap="square" rtlCol="0">
            <a:spAutoFit/>
          </a:bodyPr>
          <a:lstStyle/>
          <a:p>
            <a:pPr algn="ctr"/>
            <a:r>
              <a:rPr lang="en-US" sz="2000" b="1" dirty="0">
                <a:solidFill>
                  <a:srgbClr val="FF0000"/>
                </a:solidFill>
              </a:rPr>
              <a:t>Before</a:t>
            </a:r>
          </a:p>
          <a:p>
            <a:pPr algn="ctr"/>
            <a:r>
              <a:rPr lang="en-US" sz="2000" b="1" dirty="0">
                <a:solidFill>
                  <a:srgbClr val="FF0000"/>
                </a:solidFill>
              </a:rPr>
              <a:t>308695 row</a:t>
            </a:r>
            <a:endParaRPr lang="en-ID" sz="2000" b="1" dirty="0">
              <a:solidFill>
                <a:srgbClr val="FF0000"/>
              </a:solidFill>
            </a:endParaRPr>
          </a:p>
        </p:txBody>
      </p:sp>
      <p:sp>
        <p:nvSpPr>
          <p:cNvPr id="4" name="TextBox 3">
            <a:extLst>
              <a:ext uri="{FF2B5EF4-FFF2-40B4-BE49-F238E27FC236}">
                <a16:creationId xmlns:a16="http://schemas.microsoft.com/office/drawing/2014/main" id="{8840044E-ED60-5086-499D-073E6817387A}"/>
              </a:ext>
            </a:extLst>
          </p:cNvPr>
          <p:cNvSpPr txBox="1"/>
          <p:nvPr/>
        </p:nvSpPr>
        <p:spPr>
          <a:xfrm>
            <a:off x="4034414" y="5753779"/>
            <a:ext cx="2212620" cy="707886"/>
          </a:xfrm>
          <a:prstGeom prst="rect">
            <a:avLst/>
          </a:prstGeom>
          <a:noFill/>
        </p:spPr>
        <p:txBody>
          <a:bodyPr wrap="square" rtlCol="0">
            <a:spAutoFit/>
          </a:bodyPr>
          <a:lstStyle/>
          <a:p>
            <a:pPr algn="ctr"/>
            <a:r>
              <a:rPr lang="en-US" sz="2000" b="1" dirty="0">
                <a:solidFill>
                  <a:srgbClr val="FF0000"/>
                </a:solidFill>
              </a:rPr>
              <a:t>After</a:t>
            </a:r>
          </a:p>
          <a:p>
            <a:pPr algn="ctr"/>
            <a:r>
              <a:rPr lang="en-US" sz="2000" b="1" dirty="0">
                <a:solidFill>
                  <a:srgbClr val="FF0000"/>
                </a:solidFill>
              </a:rPr>
              <a:t>184432 row</a:t>
            </a:r>
            <a:endParaRPr lang="en-ID" sz="2000" b="1" dirty="0">
              <a:solidFill>
                <a:srgbClr val="FF0000"/>
              </a:solidFill>
            </a:endParaRPr>
          </a:p>
        </p:txBody>
      </p:sp>
      <p:pic>
        <p:nvPicPr>
          <p:cNvPr id="6" name="Picture 5">
            <a:extLst>
              <a:ext uri="{FF2B5EF4-FFF2-40B4-BE49-F238E27FC236}">
                <a16:creationId xmlns:a16="http://schemas.microsoft.com/office/drawing/2014/main" id="{4890DB98-2F01-E07C-5E09-EFB2631C1ACA}"/>
              </a:ext>
            </a:extLst>
          </p:cNvPr>
          <p:cNvPicPr>
            <a:picLocks noChangeAspect="1"/>
          </p:cNvPicPr>
          <p:nvPr/>
        </p:nvPicPr>
        <p:blipFill>
          <a:blip r:embed="rId4"/>
          <a:stretch>
            <a:fillRect/>
          </a:stretch>
        </p:blipFill>
        <p:spPr>
          <a:xfrm>
            <a:off x="6817164" y="1494291"/>
            <a:ext cx="4628936" cy="3159951"/>
          </a:xfrm>
          <a:prstGeom prst="rect">
            <a:avLst/>
          </a:prstGeom>
        </p:spPr>
      </p:pic>
      <p:sp>
        <p:nvSpPr>
          <p:cNvPr id="7" name="TextBox 6">
            <a:extLst>
              <a:ext uri="{FF2B5EF4-FFF2-40B4-BE49-F238E27FC236}">
                <a16:creationId xmlns:a16="http://schemas.microsoft.com/office/drawing/2014/main" id="{4683C6CB-9089-14A6-AE60-A10AD2B31F43}"/>
              </a:ext>
            </a:extLst>
          </p:cNvPr>
          <p:cNvSpPr txBox="1"/>
          <p:nvPr/>
        </p:nvSpPr>
        <p:spPr>
          <a:xfrm>
            <a:off x="2589238" y="5377124"/>
            <a:ext cx="1445176" cy="307777"/>
          </a:xfrm>
          <a:prstGeom prst="rect">
            <a:avLst/>
          </a:prstGeom>
          <a:noFill/>
        </p:spPr>
        <p:txBody>
          <a:bodyPr wrap="square" rtlCol="0">
            <a:spAutoFit/>
          </a:bodyPr>
          <a:lstStyle/>
          <a:p>
            <a:pPr algn="ctr"/>
            <a:r>
              <a:rPr lang="en-US" sz="1400" dirty="0">
                <a:solidFill>
                  <a:srgbClr val="FF0000"/>
                </a:solidFill>
              </a:rPr>
              <a:t>- 40 %</a:t>
            </a:r>
            <a:endParaRPr lang="en-ID" sz="1400" dirty="0">
              <a:solidFill>
                <a:srgbClr val="FF0000"/>
              </a:solidFill>
            </a:endParaRPr>
          </a:p>
        </p:txBody>
      </p:sp>
      <p:cxnSp>
        <p:nvCxnSpPr>
          <p:cNvPr id="9" name="Straight Connector 8">
            <a:extLst>
              <a:ext uri="{FF2B5EF4-FFF2-40B4-BE49-F238E27FC236}">
                <a16:creationId xmlns:a16="http://schemas.microsoft.com/office/drawing/2014/main" id="{0CD44EB3-FA11-5F3A-EE43-5B069D586A5D}"/>
              </a:ext>
            </a:extLst>
          </p:cNvPr>
          <p:cNvCxnSpPr>
            <a:cxnSpLocks/>
          </p:cNvCxnSpPr>
          <p:nvPr/>
        </p:nvCxnSpPr>
        <p:spPr>
          <a:xfrm>
            <a:off x="6583023" y="1187912"/>
            <a:ext cx="0" cy="5410112"/>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4E20B43-78FF-776C-2CF0-B1F4883B6EB9}"/>
              </a:ext>
            </a:extLst>
          </p:cNvPr>
          <p:cNvSpPr/>
          <p:nvPr/>
        </p:nvSpPr>
        <p:spPr>
          <a:xfrm>
            <a:off x="7204039" y="4958620"/>
            <a:ext cx="4527162" cy="104887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TextBox 10">
            <a:extLst>
              <a:ext uri="{FF2B5EF4-FFF2-40B4-BE49-F238E27FC236}">
                <a16:creationId xmlns:a16="http://schemas.microsoft.com/office/drawing/2014/main" id="{F6388689-143C-3D0E-789F-D2C442619396}"/>
              </a:ext>
            </a:extLst>
          </p:cNvPr>
          <p:cNvSpPr txBox="1"/>
          <p:nvPr/>
        </p:nvSpPr>
        <p:spPr>
          <a:xfrm>
            <a:off x="7369550" y="5028155"/>
            <a:ext cx="4527176" cy="923330"/>
          </a:xfrm>
          <a:prstGeom prst="rect">
            <a:avLst/>
          </a:prstGeom>
          <a:noFill/>
        </p:spPr>
        <p:txBody>
          <a:bodyPr wrap="square" rtlCol="0">
            <a:spAutoFit/>
          </a:bodyPr>
          <a:lstStyle/>
          <a:p>
            <a:r>
              <a:rPr lang="en-US" dirty="0"/>
              <a:t>After deleting all outliers, the amount of target still represents the original data. There is still an imbalance target.</a:t>
            </a:r>
            <a:endParaRPr lang="en-ID" dirty="0"/>
          </a:p>
        </p:txBody>
      </p:sp>
    </p:spTree>
    <p:extLst>
      <p:ext uri="{BB962C8B-B14F-4D97-AF65-F5344CB8AC3E}">
        <p14:creationId xmlns:p14="http://schemas.microsoft.com/office/powerpoint/2010/main" val="111730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344D3AD-7323-40D9-8ACA-F302072A6ADA}"/>
              </a:ext>
            </a:extLst>
          </p:cNvPr>
          <p:cNvSpPr/>
          <p:nvPr/>
        </p:nvSpPr>
        <p:spPr>
          <a:xfrm>
            <a:off x="1706880" y="5041810"/>
            <a:ext cx="10485120" cy="1663790"/>
          </a:xfrm>
          <a:prstGeom prst="rect">
            <a:avLst/>
          </a:prstGeom>
          <a:gradFill>
            <a:gsLst>
              <a:gs pos="0">
                <a:schemeClr val="accent1">
                  <a:alpha val="0"/>
                </a:schemeClr>
              </a:gs>
              <a:gs pos="30000">
                <a:schemeClr val="accent1">
                  <a:alpha val="0"/>
                </a:scheme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6360160" y="5041810"/>
            <a:ext cx="5640987"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03 Data Preparation</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70561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6E8556-90C4-7613-3F15-F1B278732776}"/>
              </a:ext>
            </a:extLst>
          </p:cNvPr>
          <p:cNvPicPr>
            <a:picLocks noChangeAspect="1"/>
          </p:cNvPicPr>
          <p:nvPr/>
        </p:nvPicPr>
        <p:blipFill>
          <a:blip r:embed="rId2"/>
          <a:stretch>
            <a:fillRect/>
          </a:stretch>
        </p:blipFill>
        <p:spPr>
          <a:xfrm>
            <a:off x="6460485" y="2741497"/>
            <a:ext cx="3449871" cy="3160810"/>
          </a:xfrm>
          <a:prstGeom prst="rect">
            <a:avLst/>
          </a:prstGeom>
          <a:ln>
            <a:solidFill>
              <a:schemeClr val="tx1"/>
            </a:solidFill>
          </a:ln>
        </p:spPr>
      </p:pic>
      <p:sp>
        <p:nvSpPr>
          <p:cNvPr id="39" name="Text Placeholder 38">
            <a:extLst>
              <a:ext uri="{FF2B5EF4-FFF2-40B4-BE49-F238E27FC236}">
                <a16:creationId xmlns:a16="http://schemas.microsoft.com/office/drawing/2014/main" id="{1DC73BE5-2A17-D26D-82A0-F69F4BD55DDE}"/>
              </a:ext>
            </a:extLst>
          </p:cNvPr>
          <p:cNvSpPr>
            <a:spLocks noGrp="1"/>
          </p:cNvSpPr>
          <p:nvPr>
            <p:ph type="body" sz="quarter" idx="10"/>
          </p:nvPr>
        </p:nvSpPr>
        <p:spPr>
          <a:xfrm>
            <a:off x="1562107" y="373895"/>
            <a:ext cx="8844730" cy="724247"/>
          </a:xfrm>
        </p:spPr>
        <p:txBody>
          <a:bodyPr/>
          <a:lstStyle/>
          <a:p>
            <a:r>
              <a:rPr lang="en-US" sz="3600" dirty="0"/>
              <a:t>Convert Object Type to Numeric Type</a:t>
            </a:r>
            <a:endParaRPr lang="en-ID" sz="3600" dirty="0"/>
          </a:p>
        </p:txBody>
      </p:sp>
      <p:pic>
        <p:nvPicPr>
          <p:cNvPr id="41" name="Picture 40">
            <a:extLst>
              <a:ext uri="{FF2B5EF4-FFF2-40B4-BE49-F238E27FC236}">
                <a16:creationId xmlns:a16="http://schemas.microsoft.com/office/drawing/2014/main" id="{8F0DF7BB-7C5A-C406-0E30-8D897132E0A5}"/>
              </a:ext>
            </a:extLst>
          </p:cNvPr>
          <p:cNvPicPr>
            <a:picLocks noChangeAspect="1"/>
          </p:cNvPicPr>
          <p:nvPr/>
        </p:nvPicPr>
        <p:blipFill>
          <a:blip r:embed="rId3"/>
          <a:stretch>
            <a:fillRect/>
          </a:stretch>
        </p:blipFill>
        <p:spPr>
          <a:xfrm>
            <a:off x="2019307" y="2741497"/>
            <a:ext cx="3274320" cy="3081713"/>
          </a:xfrm>
          <a:prstGeom prst="rect">
            <a:avLst/>
          </a:prstGeom>
          <a:ln>
            <a:solidFill>
              <a:schemeClr val="tx1"/>
            </a:solidFill>
          </a:ln>
        </p:spPr>
      </p:pic>
      <p:sp>
        <p:nvSpPr>
          <p:cNvPr id="44" name="Arrow: Right 43">
            <a:extLst>
              <a:ext uri="{FF2B5EF4-FFF2-40B4-BE49-F238E27FC236}">
                <a16:creationId xmlns:a16="http://schemas.microsoft.com/office/drawing/2014/main" id="{47F0CADC-6609-6592-86FA-84D704F2039D}"/>
              </a:ext>
            </a:extLst>
          </p:cNvPr>
          <p:cNvSpPr/>
          <p:nvPr/>
        </p:nvSpPr>
        <p:spPr>
          <a:xfrm>
            <a:off x="5463341" y="3868233"/>
            <a:ext cx="827430" cy="571679"/>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TextBox 44">
            <a:extLst>
              <a:ext uri="{FF2B5EF4-FFF2-40B4-BE49-F238E27FC236}">
                <a16:creationId xmlns:a16="http://schemas.microsoft.com/office/drawing/2014/main" id="{0F16606B-09BA-04E2-E915-4FB57D1840E4}"/>
              </a:ext>
            </a:extLst>
          </p:cNvPr>
          <p:cNvSpPr txBox="1"/>
          <p:nvPr/>
        </p:nvSpPr>
        <p:spPr>
          <a:xfrm>
            <a:off x="2093589" y="5836317"/>
            <a:ext cx="3125755" cy="338554"/>
          </a:xfrm>
          <a:prstGeom prst="rect">
            <a:avLst/>
          </a:prstGeom>
          <a:noFill/>
        </p:spPr>
        <p:txBody>
          <a:bodyPr wrap="square" rtlCol="0">
            <a:spAutoFit/>
          </a:bodyPr>
          <a:lstStyle/>
          <a:p>
            <a:pPr algn="ctr"/>
            <a:r>
              <a:rPr lang="en-US" sz="1600" b="1" dirty="0">
                <a:solidFill>
                  <a:srgbClr val="FF0000"/>
                </a:solidFill>
              </a:rPr>
              <a:t>BEFORE</a:t>
            </a:r>
            <a:endParaRPr lang="en-ID" sz="1600" b="1" dirty="0">
              <a:solidFill>
                <a:srgbClr val="FF0000"/>
              </a:solidFill>
            </a:endParaRPr>
          </a:p>
        </p:txBody>
      </p:sp>
      <p:sp>
        <p:nvSpPr>
          <p:cNvPr id="46" name="TextBox 45">
            <a:extLst>
              <a:ext uri="{FF2B5EF4-FFF2-40B4-BE49-F238E27FC236}">
                <a16:creationId xmlns:a16="http://schemas.microsoft.com/office/drawing/2014/main" id="{EC078C58-A1D2-F198-083F-ABCC860295FD}"/>
              </a:ext>
            </a:extLst>
          </p:cNvPr>
          <p:cNvSpPr txBox="1"/>
          <p:nvPr/>
        </p:nvSpPr>
        <p:spPr>
          <a:xfrm>
            <a:off x="6784601" y="5931824"/>
            <a:ext cx="3125755" cy="338554"/>
          </a:xfrm>
          <a:prstGeom prst="rect">
            <a:avLst/>
          </a:prstGeom>
          <a:noFill/>
        </p:spPr>
        <p:txBody>
          <a:bodyPr wrap="square" rtlCol="0">
            <a:spAutoFit/>
          </a:bodyPr>
          <a:lstStyle/>
          <a:p>
            <a:pPr algn="ctr"/>
            <a:r>
              <a:rPr lang="en-US" sz="1600" b="1" dirty="0">
                <a:solidFill>
                  <a:srgbClr val="FF0000"/>
                </a:solidFill>
              </a:rPr>
              <a:t>AFTER</a:t>
            </a:r>
            <a:endParaRPr lang="en-ID" sz="1600" b="1" dirty="0">
              <a:solidFill>
                <a:srgbClr val="FF0000"/>
              </a:solidFill>
            </a:endParaRPr>
          </a:p>
        </p:txBody>
      </p:sp>
      <p:sp>
        <p:nvSpPr>
          <p:cNvPr id="48" name="Rectangle 47">
            <a:extLst>
              <a:ext uri="{FF2B5EF4-FFF2-40B4-BE49-F238E27FC236}">
                <a16:creationId xmlns:a16="http://schemas.microsoft.com/office/drawing/2014/main" id="{5330D966-78DD-14C4-D41C-873A58C89BAD}"/>
              </a:ext>
            </a:extLst>
          </p:cNvPr>
          <p:cNvSpPr/>
          <p:nvPr/>
        </p:nvSpPr>
        <p:spPr>
          <a:xfrm>
            <a:off x="4746943" y="3336196"/>
            <a:ext cx="416158" cy="1336363"/>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Rectangle 48">
            <a:extLst>
              <a:ext uri="{FF2B5EF4-FFF2-40B4-BE49-F238E27FC236}">
                <a16:creationId xmlns:a16="http://schemas.microsoft.com/office/drawing/2014/main" id="{49C298D3-AE8E-EA4F-88B1-7D005F1B4DA7}"/>
              </a:ext>
            </a:extLst>
          </p:cNvPr>
          <p:cNvSpPr/>
          <p:nvPr/>
        </p:nvSpPr>
        <p:spPr>
          <a:xfrm>
            <a:off x="9345561" y="3338058"/>
            <a:ext cx="416159" cy="1334501"/>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Rectangle 49">
            <a:extLst>
              <a:ext uri="{FF2B5EF4-FFF2-40B4-BE49-F238E27FC236}">
                <a16:creationId xmlns:a16="http://schemas.microsoft.com/office/drawing/2014/main" id="{AAE75CDF-B61A-AA88-0C4E-E06491B9031A}"/>
              </a:ext>
            </a:extLst>
          </p:cNvPr>
          <p:cNvSpPr/>
          <p:nvPr/>
        </p:nvSpPr>
        <p:spPr>
          <a:xfrm>
            <a:off x="4746943" y="4956688"/>
            <a:ext cx="416158" cy="118229"/>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50">
            <a:extLst>
              <a:ext uri="{FF2B5EF4-FFF2-40B4-BE49-F238E27FC236}">
                <a16:creationId xmlns:a16="http://schemas.microsoft.com/office/drawing/2014/main" id="{7912C3D6-4806-9522-A217-B182B1A7DD2F}"/>
              </a:ext>
            </a:extLst>
          </p:cNvPr>
          <p:cNvSpPr/>
          <p:nvPr/>
        </p:nvSpPr>
        <p:spPr>
          <a:xfrm>
            <a:off x="9345561" y="5127523"/>
            <a:ext cx="561738" cy="141597"/>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TextBox 53">
            <a:extLst>
              <a:ext uri="{FF2B5EF4-FFF2-40B4-BE49-F238E27FC236}">
                <a16:creationId xmlns:a16="http://schemas.microsoft.com/office/drawing/2014/main" id="{0A23AE19-0341-C75F-B6E8-7F89206F4D1A}"/>
              </a:ext>
            </a:extLst>
          </p:cNvPr>
          <p:cNvSpPr txBox="1"/>
          <p:nvPr/>
        </p:nvSpPr>
        <p:spPr>
          <a:xfrm>
            <a:off x="2842549" y="1176721"/>
            <a:ext cx="5982044" cy="1169551"/>
          </a:xfrm>
          <a:prstGeom prst="rect">
            <a:avLst/>
          </a:prstGeom>
          <a:solidFill>
            <a:srgbClr val="FFC000"/>
          </a:solidFill>
        </p:spPr>
        <p:txBody>
          <a:bodyPr wrap="square" rtlCol="0">
            <a:spAutoFit/>
          </a:bodyPr>
          <a:lstStyle/>
          <a:p>
            <a:pPr algn="ctr"/>
            <a:r>
              <a:rPr lang="en-US" sz="1400" dirty="0"/>
              <a:t>Since machine learning just understands numeric values, I convert column objects into numeric </a:t>
            </a:r>
            <a:r>
              <a:rPr lang="en-US" sz="1400" dirty="0" err="1"/>
              <a:t>ones.That</a:t>
            </a:r>
            <a:r>
              <a:rPr lang="en-US" sz="1400" dirty="0"/>
              <a:t> column which type of object has 2 unique values ( yes/no ) I convert into (1 and 0 ). Where 1 = Yes, and 0 = </a:t>
            </a:r>
            <a:r>
              <a:rPr lang="en-US" sz="1400" dirty="0" err="1"/>
              <a:t>No.For</a:t>
            </a:r>
            <a:r>
              <a:rPr lang="en-US" sz="1400" dirty="0"/>
              <a:t> column like </a:t>
            </a:r>
            <a:r>
              <a:rPr lang="en-US" sz="1400" dirty="0" err="1"/>
              <a:t>General_Health</a:t>
            </a:r>
            <a:r>
              <a:rPr lang="en-US" sz="1400" dirty="0"/>
              <a:t>, Checkup, </a:t>
            </a:r>
            <a:r>
              <a:rPr lang="en-US" sz="1400" dirty="0" err="1"/>
              <a:t>Age_Category</a:t>
            </a:r>
            <a:r>
              <a:rPr lang="en-US" sz="1400" dirty="0"/>
              <a:t>, </a:t>
            </a:r>
            <a:r>
              <a:rPr lang="en-US" sz="1400" dirty="0" err="1"/>
              <a:t>Weight_Category</a:t>
            </a:r>
            <a:r>
              <a:rPr lang="en-US" sz="1400" dirty="0"/>
              <a:t> I treated ordinal encoding</a:t>
            </a:r>
            <a:endParaRPr lang="en-ID" sz="1400" dirty="0"/>
          </a:p>
        </p:txBody>
      </p:sp>
    </p:spTree>
    <p:extLst>
      <p:ext uri="{BB962C8B-B14F-4D97-AF65-F5344CB8AC3E}">
        <p14:creationId xmlns:p14="http://schemas.microsoft.com/office/powerpoint/2010/main" val="152961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F5B5882F-F024-B63E-7055-C6AF94898F1F}"/>
              </a:ext>
            </a:extLst>
          </p:cNvPr>
          <p:cNvSpPr/>
          <p:nvPr/>
        </p:nvSpPr>
        <p:spPr>
          <a:xfrm>
            <a:off x="8525188" y="1778555"/>
            <a:ext cx="3155180" cy="229142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9" name="Text Placeholder 38">
            <a:extLst>
              <a:ext uri="{FF2B5EF4-FFF2-40B4-BE49-F238E27FC236}">
                <a16:creationId xmlns:a16="http://schemas.microsoft.com/office/drawing/2014/main" id="{F662F6CD-A7E1-BE58-4DE7-A3262D7F4F87}"/>
              </a:ext>
            </a:extLst>
          </p:cNvPr>
          <p:cNvSpPr>
            <a:spLocks noGrp="1"/>
          </p:cNvSpPr>
          <p:nvPr>
            <p:ph type="body" sz="quarter" idx="10"/>
          </p:nvPr>
        </p:nvSpPr>
        <p:spPr>
          <a:xfrm>
            <a:off x="309401" y="470138"/>
            <a:ext cx="11573197" cy="724247"/>
          </a:xfrm>
        </p:spPr>
        <p:txBody>
          <a:bodyPr/>
          <a:lstStyle/>
          <a:p>
            <a:r>
              <a:rPr lang="en-US" sz="3600" dirty="0"/>
              <a:t>Train, Test and Validation Split</a:t>
            </a:r>
            <a:endParaRPr lang="en-ID" sz="3600" dirty="0"/>
          </a:p>
        </p:txBody>
      </p:sp>
      <p:sp>
        <p:nvSpPr>
          <p:cNvPr id="40" name="Rectangle 39">
            <a:extLst>
              <a:ext uri="{FF2B5EF4-FFF2-40B4-BE49-F238E27FC236}">
                <a16:creationId xmlns:a16="http://schemas.microsoft.com/office/drawing/2014/main" id="{C6211A70-8CC4-BE7D-E373-8EAACCF5B08E}"/>
              </a:ext>
            </a:extLst>
          </p:cNvPr>
          <p:cNvSpPr/>
          <p:nvPr/>
        </p:nvSpPr>
        <p:spPr>
          <a:xfrm>
            <a:off x="968676" y="1778556"/>
            <a:ext cx="6797026" cy="41198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Rectangle 40">
            <a:extLst>
              <a:ext uri="{FF2B5EF4-FFF2-40B4-BE49-F238E27FC236}">
                <a16:creationId xmlns:a16="http://schemas.microsoft.com/office/drawing/2014/main" id="{93145B14-EC47-283E-9E63-A808635524F1}"/>
              </a:ext>
            </a:extLst>
          </p:cNvPr>
          <p:cNvSpPr/>
          <p:nvPr/>
        </p:nvSpPr>
        <p:spPr>
          <a:xfrm>
            <a:off x="968676" y="3114987"/>
            <a:ext cx="4256515" cy="411983"/>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21BA8444-7898-CEB3-548B-171BBE98A2F2}"/>
              </a:ext>
            </a:extLst>
          </p:cNvPr>
          <p:cNvSpPr/>
          <p:nvPr/>
        </p:nvSpPr>
        <p:spPr>
          <a:xfrm>
            <a:off x="5925179" y="3114987"/>
            <a:ext cx="1840523" cy="41198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TextBox 42">
            <a:extLst>
              <a:ext uri="{FF2B5EF4-FFF2-40B4-BE49-F238E27FC236}">
                <a16:creationId xmlns:a16="http://schemas.microsoft.com/office/drawing/2014/main" id="{76F14BB5-34AA-3119-690C-7B794E158D53}"/>
              </a:ext>
            </a:extLst>
          </p:cNvPr>
          <p:cNvSpPr txBox="1"/>
          <p:nvPr/>
        </p:nvSpPr>
        <p:spPr>
          <a:xfrm>
            <a:off x="3471705" y="1778555"/>
            <a:ext cx="1390023" cy="369332"/>
          </a:xfrm>
          <a:prstGeom prst="rect">
            <a:avLst/>
          </a:prstGeom>
          <a:noFill/>
        </p:spPr>
        <p:txBody>
          <a:bodyPr wrap="square" rtlCol="0">
            <a:spAutoFit/>
          </a:bodyPr>
          <a:lstStyle/>
          <a:p>
            <a:pPr algn="ctr"/>
            <a:r>
              <a:rPr lang="en-US" dirty="0"/>
              <a:t>Data Set</a:t>
            </a:r>
            <a:endParaRPr lang="en-ID" dirty="0"/>
          </a:p>
        </p:txBody>
      </p:sp>
      <p:sp>
        <p:nvSpPr>
          <p:cNvPr id="44" name="TextBox 43">
            <a:extLst>
              <a:ext uri="{FF2B5EF4-FFF2-40B4-BE49-F238E27FC236}">
                <a16:creationId xmlns:a16="http://schemas.microsoft.com/office/drawing/2014/main" id="{F9A98915-62A3-2817-480F-D268528C765A}"/>
              </a:ext>
            </a:extLst>
          </p:cNvPr>
          <p:cNvSpPr txBox="1"/>
          <p:nvPr/>
        </p:nvSpPr>
        <p:spPr>
          <a:xfrm>
            <a:off x="602905" y="3136312"/>
            <a:ext cx="4712676" cy="369332"/>
          </a:xfrm>
          <a:prstGeom prst="rect">
            <a:avLst/>
          </a:prstGeom>
          <a:noFill/>
        </p:spPr>
        <p:txBody>
          <a:bodyPr wrap="square" rtlCol="0">
            <a:spAutoFit/>
          </a:bodyPr>
          <a:lstStyle/>
          <a:p>
            <a:pPr algn="ctr"/>
            <a:r>
              <a:rPr lang="en-US" dirty="0"/>
              <a:t>90 % data train will under sampling</a:t>
            </a:r>
            <a:endParaRPr lang="en-ID" dirty="0"/>
          </a:p>
        </p:txBody>
      </p:sp>
      <p:sp>
        <p:nvSpPr>
          <p:cNvPr id="45" name="TextBox 44">
            <a:extLst>
              <a:ext uri="{FF2B5EF4-FFF2-40B4-BE49-F238E27FC236}">
                <a16:creationId xmlns:a16="http://schemas.microsoft.com/office/drawing/2014/main" id="{7F39DAB6-F8C1-01CB-C0A3-1E1687498B1A}"/>
              </a:ext>
            </a:extLst>
          </p:cNvPr>
          <p:cNvSpPr txBox="1"/>
          <p:nvPr/>
        </p:nvSpPr>
        <p:spPr>
          <a:xfrm>
            <a:off x="5641314" y="3157639"/>
            <a:ext cx="2408250" cy="369332"/>
          </a:xfrm>
          <a:prstGeom prst="rect">
            <a:avLst/>
          </a:prstGeom>
          <a:noFill/>
        </p:spPr>
        <p:txBody>
          <a:bodyPr wrap="square" rtlCol="0">
            <a:spAutoFit/>
          </a:bodyPr>
          <a:lstStyle/>
          <a:p>
            <a:pPr algn="ctr"/>
            <a:r>
              <a:rPr lang="en-US" dirty="0"/>
              <a:t>10 % Validation</a:t>
            </a:r>
            <a:endParaRPr lang="en-ID" dirty="0"/>
          </a:p>
        </p:txBody>
      </p:sp>
      <p:sp>
        <p:nvSpPr>
          <p:cNvPr id="46" name="Arrow: Down 45">
            <a:extLst>
              <a:ext uri="{FF2B5EF4-FFF2-40B4-BE49-F238E27FC236}">
                <a16:creationId xmlns:a16="http://schemas.microsoft.com/office/drawing/2014/main" id="{E063483A-C032-D696-104C-BA205B5F55BD}"/>
              </a:ext>
            </a:extLst>
          </p:cNvPr>
          <p:cNvSpPr/>
          <p:nvPr/>
        </p:nvSpPr>
        <p:spPr>
          <a:xfrm>
            <a:off x="2927029" y="2311121"/>
            <a:ext cx="422031" cy="6732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Arrow: Down 46">
            <a:extLst>
              <a:ext uri="{FF2B5EF4-FFF2-40B4-BE49-F238E27FC236}">
                <a16:creationId xmlns:a16="http://schemas.microsoft.com/office/drawing/2014/main" id="{103A6A7F-E6FD-871F-B2D4-DED481B820E0}"/>
              </a:ext>
            </a:extLst>
          </p:cNvPr>
          <p:cNvSpPr/>
          <p:nvPr/>
        </p:nvSpPr>
        <p:spPr>
          <a:xfrm>
            <a:off x="6634424" y="2332583"/>
            <a:ext cx="422031" cy="6732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Rectangle 47">
            <a:extLst>
              <a:ext uri="{FF2B5EF4-FFF2-40B4-BE49-F238E27FC236}">
                <a16:creationId xmlns:a16="http://schemas.microsoft.com/office/drawing/2014/main" id="{FDEA02F1-478D-73B5-7052-76CA25F587DD}"/>
              </a:ext>
            </a:extLst>
          </p:cNvPr>
          <p:cNvSpPr/>
          <p:nvPr/>
        </p:nvSpPr>
        <p:spPr>
          <a:xfrm>
            <a:off x="1290377" y="4576136"/>
            <a:ext cx="3684394" cy="411983"/>
          </a:xfrm>
          <a:prstGeom prst="rect">
            <a:avLst/>
          </a:prstGeom>
          <a:solidFill>
            <a:srgbClr val="FFFF00"/>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Arrow: Down 51">
            <a:extLst>
              <a:ext uri="{FF2B5EF4-FFF2-40B4-BE49-F238E27FC236}">
                <a16:creationId xmlns:a16="http://schemas.microsoft.com/office/drawing/2014/main" id="{03E7A9D6-ABE3-6EB7-5F60-BB77863DD2DE}"/>
              </a:ext>
            </a:extLst>
          </p:cNvPr>
          <p:cNvSpPr/>
          <p:nvPr/>
        </p:nvSpPr>
        <p:spPr>
          <a:xfrm>
            <a:off x="2927029" y="3647552"/>
            <a:ext cx="422031" cy="6732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55" name="Straight Connector 54">
            <a:extLst>
              <a:ext uri="{FF2B5EF4-FFF2-40B4-BE49-F238E27FC236}">
                <a16:creationId xmlns:a16="http://schemas.microsoft.com/office/drawing/2014/main" id="{8871BE89-42AF-9732-360D-8F65F49787C2}"/>
              </a:ext>
            </a:extLst>
          </p:cNvPr>
          <p:cNvCxnSpPr>
            <a:cxnSpLocks/>
          </p:cNvCxnSpPr>
          <p:nvPr/>
        </p:nvCxnSpPr>
        <p:spPr>
          <a:xfrm>
            <a:off x="5530910" y="2669202"/>
            <a:ext cx="0" cy="39942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51B8DD2-3F2F-6C1C-2333-13E6EFC460E0}"/>
              </a:ext>
            </a:extLst>
          </p:cNvPr>
          <p:cNvSpPr txBox="1"/>
          <p:nvPr/>
        </p:nvSpPr>
        <p:spPr>
          <a:xfrm>
            <a:off x="3360959" y="3716916"/>
            <a:ext cx="2644981" cy="646331"/>
          </a:xfrm>
          <a:prstGeom prst="rect">
            <a:avLst/>
          </a:prstGeom>
          <a:noFill/>
        </p:spPr>
        <p:txBody>
          <a:bodyPr wrap="square" rtlCol="0">
            <a:spAutoFit/>
          </a:bodyPr>
          <a:lstStyle/>
          <a:p>
            <a:r>
              <a:rPr lang="en-US" sz="1200" dirty="0"/>
              <a:t>Where parameter : </a:t>
            </a:r>
          </a:p>
          <a:p>
            <a:r>
              <a:rPr lang="en-US" sz="1200" dirty="0"/>
              <a:t>100 % Majority </a:t>
            </a:r>
          </a:p>
          <a:p>
            <a:r>
              <a:rPr lang="en-US" sz="1200" dirty="0"/>
              <a:t>80 % Minority</a:t>
            </a:r>
            <a:endParaRPr lang="en-ID" sz="1200" dirty="0"/>
          </a:p>
        </p:txBody>
      </p:sp>
      <p:sp>
        <p:nvSpPr>
          <p:cNvPr id="3" name="TextBox 2">
            <a:extLst>
              <a:ext uri="{FF2B5EF4-FFF2-40B4-BE49-F238E27FC236}">
                <a16:creationId xmlns:a16="http://schemas.microsoft.com/office/drawing/2014/main" id="{6014D665-DC35-7306-5612-13EF2C5803D9}"/>
              </a:ext>
            </a:extLst>
          </p:cNvPr>
          <p:cNvSpPr txBox="1"/>
          <p:nvPr/>
        </p:nvSpPr>
        <p:spPr>
          <a:xfrm>
            <a:off x="1290377" y="4602579"/>
            <a:ext cx="3642526" cy="369332"/>
          </a:xfrm>
          <a:prstGeom prst="rect">
            <a:avLst/>
          </a:prstGeom>
          <a:noFill/>
        </p:spPr>
        <p:txBody>
          <a:bodyPr wrap="square" rtlCol="0">
            <a:spAutoFit/>
          </a:bodyPr>
          <a:lstStyle/>
          <a:p>
            <a:pPr algn="ctr"/>
            <a:r>
              <a:rPr lang="en-US" dirty="0"/>
              <a:t>Data train</a:t>
            </a:r>
            <a:endParaRPr lang="en-ID" dirty="0"/>
          </a:p>
        </p:txBody>
      </p:sp>
      <p:sp>
        <p:nvSpPr>
          <p:cNvPr id="4" name="TextBox 3">
            <a:extLst>
              <a:ext uri="{FF2B5EF4-FFF2-40B4-BE49-F238E27FC236}">
                <a16:creationId xmlns:a16="http://schemas.microsoft.com/office/drawing/2014/main" id="{3897454A-41AF-8256-C8FF-FCA7BDA609FC}"/>
              </a:ext>
            </a:extLst>
          </p:cNvPr>
          <p:cNvSpPr txBox="1"/>
          <p:nvPr/>
        </p:nvSpPr>
        <p:spPr>
          <a:xfrm>
            <a:off x="1181402" y="5122919"/>
            <a:ext cx="3877626" cy="1200329"/>
          </a:xfrm>
          <a:prstGeom prst="rect">
            <a:avLst/>
          </a:prstGeom>
          <a:noFill/>
        </p:spPr>
        <p:txBody>
          <a:bodyPr wrap="square" rtlCol="0">
            <a:spAutoFit/>
          </a:bodyPr>
          <a:lstStyle/>
          <a:p>
            <a:pPr algn="ctr"/>
            <a:r>
              <a:rPr lang="en-US" b="1" dirty="0">
                <a:solidFill>
                  <a:srgbClr val="FF0000"/>
                </a:solidFill>
              </a:rPr>
              <a:t>There are 31806 row</a:t>
            </a:r>
          </a:p>
          <a:p>
            <a:pPr algn="ctr"/>
            <a:r>
              <a:rPr lang="en-US" b="1" dirty="0">
                <a:solidFill>
                  <a:srgbClr val="FF0000"/>
                </a:solidFill>
              </a:rPr>
              <a:t>Where the amount of target value</a:t>
            </a:r>
          </a:p>
          <a:p>
            <a:pPr algn="ctr"/>
            <a:r>
              <a:rPr lang="en-US" b="1" dirty="0">
                <a:solidFill>
                  <a:srgbClr val="FF0000"/>
                </a:solidFill>
              </a:rPr>
              <a:t>Yes : 14136</a:t>
            </a:r>
          </a:p>
          <a:p>
            <a:pPr algn="ctr"/>
            <a:r>
              <a:rPr lang="en-US" b="1" dirty="0">
                <a:solidFill>
                  <a:srgbClr val="FF0000"/>
                </a:solidFill>
              </a:rPr>
              <a:t>No : 17670</a:t>
            </a:r>
            <a:endParaRPr lang="en-ID" b="1" dirty="0">
              <a:solidFill>
                <a:srgbClr val="FF0000"/>
              </a:solidFill>
            </a:endParaRPr>
          </a:p>
        </p:txBody>
      </p:sp>
      <p:sp>
        <p:nvSpPr>
          <p:cNvPr id="5" name="TextBox 4">
            <a:extLst>
              <a:ext uri="{FF2B5EF4-FFF2-40B4-BE49-F238E27FC236}">
                <a16:creationId xmlns:a16="http://schemas.microsoft.com/office/drawing/2014/main" id="{B0191022-117C-1486-F7D4-1357CEE9C96C}"/>
              </a:ext>
            </a:extLst>
          </p:cNvPr>
          <p:cNvSpPr txBox="1"/>
          <p:nvPr/>
        </p:nvSpPr>
        <p:spPr>
          <a:xfrm>
            <a:off x="5510467" y="3636135"/>
            <a:ext cx="2716305" cy="1477328"/>
          </a:xfrm>
          <a:prstGeom prst="rect">
            <a:avLst/>
          </a:prstGeom>
          <a:noFill/>
        </p:spPr>
        <p:txBody>
          <a:bodyPr wrap="square" rtlCol="0">
            <a:spAutoFit/>
          </a:bodyPr>
          <a:lstStyle/>
          <a:p>
            <a:pPr algn="ctr"/>
            <a:r>
              <a:rPr lang="en-US" b="1" dirty="0">
                <a:solidFill>
                  <a:srgbClr val="FF0000"/>
                </a:solidFill>
              </a:rPr>
              <a:t>There are 18444 row</a:t>
            </a:r>
          </a:p>
          <a:p>
            <a:pPr algn="ctr"/>
            <a:r>
              <a:rPr lang="en-US" b="1" dirty="0">
                <a:solidFill>
                  <a:srgbClr val="FF0000"/>
                </a:solidFill>
              </a:rPr>
              <a:t>Where the amount of target value</a:t>
            </a:r>
          </a:p>
          <a:p>
            <a:pPr algn="ctr"/>
            <a:r>
              <a:rPr lang="en-US" b="1" dirty="0">
                <a:solidFill>
                  <a:srgbClr val="FF0000"/>
                </a:solidFill>
              </a:rPr>
              <a:t>No : 16845</a:t>
            </a:r>
          </a:p>
          <a:p>
            <a:pPr algn="ctr"/>
            <a:r>
              <a:rPr lang="en-US" b="1" dirty="0">
                <a:solidFill>
                  <a:srgbClr val="FF0000"/>
                </a:solidFill>
              </a:rPr>
              <a:t>Yes : 1599</a:t>
            </a:r>
            <a:endParaRPr lang="en-ID" b="1" dirty="0">
              <a:solidFill>
                <a:srgbClr val="FF0000"/>
              </a:solidFill>
            </a:endParaRPr>
          </a:p>
        </p:txBody>
      </p:sp>
      <p:sp>
        <p:nvSpPr>
          <p:cNvPr id="6" name="TextBox 5">
            <a:extLst>
              <a:ext uri="{FF2B5EF4-FFF2-40B4-BE49-F238E27FC236}">
                <a16:creationId xmlns:a16="http://schemas.microsoft.com/office/drawing/2014/main" id="{1D121DD7-9CA5-4302-BE55-D3DAA64BB1E7}"/>
              </a:ext>
            </a:extLst>
          </p:cNvPr>
          <p:cNvSpPr txBox="1"/>
          <p:nvPr/>
        </p:nvSpPr>
        <p:spPr>
          <a:xfrm>
            <a:off x="8680052" y="1876829"/>
            <a:ext cx="2803682" cy="2031325"/>
          </a:xfrm>
          <a:prstGeom prst="rect">
            <a:avLst/>
          </a:prstGeom>
          <a:noFill/>
        </p:spPr>
        <p:txBody>
          <a:bodyPr wrap="square" rtlCol="0">
            <a:spAutoFit/>
          </a:bodyPr>
          <a:lstStyle/>
          <a:p>
            <a:r>
              <a:rPr lang="en-US" dirty="0"/>
              <a:t>Data validation is 57 % of data train</a:t>
            </a:r>
          </a:p>
          <a:p>
            <a:endParaRPr lang="en-US" dirty="0"/>
          </a:p>
          <a:p>
            <a:r>
              <a:rPr lang="en-US" dirty="0"/>
              <a:t>Validation still represent the original condition of target. 8 % of data has cardiovascular</a:t>
            </a:r>
            <a:endParaRPr lang="en-ID" dirty="0"/>
          </a:p>
        </p:txBody>
      </p:sp>
    </p:spTree>
    <p:extLst>
      <p:ext uri="{BB962C8B-B14F-4D97-AF65-F5344CB8AC3E}">
        <p14:creationId xmlns:p14="http://schemas.microsoft.com/office/powerpoint/2010/main" val="325338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CB593216-2C29-EE68-BB32-34F8C1C0AA4B}"/>
              </a:ext>
            </a:extLst>
          </p:cNvPr>
          <p:cNvSpPr/>
          <p:nvPr/>
        </p:nvSpPr>
        <p:spPr>
          <a:xfrm>
            <a:off x="5597434" y="3963147"/>
            <a:ext cx="5240895" cy="20073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Text Placeholder 38">
            <a:extLst>
              <a:ext uri="{FF2B5EF4-FFF2-40B4-BE49-F238E27FC236}">
                <a16:creationId xmlns:a16="http://schemas.microsoft.com/office/drawing/2014/main" id="{43C2B2C8-ED34-861B-3216-8A4E409CAC29}"/>
              </a:ext>
            </a:extLst>
          </p:cNvPr>
          <p:cNvSpPr>
            <a:spLocks noGrp="1"/>
          </p:cNvSpPr>
          <p:nvPr>
            <p:ph type="body" sz="quarter" idx="10"/>
          </p:nvPr>
        </p:nvSpPr>
        <p:spPr>
          <a:xfrm>
            <a:off x="309401" y="449893"/>
            <a:ext cx="11573197" cy="724247"/>
          </a:xfrm>
        </p:spPr>
        <p:txBody>
          <a:bodyPr/>
          <a:lstStyle/>
          <a:p>
            <a:r>
              <a:rPr lang="en-US" dirty="0"/>
              <a:t>Base Line Model </a:t>
            </a:r>
            <a:endParaRPr lang="en-ID" dirty="0"/>
          </a:p>
        </p:txBody>
      </p:sp>
      <p:sp>
        <p:nvSpPr>
          <p:cNvPr id="40" name="TextBox 39">
            <a:extLst>
              <a:ext uri="{FF2B5EF4-FFF2-40B4-BE49-F238E27FC236}">
                <a16:creationId xmlns:a16="http://schemas.microsoft.com/office/drawing/2014/main" id="{58C43766-EA21-5EEB-3978-607ABD86054E}"/>
              </a:ext>
            </a:extLst>
          </p:cNvPr>
          <p:cNvSpPr txBox="1"/>
          <p:nvPr/>
        </p:nvSpPr>
        <p:spPr>
          <a:xfrm>
            <a:off x="434118" y="1747646"/>
            <a:ext cx="4549865" cy="3739998"/>
          </a:xfrm>
          <a:prstGeom prst="rect">
            <a:avLst/>
          </a:prstGeom>
          <a:noFill/>
        </p:spPr>
        <p:txBody>
          <a:bodyPr wrap="square" rtlCol="0">
            <a:spAutoFit/>
          </a:bodyPr>
          <a:lstStyle/>
          <a:p>
            <a:pPr>
              <a:lnSpc>
                <a:spcPct val="150000"/>
              </a:lnSpc>
            </a:pPr>
            <a:r>
              <a:rPr lang="en-US" sz="1600" dirty="0"/>
              <a:t>To choose which is the best model, I did it on the baseline model. Where the features learned by the model is just numeric column, without feature engineering treatment. In other words, just the way it is.</a:t>
            </a:r>
          </a:p>
          <a:p>
            <a:pPr>
              <a:lnSpc>
                <a:spcPct val="150000"/>
              </a:lnSpc>
            </a:pPr>
            <a:r>
              <a:rPr lang="en-US" sz="1600" dirty="0"/>
              <a:t>The model that I tested is :</a:t>
            </a:r>
          </a:p>
          <a:p>
            <a:pPr>
              <a:lnSpc>
                <a:spcPct val="150000"/>
              </a:lnSpc>
            </a:pPr>
            <a:r>
              <a:rPr lang="en-US" sz="1600" dirty="0"/>
              <a:t>1. Logistic Regression</a:t>
            </a:r>
          </a:p>
          <a:p>
            <a:pPr>
              <a:lnSpc>
                <a:spcPct val="150000"/>
              </a:lnSpc>
            </a:pPr>
            <a:r>
              <a:rPr lang="en-US" sz="1600" dirty="0"/>
              <a:t>2. </a:t>
            </a:r>
            <a:r>
              <a:rPr lang="en-US" sz="1600" dirty="0" err="1"/>
              <a:t>DecisionTree</a:t>
            </a:r>
            <a:r>
              <a:rPr lang="en-US" sz="1600" dirty="0"/>
              <a:t> Classifier</a:t>
            </a:r>
          </a:p>
          <a:p>
            <a:pPr>
              <a:lnSpc>
                <a:spcPct val="150000"/>
              </a:lnSpc>
            </a:pPr>
            <a:r>
              <a:rPr lang="en-US" sz="1600" dirty="0"/>
              <a:t>3. </a:t>
            </a:r>
            <a:r>
              <a:rPr lang="en-US" sz="1600" dirty="0" err="1"/>
              <a:t>RandomForest</a:t>
            </a:r>
            <a:r>
              <a:rPr lang="en-US" sz="1600" dirty="0"/>
              <a:t> Classifier</a:t>
            </a:r>
          </a:p>
          <a:p>
            <a:pPr>
              <a:lnSpc>
                <a:spcPct val="150000"/>
              </a:lnSpc>
            </a:pPr>
            <a:r>
              <a:rPr lang="en-US" sz="1600" dirty="0"/>
              <a:t>4. </a:t>
            </a:r>
            <a:r>
              <a:rPr lang="en-US" sz="1600" dirty="0" err="1"/>
              <a:t>GradientBoosting</a:t>
            </a:r>
            <a:r>
              <a:rPr lang="en-US" sz="1600" dirty="0"/>
              <a:t> Classifier</a:t>
            </a:r>
            <a:endParaRPr lang="en-ID" sz="1600" dirty="0"/>
          </a:p>
        </p:txBody>
      </p:sp>
      <p:graphicFrame>
        <p:nvGraphicFramePr>
          <p:cNvPr id="41" name="Table 40">
            <a:extLst>
              <a:ext uri="{FF2B5EF4-FFF2-40B4-BE49-F238E27FC236}">
                <a16:creationId xmlns:a16="http://schemas.microsoft.com/office/drawing/2014/main" id="{A735E2B5-F6C0-D1D2-21F5-99C3F203DE92}"/>
              </a:ext>
            </a:extLst>
          </p:cNvPr>
          <p:cNvGraphicFramePr>
            <a:graphicFrameLocks noGrp="1"/>
          </p:cNvGraphicFramePr>
          <p:nvPr>
            <p:extLst>
              <p:ext uri="{D42A27DB-BD31-4B8C-83A1-F6EECF244321}">
                <p14:modId xmlns:p14="http://schemas.microsoft.com/office/powerpoint/2010/main" val="1470846239"/>
              </p:ext>
            </p:extLst>
          </p:nvPr>
        </p:nvGraphicFramePr>
        <p:xfrm>
          <a:off x="5647522" y="1941242"/>
          <a:ext cx="5909112" cy="1472165"/>
        </p:xfrm>
        <a:graphic>
          <a:graphicData uri="http://schemas.openxmlformats.org/drawingml/2006/table">
            <a:tbl>
              <a:tblPr>
                <a:tableStyleId>{616DA210-FB5B-4158-B5E0-FEB733F419BA}</a:tableStyleId>
              </a:tblPr>
              <a:tblGrid>
                <a:gridCol w="2371824">
                  <a:extLst>
                    <a:ext uri="{9D8B030D-6E8A-4147-A177-3AD203B41FA5}">
                      <a16:colId xmlns:a16="http://schemas.microsoft.com/office/drawing/2014/main" val="944678411"/>
                    </a:ext>
                  </a:extLst>
                </a:gridCol>
                <a:gridCol w="1477896">
                  <a:extLst>
                    <a:ext uri="{9D8B030D-6E8A-4147-A177-3AD203B41FA5}">
                      <a16:colId xmlns:a16="http://schemas.microsoft.com/office/drawing/2014/main" val="3284491232"/>
                    </a:ext>
                  </a:extLst>
                </a:gridCol>
                <a:gridCol w="1077948">
                  <a:extLst>
                    <a:ext uri="{9D8B030D-6E8A-4147-A177-3AD203B41FA5}">
                      <a16:colId xmlns:a16="http://schemas.microsoft.com/office/drawing/2014/main" val="396974286"/>
                    </a:ext>
                  </a:extLst>
                </a:gridCol>
                <a:gridCol w="981444">
                  <a:extLst>
                    <a:ext uri="{9D8B030D-6E8A-4147-A177-3AD203B41FA5}">
                      <a16:colId xmlns:a16="http://schemas.microsoft.com/office/drawing/2014/main" val="3272637065"/>
                    </a:ext>
                  </a:extLst>
                </a:gridCol>
              </a:tblGrid>
              <a:tr h="294433">
                <a:tc>
                  <a:txBody>
                    <a:bodyPr/>
                    <a:lstStyle/>
                    <a:p>
                      <a:pPr algn="ctr" fontAlgn="b"/>
                      <a:r>
                        <a:rPr lang="en-US" sz="1100" b="0" u="none" strike="noStrike" dirty="0">
                          <a:solidFill>
                            <a:srgbClr val="000000"/>
                          </a:solidFill>
                          <a:effectLst/>
                        </a:rPr>
                        <a:t>M</a:t>
                      </a:r>
                      <a:r>
                        <a:rPr lang="en-ID" sz="1100" b="0" u="none" strike="noStrike" dirty="0" err="1">
                          <a:solidFill>
                            <a:srgbClr val="000000"/>
                          </a:solidFill>
                          <a:effectLst/>
                        </a:rPr>
                        <a:t>odel</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FFC000"/>
                    </a:solidFill>
                  </a:tcPr>
                </a:tc>
                <a:tc>
                  <a:txBody>
                    <a:bodyPr/>
                    <a:lstStyle/>
                    <a:p>
                      <a:pPr algn="ctr" fontAlgn="b"/>
                      <a:r>
                        <a:rPr lang="en-ID" sz="1100" u="none" strike="noStrike" dirty="0">
                          <a:effectLst/>
                        </a:rPr>
                        <a:t>Precision</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FFC000"/>
                    </a:solidFill>
                  </a:tcPr>
                </a:tc>
                <a:tc>
                  <a:txBody>
                    <a:bodyPr/>
                    <a:lstStyle/>
                    <a:p>
                      <a:pPr algn="ctr" fontAlgn="b"/>
                      <a:r>
                        <a:rPr lang="en-ID" sz="1100" u="none" strike="noStrike" dirty="0">
                          <a:effectLst/>
                        </a:rPr>
                        <a:t>Recall</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FFC000"/>
                    </a:solidFill>
                  </a:tcPr>
                </a:tc>
                <a:tc>
                  <a:txBody>
                    <a:bodyPr/>
                    <a:lstStyle/>
                    <a:p>
                      <a:pPr algn="ctr" fontAlgn="b"/>
                      <a:r>
                        <a:rPr lang="en-US" sz="1100" b="0" u="none" strike="noStrike" dirty="0">
                          <a:solidFill>
                            <a:srgbClr val="000000"/>
                          </a:solidFill>
                          <a:effectLst/>
                        </a:rPr>
                        <a:t>F</a:t>
                      </a:r>
                      <a:r>
                        <a:rPr lang="en-ID" sz="1100" b="0" u="none" strike="noStrike" dirty="0">
                          <a:solidFill>
                            <a:srgbClr val="000000"/>
                          </a:solidFill>
                          <a:effectLst/>
                        </a:rPr>
                        <a:t>1 Score</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FFC000"/>
                    </a:solidFill>
                  </a:tcPr>
                </a:tc>
                <a:extLst>
                  <a:ext uri="{0D108BD9-81ED-4DB2-BD59-A6C34878D82A}">
                    <a16:rowId xmlns:a16="http://schemas.microsoft.com/office/drawing/2014/main" val="752080024"/>
                  </a:ext>
                </a:extLst>
              </a:tr>
              <a:tr h="294433">
                <a:tc>
                  <a:txBody>
                    <a:bodyPr/>
                    <a:lstStyle/>
                    <a:p>
                      <a:pPr algn="ctr" fontAlgn="b"/>
                      <a:r>
                        <a:rPr lang="en-ID" sz="1100" u="none" strike="noStrike" dirty="0">
                          <a:effectLst/>
                        </a:rPr>
                        <a:t>Logistic Regression</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0.22</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0.73</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0.34</a:t>
                      </a:r>
                      <a:endParaRPr lang="en-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50097403"/>
                  </a:ext>
                </a:extLst>
              </a:tr>
              <a:tr h="294433">
                <a:tc>
                  <a:txBody>
                    <a:bodyPr/>
                    <a:lstStyle/>
                    <a:p>
                      <a:pPr algn="ctr" fontAlgn="b"/>
                      <a:r>
                        <a:rPr lang="en-ID" sz="1100" u="none" strike="noStrike">
                          <a:effectLst/>
                        </a:rPr>
                        <a:t>Decision Tree</a:t>
                      </a:r>
                      <a:endParaRPr lang="en-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0.16</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0.62</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0.26</a:t>
                      </a:r>
                      <a:endParaRPr lang="en-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46326844"/>
                  </a:ext>
                </a:extLst>
              </a:tr>
              <a:tr h="294433">
                <a:tc>
                  <a:txBody>
                    <a:bodyPr/>
                    <a:lstStyle/>
                    <a:p>
                      <a:pPr algn="ctr" fontAlgn="b"/>
                      <a:r>
                        <a:rPr lang="en-ID" sz="1100" u="none" strike="noStrike" dirty="0">
                          <a:effectLst/>
                        </a:rPr>
                        <a:t>Random Forest</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0.23</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0.74</a:t>
                      </a:r>
                      <a:endParaRPr lang="en-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D" sz="1100" u="none" strike="noStrike" dirty="0">
                          <a:effectLst/>
                        </a:rPr>
                        <a:t>0.35</a:t>
                      </a:r>
                      <a:endParaRPr lang="en-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04468025"/>
                  </a:ext>
                </a:extLst>
              </a:tr>
              <a:tr h="294433">
                <a:tc>
                  <a:txBody>
                    <a:bodyPr/>
                    <a:lstStyle/>
                    <a:p>
                      <a:pPr algn="ctr" fontAlgn="b"/>
                      <a:r>
                        <a:rPr lang="en-US" sz="1100" b="0" u="none" strike="noStrike" dirty="0">
                          <a:solidFill>
                            <a:srgbClr val="000000"/>
                          </a:solidFill>
                          <a:effectLst/>
                        </a:rPr>
                        <a:t>Gradient Boosting</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ID" sz="1100" u="none" strike="noStrike" dirty="0">
                          <a:effectLst/>
                        </a:rPr>
                        <a:t>0.23</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ID" sz="1100" u="none" strike="noStrike" dirty="0">
                          <a:effectLst/>
                        </a:rPr>
                        <a:t>0.76</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tc>
                  <a:txBody>
                    <a:bodyPr/>
                    <a:lstStyle/>
                    <a:p>
                      <a:pPr algn="ctr" fontAlgn="b"/>
                      <a:r>
                        <a:rPr lang="en-ID" sz="1100" u="none" strike="noStrike" dirty="0">
                          <a:effectLst/>
                        </a:rPr>
                        <a:t>0.36</a:t>
                      </a:r>
                      <a:endParaRPr lang="en-ID" sz="1100" b="0" i="0" u="none" strike="noStrike" dirty="0">
                        <a:solidFill>
                          <a:srgbClr val="000000"/>
                        </a:solidFill>
                        <a:effectLst/>
                        <a:latin typeface="Calibri" panose="020F0502020204030204" pitchFamily="34" charset="0"/>
                      </a:endParaRPr>
                    </a:p>
                  </a:txBody>
                  <a:tcPr marL="7620" marR="7620" marT="7620" marB="0" anchor="ctr">
                    <a:solidFill>
                      <a:srgbClr val="00B050"/>
                    </a:solidFill>
                  </a:tcPr>
                </a:tc>
                <a:extLst>
                  <a:ext uri="{0D108BD9-81ED-4DB2-BD59-A6C34878D82A}">
                    <a16:rowId xmlns:a16="http://schemas.microsoft.com/office/drawing/2014/main" val="2177954481"/>
                  </a:ext>
                </a:extLst>
              </a:tr>
            </a:tbl>
          </a:graphicData>
        </a:graphic>
      </p:graphicFrame>
      <p:sp>
        <p:nvSpPr>
          <p:cNvPr id="42" name="TextBox 41">
            <a:extLst>
              <a:ext uri="{FF2B5EF4-FFF2-40B4-BE49-F238E27FC236}">
                <a16:creationId xmlns:a16="http://schemas.microsoft.com/office/drawing/2014/main" id="{684933B0-07BF-5A7E-30E4-16CD162975A8}"/>
              </a:ext>
            </a:extLst>
          </p:cNvPr>
          <p:cNvSpPr txBox="1"/>
          <p:nvPr/>
        </p:nvSpPr>
        <p:spPr>
          <a:xfrm>
            <a:off x="7127628" y="1498499"/>
            <a:ext cx="2948900" cy="276999"/>
          </a:xfrm>
          <a:prstGeom prst="rect">
            <a:avLst/>
          </a:prstGeom>
          <a:noFill/>
        </p:spPr>
        <p:txBody>
          <a:bodyPr wrap="square" rtlCol="0">
            <a:spAutoFit/>
          </a:bodyPr>
          <a:lstStyle/>
          <a:p>
            <a:pPr algn="ctr"/>
            <a:r>
              <a:rPr lang="en-US" sz="1200" dirty="0"/>
              <a:t>Table of result base line model</a:t>
            </a:r>
            <a:endParaRPr lang="en-ID" sz="1200" dirty="0"/>
          </a:p>
        </p:txBody>
      </p:sp>
      <p:sp>
        <p:nvSpPr>
          <p:cNvPr id="45" name="TextBox 44">
            <a:extLst>
              <a:ext uri="{FF2B5EF4-FFF2-40B4-BE49-F238E27FC236}">
                <a16:creationId xmlns:a16="http://schemas.microsoft.com/office/drawing/2014/main" id="{D1FD80DE-8EFD-6E64-501A-14C33D7D4BC4}"/>
              </a:ext>
            </a:extLst>
          </p:cNvPr>
          <p:cNvSpPr txBox="1"/>
          <p:nvPr/>
        </p:nvSpPr>
        <p:spPr>
          <a:xfrm>
            <a:off x="5647523" y="4046551"/>
            <a:ext cx="5092195" cy="1754326"/>
          </a:xfrm>
          <a:prstGeom prst="rect">
            <a:avLst/>
          </a:prstGeom>
          <a:noFill/>
        </p:spPr>
        <p:txBody>
          <a:bodyPr wrap="square" rtlCol="0">
            <a:spAutoFit/>
          </a:bodyPr>
          <a:lstStyle/>
          <a:p>
            <a:r>
              <a:rPr lang="en-US" dirty="0"/>
              <a:t>Note : </a:t>
            </a:r>
          </a:p>
          <a:p>
            <a:pPr marL="342900" indent="-342900">
              <a:buAutoNum type="arabicPeriod"/>
            </a:pPr>
            <a:r>
              <a:rPr lang="en-US" dirty="0"/>
              <a:t>Data set </a:t>
            </a:r>
            <a:r>
              <a:rPr lang="en-US" dirty="0" err="1"/>
              <a:t>splitted</a:t>
            </a:r>
            <a:r>
              <a:rPr lang="en-US" dirty="0"/>
              <a:t> like previous slide</a:t>
            </a:r>
          </a:p>
          <a:p>
            <a:pPr marL="342900" indent="-342900">
              <a:buAutoNum type="arabicPeriod"/>
            </a:pPr>
            <a:r>
              <a:rPr lang="en-US" dirty="0"/>
              <a:t>Under sampling data train</a:t>
            </a:r>
          </a:p>
          <a:p>
            <a:pPr marL="342900" indent="-342900">
              <a:buAutoNum type="arabicPeriod"/>
            </a:pPr>
            <a:r>
              <a:rPr lang="en-US" dirty="0"/>
              <a:t>The metric reference for the best is from F1 score and recall</a:t>
            </a:r>
          </a:p>
          <a:p>
            <a:r>
              <a:rPr lang="en-US" dirty="0"/>
              <a:t>4. The best model is gradient boosting classifier</a:t>
            </a:r>
            <a:endParaRPr lang="en-ID" dirty="0"/>
          </a:p>
        </p:txBody>
      </p:sp>
    </p:spTree>
    <p:extLst>
      <p:ext uri="{BB962C8B-B14F-4D97-AF65-F5344CB8AC3E}">
        <p14:creationId xmlns:p14="http://schemas.microsoft.com/office/powerpoint/2010/main" val="288382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344D3AD-7323-40D9-8ACA-F302072A6ADA}"/>
              </a:ext>
            </a:extLst>
          </p:cNvPr>
          <p:cNvSpPr/>
          <p:nvPr/>
        </p:nvSpPr>
        <p:spPr>
          <a:xfrm>
            <a:off x="1706880" y="5320604"/>
            <a:ext cx="10485120" cy="1133984"/>
          </a:xfrm>
          <a:prstGeom prst="rect">
            <a:avLst/>
          </a:prstGeom>
          <a:gradFill>
            <a:gsLst>
              <a:gs pos="0">
                <a:schemeClr val="accent1">
                  <a:alpha val="0"/>
                </a:schemeClr>
              </a:gs>
              <a:gs pos="30000">
                <a:schemeClr val="accent1">
                  <a:alpha val="0"/>
                </a:scheme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7453855" y="5320605"/>
            <a:ext cx="4307840" cy="1384995"/>
          </a:xfrm>
          <a:prstGeom prst="rect">
            <a:avLst/>
          </a:prstGeom>
          <a:noFill/>
        </p:spPr>
        <p:txBody>
          <a:bodyPr wrap="square" rtlCol="0" anchor="ctr">
            <a:spAutoFit/>
          </a:bodyPr>
          <a:lstStyle/>
          <a:p>
            <a:r>
              <a:rPr lang="en-US" altLang="ko-KR" sz="2800" b="1" dirty="0">
                <a:solidFill>
                  <a:schemeClr val="bg1"/>
                </a:solidFill>
                <a:cs typeface="Arial" pitchFamily="34" charset="0"/>
              </a:rPr>
              <a:t>04 Modeling and Evaluation</a:t>
            </a:r>
            <a:endParaRPr lang="ko-KR" altLang="en-US" sz="2800" b="1" dirty="0">
              <a:solidFill>
                <a:schemeClr val="bg1"/>
              </a:solidFill>
              <a:cs typeface="Arial" pitchFamily="34" charset="0"/>
            </a:endParaRPr>
          </a:p>
          <a:p>
            <a:endParaRPr lang="ko-KR" altLang="en-US" sz="2800" b="1" dirty="0">
              <a:solidFill>
                <a:schemeClr val="bg1"/>
              </a:solidFill>
              <a:latin typeface="+mj-lt"/>
              <a:cs typeface="Arial" pitchFamily="34" charset="0"/>
            </a:endParaRPr>
          </a:p>
        </p:txBody>
      </p:sp>
    </p:spTree>
    <p:extLst>
      <p:ext uri="{BB962C8B-B14F-4D97-AF65-F5344CB8AC3E}">
        <p14:creationId xmlns:p14="http://schemas.microsoft.com/office/powerpoint/2010/main" val="231674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E5723-A2DE-1AD4-0C84-DB0D6CF340B3}"/>
              </a:ext>
            </a:extLst>
          </p:cNvPr>
          <p:cNvPicPr>
            <a:picLocks noChangeAspect="1"/>
          </p:cNvPicPr>
          <p:nvPr/>
        </p:nvPicPr>
        <p:blipFill>
          <a:blip r:embed="rId2"/>
          <a:stretch>
            <a:fillRect/>
          </a:stretch>
        </p:blipFill>
        <p:spPr>
          <a:xfrm>
            <a:off x="565829" y="2426732"/>
            <a:ext cx="3825572" cy="2507197"/>
          </a:xfrm>
          <a:prstGeom prst="rect">
            <a:avLst/>
          </a:prstGeom>
        </p:spPr>
      </p:pic>
      <p:sp>
        <p:nvSpPr>
          <p:cNvPr id="39" name="Text Placeholder 38">
            <a:extLst>
              <a:ext uri="{FF2B5EF4-FFF2-40B4-BE49-F238E27FC236}">
                <a16:creationId xmlns:a16="http://schemas.microsoft.com/office/drawing/2014/main" id="{F9E45567-CF76-5AC3-F4AB-298721DCF538}"/>
              </a:ext>
            </a:extLst>
          </p:cNvPr>
          <p:cNvSpPr>
            <a:spLocks noGrp="1"/>
          </p:cNvSpPr>
          <p:nvPr>
            <p:ph type="body" sz="quarter" idx="10"/>
          </p:nvPr>
        </p:nvSpPr>
        <p:spPr>
          <a:xfrm>
            <a:off x="2411506" y="357439"/>
            <a:ext cx="7199220" cy="724247"/>
          </a:xfrm>
        </p:spPr>
        <p:txBody>
          <a:bodyPr/>
          <a:lstStyle/>
          <a:p>
            <a:r>
              <a:rPr lang="en-US" sz="3600" dirty="0"/>
              <a:t>Modeling and Evaluation</a:t>
            </a:r>
            <a:endParaRPr lang="en-ID" sz="3600" dirty="0"/>
          </a:p>
        </p:txBody>
      </p:sp>
      <p:sp>
        <p:nvSpPr>
          <p:cNvPr id="42" name="TextBox 41">
            <a:extLst>
              <a:ext uri="{FF2B5EF4-FFF2-40B4-BE49-F238E27FC236}">
                <a16:creationId xmlns:a16="http://schemas.microsoft.com/office/drawing/2014/main" id="{04536F24-4C47-A234-428F-F8827FFC8F01}"/>
              </a:ext>
            </a:extLst>
          </p:cNvPr>
          <p:cNvSpPr txBox="1"/>
          <p:nvPr/>
        </p:nvSpPr>
        <p:spPr>
          <a:xfrm>
            <a:off x="663388" y="1290918"/>
            <a:ext cx="3980330" cy="1200329"/>
          </a:xfrm>
          <a:prstGeom prst="rect">
            <a:avLst/>
          </a:prstGeom>
          <a:noFill/>
        </p:spPr>
        <p:txBody>
          <a:bodyPr wrap="square" rtlCol="0">
            <a:spAutoFit/>
          </a:bodyPr>
          <a:lstStyle/>
          <a:p>
            <a:r>
              <a:rPr lang="en-US" dirty="0"/>
              <a:t>Since gradient boosting is the best model based on base line. Next, I find the best parameter to improve the metric  (</a:t>
            </a:r>
            <a:r>
              <a:rPr lang="en-US" dirty="0" err="1"/>
              <a:t>Hypertuning</a:t>
            </a:r>
            <a:r>
              <a:rPr lang="en-US" dirty="0"/>
              <a:t> parameter).</a:t>
            </a:r>
            <a:endParaRPr lang="en-ID" dirty="0"/>
          </a:p>
        </p:txBody>
      </p:sp>
      <p:sp>
        <p:nvSpPr>
          <p:cNvPr id="43" name="Rectangle 42">
            <a:extLst>
              <a:ext uri="{FF2B5EF4-FFF2-40B4-BE49-F238E27FC236}">
                <a16:creationId xmlns:a16="http://schemas.microsoft.com/office/drawing/2014/main" id="{74659C34-97E5-62DC-5BFE-A7D8BC47DBD0}"/>
              </a:ext>
            </a:extLst>
          </p:cNvPr>
          <p:cNvSpPr/>
          <p:nvPr/>
        </p:nvSpPr>
        <p:spPr>
          <a:xfrm>
            <a:off x="631885" y="2731322"/>
            <a:ext cx="3693459" cy="165644"/>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TextBox 43">
            <a:extLst>
              <a:ext uri="{FF2B5EF4-FFF2-40B4-BE49-F238E27FC236}">
                <a16:creationId xmlns:a16="http://schemas.microsoft.com/office/drawing/2014/main" id="{469F80EB-2F38-4456-FE96-C22543BACE5D}"/>
              </a:ext>
            </a:extLst>
          </p:cNvPr>
          <p:cNvSpPr txBox="1"/>
          <p:nvPr/>
        </p:nvSpPr>
        <p:spPr>
          <a:xfrm>
            <a:off x="660898" y="5089892"/>
            <a:ext cx="3980330" cy="923330"/>
          </a:xfrm>
          <a:prstGeom prst="rect">
            <a:avLst/>
          </a:prstGeom>
          <a:noFill/>
        </p:spPr>
        <p:txBody>
          <a:bodyPr wrap="square" rtlCol="0">
            <a:spAutoFit/>
          </a:bodyPr>
          <a:lstStyle/>
          <a:p>
            <a:r>
              <a:rPr lang="en-US" dirty="0"/>
              <a:t>Best model with parameter :</a:t>
            </a:r>
          </a:p>
          <a:p>
            <a:r>
              <a:rPr lang="en-US" dirty="0" err="1"/>
              <a:t>n_estimator</a:t>
            </a:r>
            <a:r>
              <a:rPr lang="en-US" dirty="0"/>
              <a:t> : 30</a:t>
            </a:r>
          </a:p>
          <a:p>
            <a:r>
              <a:rPr lang="en-US" dirty="0" err="1"/>
              <a:t>Max_depth</a:t>
            </a:r>
            <a:r>
              <a:rPr lang="en-US" dirty="0"/>
              <a:t> : 5</a:t>
            </a:r>
          </a:p>
        </p:txBody>
      </p:sp>
      <p:cxnSp>
        <p:nvCxnSpPr>
          <p:cNvPr id="46" name="Straight Connector 45">
            <a:extLst>
              <a:ext uri="{FF2B5EF4-FFF2-40B4-BE49-F238E27FC236}">
                <a16:creationId xmlns:a16="http://schemas.microsoft.com/office/drawing/2014/main" id="{1EFFE92F-A7A8-6642-46CD-26AAFEAFDA49}"/>
              </a:ext>
            </a:extLst>
          </p:cNvPr>
          <p:cNvCxnSpPr/>
          <p:nvPr/>
        </p:nvCxnSpPr>
        <p:spPr>
          <a:xfrm>
            <a:off x="4885765" y="1470212"/>
            <a:ext cx="0" cy="486783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4C88AD23-6356-B364-D91E-B679E0199338}"/>
              </a:ext>
            </a:extLst>
          </p:cNvPr>
          <p:cNvGraphicFramePr>
            <a:graphicFrameLocks noGrp="1"/>
          </p:cNvGraphicFramePr>
          <p:nvPr>
            <p:extLst>
              <p:ext uri="{D42A27DB-BD31-4B8C-83A1-F6EECF244321}">
                <p14:modId xmlns:p14="http://schemas.microsoft.com/office/powerpoint/2010/main" val="4265500512"/>
              </p:ext>
            </p:extLst>
          </p:nvPr>
        </p:nvGraphicFramePr>
        <p:xfrm>
          <a:off x="5250669" y="1943732"/>
          <a:ext cx="5805052" cy="1095030"/>
        </p:xfrm>
        <a:graphic>
          <a:graphicData uri="http://schemas.openxmlformats.org/drawingml/2006/table">
            <a:tbl>
              <a:tblPr>
                <a:tableStyleId>{5C22544A-7EE6-4342-B048-85BDC9FD1C3A}</a:tableStyleId>
              </a:tblPr>
              <a:tblGrid>
                <a:gridCol w="2330056">
                  <a:extLst>
                    <a:ext uri="{9D8B030D-6E8A-4147-A177-3AD203B41FA5}">
                      <a16:colId xmlns:a16="http://schemas.microsoft.com/office/drawing/2014/main" val="1445898557"/>
                    </a:ext>
                  </a:extLst>
                </a:gridCol>
                <a:gridCol w="1546676">
                  <a:extLst>
                    <a:ext uri="{9D8B030D-6E8A-4147-A177-3AD203B41FA5}">
                      <a16:colId xmlns:a16="http://schemas.microsoft.com/office/drawing/2014/main" val="3535177427"/>
                    </a:ext>
                  </a:extLst>
                </a:gridCol>
                <a:gridCol w="964160">
                  <a:extLst>
                    <a:ext uri="{9D8B030D-6E8A-4147-A177-3AD203B41FA5}">
                      <a16:colId xmlns:a16="http://schemas.microsoft.com/office/drawing/2014/main" val="1864511637"/>
                    </a:ext>
                  </a:extLst>
                </a:gridCol>
                <a:gridCol w="964160">
                  <a:extLst>
                    <a:ext uri="{9D8B030D-6E8A-4147-A177-3AD203B41FA5}">
                      <a16:colId xmlns:a16="http://schemas.microsoft.com/office/drawing/2014/main" val="3244982507"/>
                    </a:ext>
                  </a:extLst>
                </a:gridCol>
              </a:tblGrid>
              <a:tr h="365010">
                <a:tc>
                  <a:txBody>
                    <a:bodyPr/>
                    <a:lstStyle/>
                    <a:p>
                      <a:pPr algn="ctr" fontAlgn="b"/>
                      <a:endParaRPr lang="en-ID" sz="1900" b="0" i="0" u="none" strike="noStrike" dirty="0">
                        <a:solidFill>
                          <a:srgbClr val="000000"/>
                        </a:solidFill>
                        <a:effectLst/>
                        <a:latin typeface="Calibri" panose="020F0502020204030204" pitchFamily="34" charset="0"/>
                      </a:endParaRPr>
                    </a:p>
                  </a:txBody>
                  <a:tcPr marL="12970" marR="12970" marT="12970" marB="0" anchor="ctr">
                    <a:solidFill>
                      <a:schemeClr val="bg1"/>
                    </a:solidFill>
                  </a:tcPr>
                </a:tc>
                <a:tc>
                  <a:txBody>
                    <a:bodyPr/>
                    <a:lstStyle/>
                    <a:p>
                      <a:pPr algn="ctr" fontAlgn="b"/>
                      <a:r>
                        <a:rPr lang="en-ID" sz="1900" u="none" strike="noStrike" dirty="0">
                          <a:effectLst/>
                        </a:rPr>
                        <a:t>Precision</a:t>
                      </a:r>
                      <a:endParaRPr lang="en-ID" sz="1900" b="0" i="0" u="none" strike="noStrike" dirty="0">
                        <a:solidFill>
                          <a:srgbClr val="000000"/>
                        </a:solidFill>
                        <a:effectLst/>
                        <a:latin typeface="Calibri" panose="020F0502020204030204" pitchFamily="34" charset="0"/>
                      </a:endParaRPr>
                    </a:p>
                  </a:txBody>
                  <a:tcPr marL="12970" marR="12970" marT="12970" marB="0" anchor="ctr">
                    <a:solidFill>
                      <a:schemeClr val="accent4">
                        <a:lumMod val="40000"/>
                        <a:lumOff val="60000"/>
                      </a:schemeClr>
                    </a:solidFill>
                  </a:tcPr>
                </a:tc>
                <a:tc>
                  <a:txBody>
                    <a:bodyPr/>
                    <a:lstStyle/>
                    <a:p>
                      <a:pPr algn="ctr" fontAlgn="b"/>
                      <a:r>
                        <a:rPr lang="en-ID" sz="1900" u="none" strike="noStrike" dirty="0">
                          <a:effectLst/>
                        </a:rPr>
                        <a:t>Recall</a:t>
                      </a:r>
                      <a:endParaRPr lang="en-ID" sz="1900" b="0" i="0" u="none" strike="noStrike" dirty="0">
                        <a:solidFill>
                          <a:srgbClr val="000000"/>
                        </a:solidFill>
                        <a:effectLst/>
                        <a:latin typeface="Calibri" panose="020F0502020204030204" pitchFamily="34" charset="0"/>
                      </a:endParaRPr>
                    </a:p>
                  </a:txBody>
                  <a:tcPr marL="12970" marR="12970" marT="12970" marB="0" anchor="ctr">
                    <a:solidFill>
                      <a:schemeClr val="accent4">
                        <a:lumMod val="40000"/>
                        <a:lumOff val="60000"/>
                      </a:schemeClr>
                    </a:solidFill>
                  </a:tcPr>
                </a:tc>
                <a:tc>
                  <a:txBody>
                    <a:bodyPr/>
                    <a:lstStyle/>
                    <a:p>
                      <a:pPr algn="ctr" fontAlgn="b"/>
                      <a:r>
                        <a:rPr lang="en-ID" sz="1900" u="none" strike="noStrike" dirty="0">
                          <a:effectLst/>
                        </a:rPr>
                        <a:t>F1</a:t>
                      </a:r>
                      <a:endParaRPr lang="en-ID" sz="1900" b="0" i="0" u="none" strike="noStrike" dirty="0">
                        <a:solidFill>
                          <a:srgbClr val="000000"/>
                        </a:solidFill>
                        <a:effectLst/>
                        <a:latin typeface="Calibri" panose="020F0502020204030204" pitchFamily="34" charset="0"/>
                      </a:endParaRPr>
                    </a:p>
                  </a:txBody>
                  <a:tcPr marL="12970" marR="12970" marT="12970" marB="0" anchor="ctr">
                    <a:solidFill>
                      <a:schemeClr val="accent4">
                        <a:lumMod val="40000"/>
                        <a:lumOff val="60000"/>
                      </a:schemeClr>
                    </a:solidFill>
                  </a:tcPr>
                </a:tc>
                <a:extLst>
                  <a:ext uri="{0D108BD9-81ED-4DB2-BD59-A6C34878D82A}">
                    <a16:rowId xmlns:a16="http://schemas.microsoft.com/office/drawing/2014/main" val="3403747825"/>
                  </a:ext>
                </a:extLst>
              </a:tr>
              <a:tr h="365010">
                <a:tc>
                  <a:txBody>
                    <a:bodyPr/>
                    <a:lstStyle/>
                    <a:p>
                      <a:pPr algn="ctr" fontAlgn="b"/>
                      <a:r>
                        <a:rPr lang="en-ID" sz="1900" u="none" strike="noStrike" dirty="0">
                          <a:effectLst/>
                        </a:rPr>
                        <a:t>Training</a:t>
                      </a:r>
                      <a:endParaRPr lang="en-ID" sz="1900" b="0" i="0" u="none" strike="noStrike" dirty="0">
                        <a:solidFill>
                          <a:srgbClr val="000000"/>
                        </a:solidFill>
                        <a:effectLst/>
                        <a:latin typeface="Calibri" panose="020F0502020204030204" pitchFamily="34" charset="0"/>
                      </a:endParaRPr>
                    </a:p>
                  </a:txBody>
                  <a:tcPr marL="12970" marR="12970" marT="12970" marB="0" anchor="ctr">
                    <a:solidFill>
                      <a:schemeClr val="accent4">
                        <a:lumMod val="40000"/>
                        <a:lumOff val="60000"/>
                      </a:schemeClr>
                    </a:solidFill>
                  </a:tcPr>
                </a:tc>
                <a:tc>
                  <a:txBody>
                    <a:bodyPr/>
                    <a:lstStyle/>
                    <a:p>
                      <a:pPr algn="ctr" fontAlgn="b"/>
                      <a:r>
                        <a:rPr lang="en-ID" sz="1900" b="1" u="none" strike="noStrike" dirty="0">
                          <a:effectLst/>
                        </a:rPr>
                        <a:t>0.72</a:t>
                      </a:r>
                      <a:endParaRPr lang="en-ID" sz="1900" b="1" i="0" u="none" strike="noStrike" dirty="0">
                        <a:solidFill>
                          <a:srgbClr val="000000"/>
                        </a:solidFill>
                        <a:effectLst/>
                        <a:latin typeface="Calibri" panose="020F0502020204030204" pitchFamily="34" charset="0"/>
                      </a:endParaRPr>
                    </a:p>
                  </a:txBody>
                  <a:tcPr marL="12970" marR="12970" marT="12970" marB="0" anchor="ctr"/>
                </a:tc>
                <a:tc>
                  <a:txBody>
                    <a:bodyPr/>
                    <a:lstStyle/>
                    <a:p>
                      <a:pPr algn="ctr" fontAlgn="b"/>
                      <a:r>
                        <a:rPr lang="en-ID" sz="1900" b="1" u="none" strike="noStrike" dirty="0">
                          <a:effectLst/>
                        </a:rPr>
                        <a:t>0.78</a:t>
                      </a:r>
                      <a:endParaRPr lang="en-ID" sz="1900" b="1" i="0" u="none" strike="noStrike" dirty="0">
                        <a:solidFill>
                          <a:srgbClr val="000000"/>
                        </a:solidFill>
                        <a:effectLst/>
                        <a:latin typeface="Calibri" panose="020F0502020204030204" pitchFamily="34" charset="0"/>
                      </a:endParaRPr>
                    </a:p>
                  </a:txBody>
                  <a:tcPr marL="12970" marR="12970" marT="12970" marB="0" anchor="ctr"/>
                </a:tc>
                <a:tc>
                  <a:txBody>
                    <a:bodyPr/>
                    <a:lstStyle/>
                    <a:p>
                      <a:pPr algn="ctr" fontAlgn="b"/>
                      <a:r>
                        <a:rPr lang="en-ID" sz="1900" b="1" u="none" strike="noStrike" dirty="0">
                          <a:effectLst/>
                        </a:rPr>
                        <a:t>0.75</a:t>
                      </a:r>
                      <a:endParaRPr lang="en-ID" sz="1900" b="1" i="0" u="none" strike="noStrike" dirty="0">
                        <a:solidFill>
                          <a:srgbClr val="000000"/>
                        </a:solidFill>
                        <a:effectLst/>
                        <a:latin typeface="Calibri" panose="020F0502020204030204" pitchFamily="34" charset="0"/>
                      </a:endParaRPr>
                    </a:p>
                  </a:txBody>
                  <a:tcPr marL="12970" marR="12970" marT="12970" marB="0" anchor="ctr"/>
                </a:tc>
                <a:extLst>
                  <a:ext uri="{0D108BD9-81ED-4DB2-BD59-A6C34878D82A}">
                    <a16:rowId xmlns:a16="http://schemas.microsoft.com/office/drawing/2014/main" val="2413216290"/>
                  </a:ext>
                </a:extLst>
              </a:tr>
              <a:tr h="365010">
                <a:tc>
                  <a:txBody>
                    <a:bodyPr/>
                    <a:lstStyle/>
                    <a:p>
                      <a:pPr algn="ctr" fontAlgn="b"/>
                      <a:r>
                        <a:rPr lang="en-ID" sz="1900" u="none" strike="noStrike" dirty="0">
                          <a:effectLst/>
                        </a:rPr>
                        <a:t>Validation</a:t>
                      </a:r>
                      <a:endParaRPr lang="en-ID" sz="1900" b="0" i="0" u="none" strike="noStrike" dirty="0">
                        <a:solidFill>
                          <a:srgbClr val="000000"/>
                        </a:solidFill>
                        <a:effectLst/>
                        <a:latin typeface="Calibri" panose="020F0502020204030204" pitchFamily="34" charset="0"/>
                      </a:endParaRPr>
                    </a:p>
                  </a:txBody>
                  <a:tcPr marL="12970" marR="12970" marT="12970" marB="0" anchor="ctr">
                    <a:solidFill>
                      <a:schemeClr val="accent4">
                        <a:lumMod val="40000"/>
                        <a:lumOff val="60000"/>
                      </a:schemeClr>
                    </a:solidFill>
                  </a:tcPr>
                </a:tc>
                <a:tc>
                  <a:txBody>
                    <a:bodyPr/>
                    <a:lstStyle/>
                    <a:p>
                      <a:pPr algn="ctr" fontAlgn="b"/>
                      <a:r>
                        <a:rPr lang="en-ID" sz="1900" b="1" u="none" strike="noStrike" dirty="0">
                          <a:effectLst/>
                        </a:rPr>
                        <a:t>0.23</a:t>
                      </a:r>
                      <a:endParaRPr lang="en-ID" sz="1900" b="1" i="0" u="none" strike="noStrike" dirty="0">
                        <a:solidFill>
                          <a:srgbClr val="000000"/>
                        </a:solidFill>
                        <a:effectLst/>
                        <a:latin typeface="Calibri" panose="020F0502020204030204" pitchFamily="34" charset="0"/>
                      </a:endParaRPr>
                    </a:p>
                  </a:txBody>
                  <a:tcPr marL="12970" marR="12970" marT="12970" marB="0" anchor="ctr"/>
                </a:tc>
                <a:tc>
                  <a:txBody>
                    <a:bodyPr/>
                    <a:lstStyle/>
                    <a:p>
                      <a:pPr algn="ctr" fontAlgn="b"/>
                      <a:r>
                        <a:rPr lang="en-ID" sz="1900" b="1" u="none" strike="noStrike" dirty="0">
                          <a:effectLst/>
                        </a:rPr>
                        <a:t>0.78</a:t>
                      </a:r>
                      <a:endParaRPr lang="en-ID" sz="1900" b="1" i="0" u="none" strike="noStrike" dirty="0">
                        <a:solidFill>
                          <a:srgbClr val="000000"/>
                        </a:solidFill>
                        <a:effectLst/>
                        <a:latin typeface="Calibri" panose="020F0502020204030204" pitchFamily="34" charset="0"/>
                      </a:endParaRPr>
                    </a:p>
                  </a:txBody>
                  <a:tcPr marL="12970" marR="12970" marT="12970" marB="0" anchor="ctr"/>
                </a:tc>
                <a:tc>
                  <a:txBody>
                    <a:bodyPr/>
                    <a:lstStyle/>
                    <a:p>
                      <a:pPr algn="ctr" fontAlgn="b"/>
                      <a:r>
                        <a:rPr lang="en-ID" sz="1900" b="1" u="none" strike="noStrike" dirty="0">
                          <a:effectLst/>
                        </a:rPr>
                        <a:t>0.35</a:t>
                      </a:r>
                      <a:endParaRPr lang="en-ID" sz="1900" b="1" i="0" u="none" strike="noStrike" dirty="0">
                        <a:solidFill>
                          <a:srgbClr val="000000"/>
                        </a:solidFill>
                        <a:effectLst/>
                        <a:latin typeface="Calibri" panose="020F0502020204030204" pitchFamily="34" charset="0"/>
                      </a:endParaRPr>
                    </a:p>
                  </a:txBody>
                  <a:tcPr marL="12970" marR="12970" marT="12970" marB="0" anchor="ctr"/>
                </a:tc>
                <a:extLst>
                  <a:ext uri="{0D108BD9-81ED-4DB2-BD59-A6C34878D82A}">
                    <a16:rowId xmlns:a16="http://schemas.microsoft.com/office/drawing/2014/main" val="1778120815"/>
                  </a:ext>
                </a:extLst>
              </a:tr>
            </a:tbl>
          </a:graphicData>
        </a:graphic>
      </p:graphicFrame>
      <p:sp>
        <p:nvSpPr>
          <p:cNvPr id="8" name="TextBox 7">
            <a:extLst>
              <a:ext uri="{FF2B5EF4-FFF2-40B4-BE49-F238E27FC236}">
                <a16:creationId xmlns:a16="http://schemas.microsoft.com/office/drawing/2014/main" id="{06EC02C8-5D3C-D3B7-19D0-B08280259609}"/>
              </a:ext>
            </a:extLst>
          </p:cNvPr>
          <p:cNvSpPr txBox="1"/>
          <p:nvPr/>
        </p:nvSpPr>
        <p:spPr>
          <a:xfrm>
            <a:off x="6831106" y="1290918"/>
            <a:ext cx="2859736" cy="461665"/>
          </a:xfrm>
          <a:prstGeom prst="rect">
            <a:avLst/>
          </a:prstGeom>
          <a:noFill/>
        </p:spPr>
        <p:txBody>
          <a:bodyPr wrap="square" rtlCol="0">
            <a:spAutoFit/>
          </a:bodyPr>
          <a:lstStyle/>
          <a:p>
            <a:pPr algn="ctr"/>
            <a:r>
              <a:rPr lang="en-US" sz="2400" b="1" dirty="0">
                <a:solidFill>
                  <a:srgbClr val="FF0000"/>
                </a:solidFill>
              </a:rPr>
              <a:t>RESULT</a:t>
            </a:r>
            <a:endParaRPr lang="en-ID" sz="2400" b="1" dirty="0">
              <a:solidFill>
                <a:srgbClr val="FF0000"/>
              </a:solidFill>
            </a:endParaRPr>
          </a:p>
        </p:txBody>
      </p:sp>
      <p:sp>
        <p:nvSpPr>
          <p:cNvPr id="10" name="Rectangle: Rounded Corners 9">
            <a:extLst>
              <a:ext uri="{FF2B5EF4-FFF2-40B4-BE49-F238E27FC236}">
                <a16:creationId xmlns:a16="http://schemas.microsoft.com/office/drawing/2014/main" id="{B2AF94E1-4413-D93E-8004-50C6979BC8B2}"/>
              </a:ext>
            </a:extLst>
          </p:cNvPr>
          <p:cNvSpPr/>
          <p:nvPr/>
        </p:nvSpPr>
        <p:spPr>
          <a:xfrm>
            <a:off x="5250669" y="3327272"/>
            <a:ext cx="5746375" cy="3010775"/>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72A58A6E-C26D-166A-A5DF-A29BC523665C}"/>
              </a:ext>
            </a:extLst>
          </p:cNvPr>
          <p:cNvSpPr txBox="1"/>
          <p:nvPr/>
        </p:nvSpPr>
        <p:spPr>
          <a:xfrm>
            <a:off x="5422183" y="3464859"/>
            <a:ext cx="5620869" cy="3139321"/>
          </a:xfrm>
          <a:prstGeom prst="rect">
            <a:avLst/>
          </a:prstGeom>
          <a:noFill/>
        </p:spPr>
        <p:txBody>
          <a:bodyPr wrap="square" rtlCol="0">
            <a:spAutoFit/>
          </a:bodyPr>
          <a:lstStyle/>
          <a:p>
            <a:pPr algn="l"/>
            <a:r>
              <a:rPr lang="en-US" b="0" i="0" dirty="0">
                <a:solidFill>
                  <a:srgbClr val="000000"/>
                </a:solidFill>
                <a:effectLst/>
                <a:latin typeface="Helvetica Neue"/>
              </a:rPr>
              <a:t>interpretate model :</a:t>
            </a:r>
          </a:p>
          <a:p>
            <a:pPr marL="342900" indent="-342900" algn="l">
              <a:buFont typeface="+mj-lt"/>
              <a:buAutoNum type="arabicPeriod"/>
            </a:pPr>
            <a:r>
              <a:rPr lang="en-US" b="0" i="0" dirty="0">
                <a:solidFill>
                  <a:srgbClr val="000000"/>
                </a:solidFill>
                <a:effectLst/>
                <a:latin typeface="Helvetica Neue"/>
              </a:rPr>
              <a:t>best model is on parameter </a:t>
            </a:r>
            <a:r>
              <a:rPr lang="en-US" b="0" i="0" dirty="0" err="1">
                <a:solidFill>
                  <a:srgbClr val="000000"/>
                </a:solidFill>
                <a:effectLst/>
                <a:latin typeface="Helvetica Neue"/>
              </a:rPr>
              <a:t>n_estimators</a:t>
            </a:r>
            <a:r>
              <a:rPr lang="en-US" b="0" i="0" dirty="0">
                <a:solidFill>
                  <a:srgbClr val="000000"/>
                </a:solidFill>
                <a:effectLst/>
                <a:latin typeface="Helvetica Neue"/>
              </a:rPr>
              <a:t> : 30 and </a:t>
            </a:r>
            <a:r>
              <a:rPr lang="en-US" b="0" i="0" dirty="0" err="1">
                <a:solidFill>
                  <a:srgbClr val="000000"/>
                </a:solidFill>
                <a:effectLst/>
                <a:latin typeface="Helvetica Neue"/>
              </a:rPr>
              <a:t>max_depth</a:t>
            </a:r>
            <a:r>
              <a:rPr lang="en-US" b="0" i="0" dirty="0">
                <a:solidFill>
                  <a:srgbClr val="000000"/>
                </a:solidFill>
                <a:effectLst/>
                <a:latin typeface="Helvetica Neue"/>
              </a:rPr>
              <a:t> : 5</a:t>
            </a:r>
          </a:p>
          <a:p>
            <a:pPr marL="342900" indent="-342900" algn="l">
              <a:buFont typeface="+mj-lt"/>
              <a:buAutoNum type="arabicPeriod"/>
            </a:pPr>
            <a:r>
              <a:rPr lang="en-US" b="0" i="0" dirty="0">
                <a:solidFill>
                  <a:srgbClr val="000000"/>
                </a:solidFill>
                <a:effectLst/>
                <a:latin typeface="Helvetica Neue"/>
              </a:rPr>
              <a:t>precision metric has an overfitting, where training model higher than validation</a:t>
            </a:r>
          </a:p>
          <a:p>
            <a:pPr marL="342900" indent="-342900" algn="l">
              <a:buFont typeface="+mj-lt"/>
              <a:buAutoNum type="arabicPeriod"/>
            </a:pPr>
            <a:r>
              <a:rPr lang="en-US" b="0" i="0" dirty="0">
                <a:solidFill>
                  <a:srgbClr val="000000"/>
                </a:solidFill>
                <a:effectLst/>
                <a:latin typeface="Helvetica Neue"/>
              </a:rPr>
              <a:t>recall is metric we focus on. from all occurrence heart disease, the model catch 78 %</a:t>
            </a:r>
          </a:p>
          <a:p>
            <a:pPr marL="342900" indent="-342900" algn="l">
              <a:buFont typeface="+mj-lt"/>
              <a:buAutoNum type="arabicPeriod"/>
            </a:pPr>
            <a:r>
              <a:rPr lang="en-US" b="0" i="0" dirty="0">
                <a:solidFill>
                  <a:srgbClr val="000000"/>
                </a:solidFill>
                <a:effectLst/>
                <a:latin typeface="Helvetica Neue"/>
              </a:rPr>
              <a:t>precision metric 23 % is mean that, from all true positive prediction made by the model. only 23 % that true positive</a:t>
            </a:r>
          </a:p>
          <a:p>
            <a:endParaRPr lang="en-ID" dirty="0"/>
          </a:p>
        </p:txBody>
      </p:sp>
    </p:spTree>
    <p:extLst>
      <p:ext uri="{BB962C8B-B14F-4D97-AF65-F5344CB8AC3E}">
        <p14:creationId xmlns:p14="http://schemas.microsoft.com/office/powerpoint/2010/main" val="252748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55D18C6-C5DC-4BD2-C662-61C2D28EB93C}"/>
              </a:ext>
            </a:extLst>
          </p:cNvPr>
          <p:cNvSpPr/>
          <p:nvPr/>
        </p:nvSpPr>
        <p:spPr>
          <a:xfrm>
            <a:off x="6269366" y="4500395"/>
            <a:ext cx="5684529" cy="179773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id="{877A55BA-EB77-1D49-7D73-1408F126B274}"/>
              </a:ext>
            </a:extLst>
          </p:cNvPr>
          <p:cNvPicPr>
            <a:picLocks noChangeAspect="1"/>
          </p:cNvPicPr>
          <p:nvPr/>
        </p:nvPicPr>
        <p:blipFill>
          <a:blip r:embed="rId2"/>
          <a:stretch>
            <a:fillRect/>
          </a:stretch>
        </p:blipFill>
        <p:spPr>
          <a:xfrm>
            <a:off x="666261" y="1298919"/>
            <a:ext cx="4161768" cy="3277392"/>
          </a:xfrm>
          <a:prstGeom prst="rect">
            <a:avLst/>
          </a:prstGeom>
        </p:spPr>
      </p:pic>
      <p:sp>
        <p:nvSpPr>
          <p:cNvPr id="4" name="Oval 3">
            <a:extLst>
              <a:ext uri="{FF2B5EF4-FFF2-40B4-BE49-F238E27FC236}">
                <a16:creationId xmlns:a16="http://schemas.microsoft.com/office/drawing/2014/main" id="{C246ACB8-1AF7-2060-1AB7-ADC932AC2DD8}"/>
              </a:ext>
            </a:extLst>
          </p:cNvPr>
          <p:cNvSpPr/>
          <p:nvPr/>
        </p:nvSpPr>
        <p:spPr>
          <a:xfrm>
            <a:off x="8152538" y="1090876"/>
            <a:ext cx="3465288" cy="338454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F60F3207-A8C9-1201-CAE0-5D73F5922C7B}"/>
              </a:ext>
            </a:extLst>
          </p:cNvPr>
          <p:cNvSpPr/>
          <p:nvPr/>
        </p:nvSpPr>
        <p:spPr>
          <a:xfrm>
            <a:off x="8592977" y="3549143"/>
            <a:ext cx="215319" cy="20859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Oval 5">
            <a:extLst>
              <a:ext uri="{FF2B5EF4-FFF2-40B4-BE49-F238E27FC236}">
                <a16:creationId xmlns:a16="http://schemas.microsoft.com/office/drawing/2014/main" id="{184FD674-956A-E414-A754-46133DAF169B}"/>
              </a:ext>
            </a:extLst>
          </p:cNvPr>
          <p:cNvSpPr/>
          <p:nvPr/>
        </p:nvSpPr>
        <p:spPr>
          <a:xfrm>
            <a:off x="9512802" y="2219246"/>
            <a:ext cx="1884044" cy="1858923"/>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39D2C52D-A412-646A-E1A4-E16830E7B018}"/>
              </a:ext>
            </a:extLst>
          </p:cNvPr>
          <p:cNvSpPr/>
          <p:nvPr/>
        </p:nvSpPr>
        <p:spPr>
          <a:xfrm>
            <a:off x="10234484" y="2842996"/>
            <a:ext cx="1044090" cy="1033649"/>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FEAF3ABE-34B4-EF78-EFC3-631D8A223835}"/>
              </a:ext>
            </a:extLst>
          </p:cNvPr>
          <p:cNvSpPr txBox="1"/>
          <p:nvPr/>
        </p:nvSpPr>
        <p:spPr>
          <a:xfrm>
            <a:off x="8973689" y="1938080"/>
            <a:ext cx="359533" cy="707886"/>
          </a:xfrm>
          <a:prstGeom prst="rect">
            <a:avLst/>
          </a:prstGeom>
          <a:noFill/>
        </p:spPr>
        <p:txBody>
          <a:bodyPr wrap="square" rtlCol="0">
            <a:spAutoFit/>
          </a:bodyPr>
          <a:lstStyle/>
          <a:p>
            <a:r>
              <a:rPr lang="en-US" sz="4000" b="1" dirty="0">
                <a:latin typeface="Arial Black" panose="020B0A04020102020204" pitchFamily="34" charset="0"/>
                <a:cs typeface="Adobe Gurmukhi" panose="01010101010101010101" pitchFamily="50" charset="0"/>
              </a:rPr>
              <a:t>I</a:t>
            </a:r>
            <a:endParaRPr lang="en-ID" sz="4000" b="1" dirty="0">
              <a:latin typeface="Arial Black" panose="020B0A04020102020204" pitchFamily="34" charset="0"/>
              <a:cs typeface="Adobe Gurmukhi" panose="01010101010101010101" pitchFamily="50" charset="0"/>
            </a:endParaRPr>
          </a:p>
        </p:txBody>
      </p:sp>
      <p:sp>
        <p:nvSpPr>
          <p:cNvPr id="11" name="TextBox 10">
            <a:extLst>
              <a:ext uri="{FF2B5EF4-FFF2-40B4-BE49-F238E27FC236}">
                <a16:creationId xmlns:a16="http://schemas.microsoft.com/office/drawing/2014/main" id="{9FA12ED2-EDAB-4D0E-9F58-40F107D5AF9B}"/>
              </a:ext>
            </a:extLst>
          </p:cNvPr>
          <p:cNvSpPr txBox="1"/>
          <p:nvPr/>
        </p:nvSpPr>
        <p:spPr>
          <a:xfrm>
            <a:off x="8160111" y="3287533"/>
            <a:ext cx="603411" cy="523220"/>
          </a:xfrm>
          <a:prstGeom prst="rect">
            <a:avLst/>
          </a:prstGeom>
          <a:noFill/>
        </p:spPr>
        <p:txBody>
          <a:bodyPr wrap="square" rtlCol="0">
            <a:spAutoFit/>
          </a:bodyPr>
          <a:lstStyle/>
          <a:p>
            <a:r>
              <a:rPr lang="en-US" sz="2800" b="1" dirty="0">
                <a:latin typeface="Arial Black" panose="020B0A04020102020204" pitchFamily="34" charset="0"/>
              </a:rPr>
              <a:t>II</a:t>
            </a:r>
            <a:endParaRPr lang="en-ID" sz="2800" b="1" dirty="0">
              <a:latin typeface="Arial Black" panose="020B0A04020102020204" pitchFamily="34" charset="0"/>
            </a:endParaRPr>
          </a:p>
        </p:txBody>
      </p:sp>
      <p:sp>
        <p:nvSpPr>
          <p:cNvPr id="12" name="TextBox 11">
            <a:extLst>
              <a:ext uri="{FF2B5EF4-FFF2-40B4-BE49-F238E27FC236}">
                <a16:creationId xmlns:a16="http://schemas.microsoft.com/office/drawing/2014/main" id="{C1E0CB9E-2566-6EB8-1E66-C90B5FF642F0}"/>
              </a:ext>
            </a:extLst>
          </p:cNvPr>
          <p:cNvSpPr txBox="1"/>
          <p:nvPr/>
        </p:nvSpPr>
        <p:spPr>
          <a:xfrm>
            <a:off x="9611316" y="2558875"/>
            <a:ext cx="577779" cy="461665"/>
          </a:xfrm>
          <a:prstGeom prst="rect">
            <a:avLst/>
          </a:prstGeom>
          <a:noFill/>
        </p:spPr>
        <p:txBody>
          <a:bodyPr wrap="square" rtlCol="0">
            <a:spAutoFit/>
          </a:bodyPr>
          <a:lstStyle/>
          <a:p>
            <a:r>
              <a:rPr lang="en-US" sz="2400" b="1" dirty="0">
                <a:latin typeface="Arial Black" panose="020B0A04020102020204" pitchFamily="34" charset="0"/>
              </a:rPr>
              <a:t>III</a:t>
            </a:r>
            <a:endParaRPr lang="en-ID" sz="2400" b="1" dirty="0">
              <a:latin typeface="Arial Black" panose="020B0A04020102020204" pitchFamily="34" charset="0"/>
            </a:endParaRPr>
          </a:p>
        </p:txBody>
      </p:sp>
      <p:sp>
        <p:nvSpPr>
          <p:cNvPr id="13" name="TextBox 12">
            <a:extLst>
              <a:ext uri="{FF2B5EF4-FFF2-40B4-BE49-F238E27FC236}">
                <a16:creationId xmlns:a16="http://schemas.microsoft.com/office/drawing/2014/main" id="{8CCC9DAF-30FC-9D5D-6CFC-8AAD001A5541}"/>
              </a:ext>
            </a:extLst>
          </p:cNvPr>
          <p:cNvSpPr txBox="1"/>
          <p:nvPr/>
        </p:nvSpPr>
        <p:spPr>
          <a:xfrm>
            <a:off x="10454824" y="3098211"/>
            <a:ext cx="603411" cy="523220"/>
          </a:xfrm>
          <a:prstGeom prst="rect">
            <a:avLst/>
          </a:prstGeom>
          <a:noFill/>
        </p:spPr>
        <p:txBody>
          <a:bodyPr wrap="square" rtlCol="0">
            <a:spAutoFit/>
          </a:bodyPr>
          <a:lstStyle/>
          <a:p>
            <a:r>
              <a:rPr lang="en-US" sz="2800" b="1" dirty="0">
                <a:latin typeface="Arial Black" panose="020B0A04020102020204" pitchFamily="34" charset="0"/>
              </a:rPr>
              <a:t>IV</a:t>
            </a:r>
            <a:endParaRPr lang="en-ID" sz="2800" b="1" dirty="0">
              <a:latin typeface="Arial Black" panose="020B0A04020102020204" pitchFamily="34" charset="0"/>
            </a:endParaRPr>
          </a:p>
        </p:txBody>
      </p:sp>
      <p:sp>
        <p:nvSpPr>
          <p:cNvPr id="15" name="TextBox 14">
            <a:extLst>
              <a:ext uri="{FF2B5EF4-FFF2-40B4-BE49-F238E27FC236}">
                <a16:creationId xmlns:a16="http://schemas.microsoft.com/office/drawing/2014/main" id="{BCE092C6-FDFE-C250-B4C0-1656C22442D2}"/>
              </a:ext>
            </a:extLst>
          </p:cNvPr>
          <p:cNvSpPr txBox="1"/>
          <p:nvPr/>
        </p:nvSpPr>
        <p:spPr>
          <a:xfrm>
            <a:off x="3146530" y="380100"/>
            <a:ext cx="6273479" cy="830997"/>
          </a:xfrm>
          <a:prstGeom prst="rect">
            <a:avLst/>
          </a:prstGeom>
          <a:noFill/>
        </p:spPr>
        <p:txBody>
          <a:bodyPr wrap="square" rtlCol="0">
            <a:spAutoFit/>
          </a:bodyPr>
          <a:lstStyle/>
          <a:p>
            <a:pPr algn="ctr"/>
            <a:r>
              <a:rPr lang="en-US" sz="2400" b="1" dirty="0"/>
              <a:t>Interpretation of model performance based on validation data set</a:t>
            </a:r>
            <a:endParaRPr lang="en-ID" sz="2400" b="1" dirty="0"/>
          </a:p>
        </p:txBody>
      </p:sp>
      <p:cxnSp>
        <p:nvCxnSpPr>
          <p:cNvPr id="18" name="Straight Connector 17">
            <a:extLst>
              <a:ext uri="{FF2B5EF4-FFF2-40B4-BE49-F238E27FC236}">
                <a16:creationId xmlns:a16="http://schemas.microsoft.com/office/drawing/2014/main" id="{D008C0FF-0953-24AB-C13C-C26292B657CF}"/>
              </a:ext>
            </a:extLst>
          </p:cNvPr>
          <p:cNvCxnSpPr>
            <a:cxnSpLocks/>
          </p:cNvCxnSpPr>
          <p:nvPr/>
        </p:nvCxnSpPr>
        <p:spPr>
          <a:xfrm>
            <a:off x="6096000" y="1302227"/>
            <a:ext cx="0" cy="5017051"/>
          </a:xfrm>
          <a:prstGeom prst="line">
            <a:avLst/>
          </a:prstGeom>
          <a:ln>
            <a:prstDash val="dash"/>
          </a:ln>
        </p:spPr>
        <p:style>
          <a:lnRef idx="2">
            <a:schemeClr val="accent4"/>
          </a:lnRef>
          <a:fillRef idx="0">
            <a:schemeClr val="accent4"/>
          </a:fillRef>
          <a:effectRef idx="1">
            <a:schemeClr val="accent4"/>
          </a:effectRef>
          <a:fontRef idx="minor">
            <a:schemeClr val="tx1"/>
          </a:fontRef>
        </p:style>
      </p:cxnSp>
      <p:sp>
        <p:nvSpPr>
          <p:cNvPr id="22" name="Rectangle: Rounded Corners 21">
            <a:extLst>
              <a:ext uri="{FF2B5EF4-FFF2-40B4-BE49-F238E27FC236}">
                <a16:creationId xmlns:a16="http://schemas.microsoft.com/office/drawing/2014/main" id="{540A54DE-B0F3-B8BA-F837-DB33DCA0D03E}"/>
              </a:ext>
            </a:extLst>
          </p:cNvPr>
          <p:cNvSpPr/>
          <p:nvPr/>
        </p:nvSpPr>
        <p:spPr>
          <a:xfrm>
            <a:off x="330595" y="4660435"/>
            <a:ext cx="4767096" cy="135447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0BAE7BD4-F78F-EA20-EBDF-B3B9E5378ACB}"/>
              </a:ext>
            </a:extLst>
          </p:cNvPr>
          <p:cNvSpPr txBox="1"/>
          <p:nvPr/>
        </p:nvSpPr>
        <p:spPr>
          <a:xfrm>
            <a:off x="330594" y="4746942"/>
            <a:ext cx="4767101" cy="1200329"/>
          </a:xfrm>
          <a:prstGeom prst="rect">
            <a:avLst/>
          </a:prstGeom>
          <a:noFill/>
        </p:spPr>
        <p:txBody>
          <a:bodyPr wrap="square" rtlCol="0">
            <a:spAutoFit/>
          </a:bodyPr>
          <a:lstStyle/>
          <a:p>
            <a:r>
              <a:rPr lang="en-US" sz="1200" dirty="0"/>
              <a:t>The left picture, is confusion matrix. It’s representation the result of model prediction compare with actual data.</a:t>
            </a:r>
          </a:p>
          <a:p>
            <a:r>
              <a:rPr lang="en-US" sz="1200" dirty="0"/>
              <a:t>True Positive (TP) : 1241 row or 6,72 %</a:t>
            </a:r>
          </a:p>
          <a:p>
            <a:r>
              <a:rPr lang="en-US" sz="1200" dirty="0"/>
              <a:t>True Negative (TN) : 12637 row or 68,51 %</a:t>
            </a:r>
          </a:p>
          <a:p>
            <a:r>
              <a:rPr lang="en-US" sz="1200" dirty="0"/>
              <a:t>False Positive (FP) : 4208 row or 22,81 %</a:t>
            </a:r>
          </a:p>
          <a:p>
            <a:r>
              <a:rPr lang="en-US" sz="1200" dirty="0"/>
              <a:t>False Negative (FN) : 358 row or 1,94 %</a:t>
            </a:r>
            <a:endParaRPr lang="en-ID" sz="1200" dirty="0"/>
          </a:p>
        </p:txBody>
      </p:sp>
      <p:sp>
        <p:nvSpPr>
          <p:cNvPr id="23" name="TextBox 22">
            <a:extLst>
              <a:ext uri="{FF2B5EF4-FFF2-40B4-BE49-F238E27FC236}">
                <a16:creationId xmlns:a16="http://schemas.microsoft.com/office/drawing/2014/main" id="{E7819B57-ABC0-5B9F-EFAE-7E3ACF5649C2}"/>
              </a:ext>
            </a:extLst>
          </p:cNvPr>
          <p:cNvSpPr txBox="1"/>
          <p:nvPr/>
        </p:nvSpPr>
        <p:spPr>
          <a:xfrm>
            <a:off x="6365662" y="4657203"/>
            <a:ext cx="5684545" cy="1754326"/>
          </a:xfrm>
          <a:prstGeom prst="rect">
            <a:avLst/>
          </a:prstGeom>
          <a:noFill/>
        </p:spPr>
        <p:txBody>
          <a:bodyPr wrap="square" rtlCol="0">
            <a:spAutoFit/>
          </a:bodyPr>
          <a:lstStyle/>
          <a:p>
            <a:r>
              <a:rPr lang="en-US" sz="1200" dirty="0"/>
              <a:t>The right picture is representation distribution from the result of model prediction.</a:t>
            </a:r>
          </a:p>
          <a:p>
            <a:r>
              <a:rPr lang="en-ID" sz="1200" dirty="0"/>
              <a:t>Circle I                  : All row of validation data</a:t>
            </a:r>
          </a:p>
          <a:p>
            <a:r>
              <a:rPr lang="en-ID" sz="1200" dirty="0"/>
              <a:t>Yellow                   : True Negative</a:t>
            </a:r>
          </a:p>
          <a:p>
            <a:r>
              <a:rPr lang="en-ID" sz="1200" dirty="0"/>
              <a:t>Circle II and red    : </a:t>
            </a:r>
            <a:r>
              <a:rPr lang="en-US" sz="1200" dirty="0"/>
              <a:t>The row that predicted as False Negative. We lost them </a:t>
            </a:r>
          </a:p>
          <a:p>
            <a:r>
              <a:rPr lang="en-US" sz="1200" dirty="0"/>
              <a:t>	          because they are positive cardiovascular.</a:t>
            </a:r>
          </a:p>
          <a:p>
            <a:r>
              <a:rPr lang="en-ID" sz="1200" dirty="0"/>
              <a:t>Circle III                : All row who predicted as True Positive</a:t>
            </a:r>
          </a:p>
          <a:p>
            <a:r>
              <a:rPr lang="en-ID" sz="1200" dirty="0"/>
              <a:t>Green                   : False Positive (FP)</a:t>
            </a:r>
          </a:p>
          <a:p>
            <a:r>
              <a:rPr lang="en-ID" sz="1200" dirty="0"/>
              <a:t>Circle IV and blue : The row which is the true positive (TP)</a:t>
            </a:r>
          </a:p>
          <a:p>
            <a:endParaRPr lang="en-US" sz="1200" dirty="0"/>
          </a:p>
        </p:txBody>
      </p:sp>
      <p:sp>
        <p:nvSpPr>
          <p:cNvPr id="24" name="TextBox 23">
            <a:extLst>
              <a:ext uri="{FF2B5EF4-FFF2-40B4-BE49-F238E27FC236}">
                <a16:creationId xmlns:a16="http://schemas.microsoft.com/office/drawing/2014/main" id="{2D079A5E-A85F-789C-1DA7-95C6B29BD535}"/>
              </a:ext>
            </a:extLst>
          </p:cNvPr>
          <p:cNvSpPr txBox="1"/>
          <p:nvPr/>
        </p:nvSpPr>
        <p:spPr>
          <a:xfrm>
            <a:off x="7122084" y="1771545"/>
            <a:ext cx="1428978" cy="1157305"/>
          </a:xfrm>
          <a:prstGeom prst="rect">
            <a:avLst/>
          </a:prstGeom>
          <a:noFill/>
        </p:spPr>
        <p:txBody>
          <a:bodyPr wrap="square" rtlCol="0">
            <a:spAutoFit/>
          </a:bodyPr>
          <a:lstStyle/>
          <a:p>
            <a:pPr>
              <a:lnSpc>
                <a:spcPct val="200000"/>
              </a:lnSpc>
            </a:pPr>
            <a:r>
              <a:rPr lang="en-US" sz="900" dirty="0"/>
              <a:t>68,51 %</a:t>
            </a:r>
          </a:p>
          <a:p>
            <a:pPr>
              <a:lnSpc>
                <a:spcPct val="200000"/>
              </a:lnSpc>
            </a:pPr>
            <a:r>
              <a:rPr lang="en-US" sz="900" dirty="0"/>
              <a:t>22,81 %</a:t>
            </a:r>
          </a:p>
          <a:p>
            <a:pPr>
              <a:lnSpc>
                <a:spcPct val="200000"/>
              </a:lnSpc>
            </a:pPr>
            <a:r>
              <a:rPr lang="en-US" sz="900" dirty="0"/>
              <a:t>6,72 % </a:t>
            </a:r>
          </a:p>
          <a:p>
            <a:pPr>
              <a:lnSpc>
                <a:spcPct val="200000"/>
              </a:lnSpc>
            </a:pPr>
            <a:r>
              <a:rPr lang="en-US" sz="900" dirty="0"/>
              <a:t>1,94 %</a:t>
            </a:r>
            <a:endParaRPr lang="en-ID" sz="900" dirty="0"/>
          </a:p>
        </p:txBody>
      </p:sp>
      <p:sp>
        <p:nvSpPr>
          <p:cNvPr id="25" name="Rectangle 24">
            <a:extLst>
              <a:ext uri="{FF2B5EF4-FFF2-40B4-BE49-F238E27FC236}">
                <a16:creationId xmlns:a16="http://schemas.microsoft.com/office/drawing/2014/main" id="{1881CA45-B20E-0359-5762-0FB2C3BC85AB}"/>
              </a:ext>
            </a:extLst>
          </p:cNvPr>
          <p:cNvSpPr/>
          <p:nvPr/>
        </p:nvSpPr>
        <p:spPr>
          <a:xfrm>
            <a:off x="6948658" y="1897380"/>
            <a:ext cx="145648" cy="15941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Rectangle 25">
            <a:extLst>
              <a:ext uri="{FF2B5EF4-FFF2-40B4-BE49-F238E27FC236}">
                <a16:creationId xmlns:a16="http://schemas.microsoft.com/office/drawing/2014/main" id="{3CF82A9A-F122-A177-3B5E-1B65F377FCB4}"/>
              </a:ext>
            </a:extLst>
          </p:cNvPr>
          <p:cNvSpPr/>
          <p:nvPr/>
        </p:nvSpPr>
        <p:spPr>
          <a:xfrm>
            <a:off x="6954529" y="2169608"/>
            <a:ext cx="145648" cy="15941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a:extLst>
              <a:ext uri="{FF2B5EF4-FFF2-40B4-BE49-F238E27FC236}">
                <a16:creationId xmlns:a16="http://schemas.microsoft.com/office/drawing/2014/main" id="{2215F9C5-BC22-E451-82C1-08EEF4E0A917}"/>
              </a:ext>
            </a:extLst>
          </p:cNvPr>
          <p:cNvSpPr/>
          <p:nvPr/>
        </p:nvSpPr>
        <p:spPr>
          <a:xfrm>
            <a:off x="6954529" y="2443635"/>
            <a:ext cx="145648" cy="159414"/>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27">
            <a:extLst>
              <a:ext uri="{FF2B5EF4-FFF2-40B4-BE49-F238E27FC236}">
                <a16:creationId xmlns:a16="http://schemas.microsoft.com/office/drawing/2014/main" id="{935B78E1-1DE3-DF3D-1B08-1A04ABE85FD7}"/>
              </a:ext>
            </a:extLst>
          </p:cNvPr>
          <p:cNvSpPr/>
          <p:nvPr/>
        </p:nvSpPr>
        <p:spPr>
          <a:xfrm>
            <a:off x="6954529" y="2710000"/>
            <a:ext cx="145648" cy="15941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28">
            <a:extLst>
              <a:ext uri="{FF2B5EF4-FFF2-40B4-BE49-F238E27FC236}">
                <a16:creationId xmlns:a16="http://schemas.microsoft.com/office/drawing/2014/main" id="{52485E4A-ED1F-8083-8071-40F4ACCFB0FA}"/>
              </a:ext>
            </a:extLst>
          </p:cNvPr>
          <p:cNvSpPr txBox="1"/>
          <p:nvPr/>
        </p:nvSpPr>
        <p:spPr>
          <a:xfrm>
            <a:off x="7116077" y="1774840"/>
            <a:ext cx="1428978" cy="1157305"/>
          </a:xfrm>
          <a:prstGeom prst="rect">
            <a:avLst/>
          </a:prstGeom>
          <a:noFill/>
        </p:spPr>
        <p:txBody>
          <a:bodyPr wrap="square" rtlCol="0">
            <a:spAutoFit/>
          </a:bodyPr>
          <a:lstStyle/>
          <a:p>
            <a:pPr>
              <a:lnSpc>
                <a:spcPct val="200000"/>
              </a:lnSpc>
            </a:pPr>
            <a:r>
              <a:rPr lang="en-US" sz="900" dirty="0"/>
              <a:t>68,51 %</a:t>
            </a:r>
          </a:p>
          <a:p>
            <a:pPr>
              <a:lnSpc>
                <a:spcPct val="200000"/>
              </a:lnSpc>
            </a:pPr>
            <a:r>
              <a:rPr lang="en-US" sz="900" dirty="0"/>
              <a:t>22,81 %</a:t>
            </a:r>
          </a:p>
          <a:p>
            <a:pPr>
              <a:lnSpc>
                <a:spcPct val="200000"/>
              </a:lnSpc>
            </a:pPr>
            <a:r>
              <a:rPr lang="en-US" sz="900" dirty="0"/>
              <a:t>6,72 % </a:t>
            </a:r>
          </a:p>
          <a:p>
            <a:pPr>
              <a:lnSpc>
                <a:spcPct val="200000"/>
              </a:lnSpc>
            </a:pPr>
            <a:r>
              <a:rPr lang="en-US" sz="900" dirty="0"/>
              <a:t>1,94 %</a:t>
            </a:r>
            <a:endParaRPr lang="en-ID" sz="900" dirty="0"/>
          </a:p>
        </p:txBody>
      </p:sp>
    </p:spTree>
    <p:extLst>
      <p:ext uri="{BB962C8B-B14F-4D97-AF65-F5344CB8AC3E}">
        <p14:creationId xmlns:p14="http://schemas.microsoft.com/office/powerpoint/2010/main" val="76204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616004" y="792115"/>
            <a:ext cx="2719767" cy="923330"/>
          </a:xfrm>
          <a:prstGeom prst="rect">
            <a:avLst/>
          </a:prstGeom>
          <a:noFill/>
        </p:spPr>
        <p:txBody>
          <a:bodyPr wrap="square" rtlCol="0" anchor="ctr">
            <a:spAutoFit/>
          </a:bodyPr>
          <a:lstStyle/>
          <a:p>
            <a:r>
              <a:rPr lang="en-US" altLang="ko-KR" sz="5400" dirty="0">
                <a:cs typeface="Arial" pitchFamily="34" charset="0"/>
              </a:rPr>
              <a:t>Outline</a:t>
            </a:r>
            <a:endParaRPr lang="ko-KR" altLang="en-US" sz="5400" dirty="0">
              <a:cs typeface="Arial" pitchFamily="34" charset="0"/>
            </a:endParaRPr>
          </a:p>
        </p:txBody>
      </p:sp>
      <p:sp>
        <p:nvSpPr>
          <p:cNvPr id="5" name="직사각형 4">
            <a:extLst>
              <a:ext uri="{FF2B5EF4-FFF2-40B4-BE49-F238E27FC236}">
                <a16:creationId xmlns:a16="http://schemas.microsoft.com/office/drawing/2014/main" id="{41CD8CE4-625A-417F-A21A-EFF082D32DB1}"/>
              </a:ext>
            </a:extLst>
          </p:cNvPr>
          <p:cNvSpPr/>
          <p:nvPr/>
        </p:nvSpPr>
        <p:spPr>
          <a:xfrm>
            <a:off x="11826240" y="0"/>
            <a:ext cx="36576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그룹 22">
            <a:extLst>
              <a:ext uri="{FF2B5EF4-FFF2-40B4-BE49-F238E27FC236}">
                <a16:creationId xmlns:a16="http://schemas.microsoft.com/office/drawing/2014/main" id="{D4F5B88B-E2E9-4841-8F94-8D8C7C37C9BF}"/>
              </a:ext>
            </a:extLst>
          </p:cNvPr>
          <p:cNvGrpSpPr/>
          <p:nvPr/>
        </p:nvGrpSpPr>
        <p:grpSpPr>
          <a:xfrm>
            <a:off x="5067394" y="1890873"/>
            <a:ext cx="5630446" cy="2161806"/>
            <a:chOff x="5795629" y="1143165"/>
            <a:chExt cx="5054976" cy="1940855"/>
          </a:xfrm>
        </p:grpSpPr>
        <p:grpSp>
          <p:nvGrpSpPr>
            <p:cNvPr id="10" name="그룹 9">
              <a:extLst>
                <a:ext uri="{FF2B5EF4-FFF2-40B4-BE49-F238E27FC236}">
                  <a16:creationId xmlns:a16="http://schemas.microsoft.com/office/drawing/2014/main" id="{121E2DDD-6302-47DF-8D50-028DC199ECCD}"/>
                </a:ext>
              </a:extLst>
            </p:cNvPr>
            <p:cNvGrpSpPr/>
            <p:nvPr/>
          </p:nvGrpSpPr>
          <p:grpSpPr>
            <a:xfrm>
              <a:off x="5795630" y="1143165"/>
              <a:ext cx="5042486" cy="746064"/>
              <a:chOff x="5795630" y="1209828"/>
              <a:chExt cx="5042486" cy="746064"/>
            </a:xfrm>
          </p:grpSpPr>
          <p:sp>
            <p:nvSpPr>
              <p:cNvPr id="7" name="TextBox 6">
                <a:extLst>
                  <a:ext uri="{FF2B5EF4-FFF2-40B4-BE49-F238E27FC236}">
                    <a16:creationId xmlns:a16="http://schemas.microsoft.com/office/drawing/2014/main" id="{D53BC8AF-C574-4A7A-B8B6-4559F1E001B5}"/>
                  </a:ext>
                </a:extLst>
              </p:cNvPr>
              <p:cNvSpPr txBox="1"/>
              <p:nvPr/>
            </p:nvSpPr>
            <p:spPr>
              <a:xfrm>
                <a:off x="7010457" y="1431921"/>
                <a:ext cx="3827659" cy="414480"/>
              </a:xfrm>
              <a:prstGeom prst="rect">
                <a:avLst/>
              </a:prstGeom>
              <a:noFill/>
            </p:spPr>
            <p:txBody>
              <a:bodyPr wrap="square" lIns="108000" rIns="108000" rtlCol="0">
                <a:spAutoFit/>
              </a:bodyPr>
              <a:lstStyle/>
              <a:p>
                <a:r>
                  <a:rPr lang="en-US" altLang="ko-KR" sz="2400" b="1" dirty="0">
                    <a:solidFill>
                      <a:schemeClr val="accent1"/>
                    </a:solidFill>
                    <a:cs typeface="Arial" pitchFamily="34" charset="0"/>
                  </a:rPr>
                  <a:t>Introduction</a:t>
                </a:r>
                <a:endParaRPr lang="ko-KR" altLang="en-US" sz="2400" b="1" dirty="0">
                  <a:solidFill>
                    <a:schemeClr val="accent1"/>
                  </a:solidFill>
                  <a:cs typeface="Arial" pitchFamily="34" charset="0"/>
                </a:endParaRPr>
              </a:p>
            </p:txBody>
          </p:sp>
          <p:sp>
            <p:nvSpPr>
              <p:cNvPr id="8" name="TextBox 7">
                <a:extLst>
                  <a:ext uri="{FF2B5EF4-FFF2-40B4-BE49-F238E27FC236}">
                    <a16:creationId xmlns:a16="http://schemas.microsoft.com/office/drawing/2014/main" id="{94F9B065-07C1-4CA3-8A95-5AC0D2D6BF6E}"/>
                  </a:ext>
                </a:extLst>
              </p:cNvPr>
              <p:cNvSpPr txBox="1"/>
              <p:nvPr/>
            </p:nvSpPr>
            <p:spPr>
              <a:xfrm>
                <a:off x="5795630" y="1209828"/>
                <a:ext cx="1531549" cy="746064"/>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4800" b="1" dirty="0">
                    <a:solidFill>
                      <a:schemeClr val="accent1"/>
                    </a:solidFill>
                    <a:effectLst/>
                  </a:rPr>
                  <a:t>1</a:t>
                </a:r>
                <a:endParaRPr lang="ko-KR" altLang="en-US" sz="4800" b="1" dirty="0">
                  <a:solidFill>
                    <a:schemeClr val="accent1"/>
                  </a:solidFill>
                  <a:effectLst/>
                </a:endParaRPr>
              </a:p>
            </p:txBody>
          </p:sp>
        </p:grpSp>
        <p:grpSp>
          <p:nvGrpSpPr>
            <p:cNvPr id="11" name="그룹 10">
              <a:extLst>
                <a:ext uri="{FF2B5EF4-FFF2-40B4-BE49-F238E27FC236}">
                  <a16:creationId xmlns:a16="http://schemas.microsoft.com/office/drawing/2014/main" id="{A8607ECB-1D76-45C1-84AB-A0FBDF98C876}"/>
                </a:ext>
              </a:extLst>
            </p:cNvPr>
            <p:cNvGrpSpPr/>
            <p:nvPr/>
          </p:nvGrpSpPr>
          <p:grpSpPr>
            <a:xfrm>
              <a:off x="5795630" y="1696484"/>
              <a:ext cx="5042486" cy="746064"/>
              <a:chOff x="5795630" y="-186803"/>
              <a:chExt cx="5042486" cy="746064"/>
            </a:xfrm>
          </p:grpSpPr>
          <p:sp>
            <p:nvSpPr>
              <p:cNvPr id="13" name="TextBox 12">
                <a:extLst>
                  <a:ext uri="{FF2B5EF4-FFF2-40B4-BE49-F238E27FC236}">
                    <a16:creationId xmlns:a16="http://schemas.microsoft.com/office/drawing/2014/main" id="{58E0EAB6-B108-42E8-899B-09082C5D0788}"/>
                  </a:ext>
                </a:extLst>
              </p:cNvPr>
              <p:cNvSpPr txBox="1"/>
              <p:nvPr/>
            </p:nvSpPr>
            <p:spPr>
              <a:xfrm>
                <a:off x="7010457" y="-25949"/>
                <a:ext cx="3827659" cy="414480"/>
              </a:xfrm>
              <a:prstGeom prst="rect">
                <a:avLst/>
              </a:prstGeom>
              <a:noFill/>
            </p:spPr>
            <p:txBody>
              <a:bodyPr wrap="square" lIns="108000" rIns="108000" rtlCol="0">
                <a:spAutoFit/>
              </a:bodyPr>
              <a:lstStyle/>
              <a:p>
                <a:r>
                  <a:rPr lang="en-US" altLang="ko-KR" sz="2400" b="1" dirty="0">
                    <a:solidFill>
                      <a:schemeClr val="accent2"/>
                    </a:solidFill>
                    <a:cs typeface="Arial" pitchFamily="34" charset="0"/>
                  </a:rPr>
                  <a:t>Exploratory Data Analysis</a:t>
                </a:r>
                <a:endParaRPr lang="ko-KR" altLang="en-US" sz="24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id="{FA34DB11-6193-4433-83AE-FCF8D7C23AED}"/>
                  </a:ext>
                </a:extLst>
              </p:cNvPr>
              <p:cNvSpPr txBox="1"/>
              <p:nvPr/>
            </p:nvSpPr>
            <p:spPr>
              <a:xfrm>
                <a:off x="5795630" y="-186803"/>
                <a:ext cx="1531549" cy="746064"/>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4800" b="1" dirty="0">
                    <a:solidFill>
                      <a:schemeClr val="accent2"/>
                    </a:solidFill>
                    <a:effectLst/>
                  </a:rPr>
                  <a:t>2</a:t>
                </a:r>
                <a:endParaRPr lang="ko-KR" altLang="en-US" sz="4800" b="1" dirty="0">
                  <a:solidFill>
                    <a:schemeClr val="accent2"/>
                  </a:solidFill>
                  <a:effectLst/>
                </a:endParaRPr>
              </a:p>
            </p:txBody>
          </p:sp>
        </p:grpSp>
        <p:grpSp>
          <p:nvGrpSpPr>
            <p:cNvPr id="16" name="그룹 15">
              <a:extLst>
                <a:ext uri="{FF2B5EF4-FFF2-40B4-BE49-F238E27FC236}">
                  <a16:creationId xmlns:a16="http://schemas.microsoft.com/office/drawing/2014/main" id="{1E77AE5E-8926-4447-9675-CEB7D033BA25}"/>
                </a:ext>
              </a:extLst>
            </p:cNvPr>
            <p:cNvGrpSpPr/>
            <p:nvPr/>
          </p:nvGrpSpPr>
          <p:grpSpPr>
            <a:xfrm>
              <a:off x="5795629" y="2337956"/>
              <a:ext cx="5054976" cy="746064"/>
              <a:chOff x="5795629" y="-1495282"/>
              <a:chExt cx="5054976" cy="746064"/>
            </a:xfrm>
          </p:grpSpPr>
          <p:sp>
            <p:nvSpPr>
              <p:cNvPr id="18" name="TextBox 17">
                <a:extLst>
                  <a:ext uri="{FF2B5EF4-FFF2-40B4-BE49-F238E27FC236}">
                    <a16:creationId xmlns:a16="http://schemas.microsoft.com/office/drawing/2014/main" id="{50FC41AF-3C61-4856-9F85-F8578E4239E6}"/>
                  </a:ext>
                </a:extLst>
              </p:cNvPr>
              <p:cNvSpPr txBox="1"/>
              <p:nvPr/>
            </p:nvSpPr>
            <p:spPr>
              <a:xfrm>
                <a:off x="7022946" y="-1323955"/>
                <a:ext cx="3827659" cy="414480"/>
              </a:xfrm>
              <a:prstGeom prst="rect">
                <a:avLst/>
              </a:prstGeom>
              <a:noFill/>
            </p:spPr>
            <p:txBody>
              <a:bodyPr wrap="square" lIns="108000" rIns="108000" rtlCol="0">
                <a:spAutoFit/>
              </a:bodyPr>
              <a:lstStyle/>
              <a:p>
                <a:r>
                  <a:rPr lang="en-US" altLang="ko-KR" sz="2400" b="1" dirty="0">
                    <a:solidFill>
                      <a:schemeClr val="accent3"/>
                    </a:solidFill>
                    <a:cs typeface="Arial" pitchFamily="34" charset="0"/>
                  </a:rPr>
                  <a:t>Data Preparation</a:t>
                </a:r>
                <a:endParaRPr lang="ko-KR" altLang="en-US" sz="2400" b="1" dirty="0">
                  <a:solidFill>
                    <a:schemeClr val="accent3"/>
                  </a:solidFill>
                  <a:cs typeface="Arial" pitchFamily="34" charset="0"/>
                </a:endParaRPr>
              </a:p>
            </p:txBody>
          </p:sp>
          <p:sp>
            <p:nvSpPr>
              <p:cNvPr id="19" name="TextBox 18">
                <a:extLst>
                  <a:ext uri="{FF2B5EF4-FFF2-40B4-BE49-F238E27FC236}">
                    <a16:creationId xmlns:a16="http://schemas.microsoft.com/office/drawing/2014/main" id="{322453D3-9824-4474-A84F-07E96038BC41}"/>
                  </a:ext>
                </a:extLst>
              </p:cNvPr>
              <p:cNvSpPr txBox="1"/>
              <p:nvPr/>
            </p:nvSpPr>
            <p:spPr>
              <a:xfrm>
                <a:off x="5795629" y="-1495282"/>
                <a:ext cx="1531549" cy="746064"/>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4800" b="1" dirty="0">
                    <a:solidFill>
                      <a:schemeClr val="accent3"/>
                    </a:solidFill>
                    <a:effectLst/>
                  </a:rPr>
                  <a:t>3</a:t>
                </a:r>
                <a:endParaRPr lang="ko-KR" altLang="en-US" sz="6600" b="1" dirty="0">
                  <a:solidFill>
                    <a:schemeClr val="accent3"/>
                  </a:solidFill>
                  <a:effectLst/>
                </a:endParaRPr>
              </a:p>
            </p:txBody>
          </p:sp>
        </p:grpSp>
      </p:grpSp>
      <p:sp>
        <p:nvSpPr>
          <p:cNvPr id="2" name="TextBox 1">
            <a:extLst>
              <a:ext uri="{FF2B5EF4-FFF2-40B4-BE49-F238E27FC236}">
                <a16:creationId xmlns:a16="http://schemas.microsoft.com/office/drawing/2014/main" id="{E2672A73-4A4A-6767-6354-ADC590498547}"/>
              </a:ext>
            </a:extLst>
          </p:cNvPr>
          <p:cNvSpPr txBox="1"/>
          <p:nvPr/>
        </p:nvSpPr>
        <p:spPr>
          <a:xfrm>
            <a:off x="5154572" y="3948510"/>
            <a:ext cx="1531549" cy="830997"/>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4800" b="1" dirty="0">
                <a:solidFill>
                  <a:srgbClr val="FF0000"/>
                </a:solidFill>
                <a:effectLst/>
              </a:rPr>
              <a:t>4</a:t>
            </a:r>
            <a:endParaRPr lang="ko-KR" altLang="en-US" sz="4800" b="1" dirty="0">
              <a:solidFill>
                <a:srgbClr val="FF0000"/>
              </a:solidFill>
              <a:effectLst/>
            </a:endParaRPr>
          </a:p>
        </p:txBody>
      </p:sp>
      <p:sp>
        <p:nvSpPr>
          <p:cNvPr id="3" name="TextBox 2">
            <a:extLst>
              <a:ext uri="{FF2B5EF4-FFF2-40B4-BE49-F238E27FC236}">
                <a16:creationId xmlns:a16="http://schemas.microsoft.com/office/drawing/2014/main" id="{27CCE1A0-63DD-6AFA-B9C4-E7E73A330D1F}"/>
              </a:ext>
            </a:extLst>
          </p:cNvPr>
          <p:cNvSpPr txBox="1"/>
          <p:nvPr/>
        </p:nvSpPr>
        <p:spPr>
          <a:xfrm>
            <a:off x="6420520" y="4150777"/>
            <a:ext cx="4784491" cy="830997"/>
          </a:xfrm>
          <a:prstGeom prst="rect">
            <a:avLst/>
          </a:prstGeom>
          <a:noFill/>
        </p:spPr>
        <p:txBody>
          <a:bodyPr wrap="square" lIns="108000" rIns="108000" rtlCol="0">
            <a:spAutoFit/>
          </a:bodyPr>
          <a:lstStyle/>
          <a:p>
            <a:r>
              <a:rPr lang="en-US" altLang="ko-KR" sz="2400" b="1" dirty="0">
                <a:solidFill>
                  <a:srgbClr val="FF0000"/>
                </a:solidFill>
                <a:cs typeface="Arial" pitchFamily="34" charset="0"/>
              </a:rPr>
              <a:t>Modeling Machine Learning And Evaluation</a:t>
            </a:r>
            <a:endParaRPr lang="ko-KR" altLang="en-US" sz="2400" b="1" dirty="0">
              <a:solidFill>
                <a:srgbClr val="FF0000"/>
              </a:solidFill>
              <a:cs typeface="Arial" pitchFamily="34" charset="0"/>
            </a:endParaRPr>
          </a:p>
        </p:txBody>
      </p:sp>
      <p:sp>
        <p:nvSpPr>
          <p:cNvPr id="21" name="TextBox 20">
            <a:extLst>
              <a:ext uri="{FF2B5EF4-FFF2-40B4-BE49-F238E27FC236}">
                <a16:creationId xmlns:a16="http://schemas.microsoft.com/office/drawing/2014/main" id="{84CBC028-F785-825B-7CE3-AF8F699FB16B}"/>
              </a:ext>
            </a:extLst>
          </p:cNvPr>
          <p:cNvSpPr txBox="1"/>
          <p:nvPr/>
        </p:nvSpPr>
        <p:spPr>
          <a:xfrm>
            <a:off x="5198160" y="4712822"/>
            <a:ext cx="1531549" cy="830997"/>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4800" b="1" dirty="0">
                <a:solidFill>
                  <a:schemeClr val="accent3"/>
                </a:solidFill>
                <a:effectLst/>
              </a:rPr>
              <a:t>5</a:t>
            </a:r>
            <a:endParaRPr lang="ko-KR" altLang="en-US" sz="4800" b="1" dirty="0">
              <a:solidFill>
                <a:schemeClr val="accent3"/>
              </a:solidFill>
              <a:effectLst/>
            </a:endParaRPr>
          </a:p>
        </p:txBody>
      </p:sp>
      <p:sp>
        <p:nvSpPr>
          <p:cNvPr id="22" name="TextBox 21">
            <a:extLst>
              <a:ext uri="{FF2B5EF4-FFF2-40B4-BE49-F238E27FC236}">
                <a16:creationId xmlns:a16="http://schemas.microsoft.com/office/drawing/2014/main" id="{59BF96F8-DB62-0843-E235-6ECF97AB9293}"/>
              </a:ext>
            </a:extLst>
          </p:cNvPr>
          <p:cNvSpPr txBox="1"/>
          <p:nvPr/>
        </p:nvSpPr>
        <p:spPr>
          <a:xfrm>
            <a:off x="6434432" y="4981774"/>
            <a:ext cx="4784491" cy="830997"/>
          </a:xfrm>
          <a:prstGeom prst="rect">
            <a:avLst/>
          </a:prstGeom>
          <a:noFill/>
        </p:spPr>
        <p:txBody>
          <a:bodyPr wrap="square" lIns="108000" rIns="108000" rtlCol="0">
            <a:spAutoFit/>
          </a:bodyPr>
          <a:lstStyle/>
          <a:p>
            <a:r>
              <a:rPr lang="en-US" altLang="ko-KR" sz="2400" b="1" dirty="0">
                <a:solidFill>
                  <a:schemeClr val="accent3"/>
                </a:solidFill>
                <a:cs typeface="Arial" pitchFamily="34" charset="0"/>
              </a:rPr>
              <a:t>Conclusion and Recommendation</a:t>
            </a:r>
          </a:p>
        </p:txBody>
      </p:sp>
    </p:spTree>
    <p:extLst>
      <p:ext uri="{BB962C8B-B14F-4D97-AF65-F5344CB8AC3E}">
        <p14:creationId xmlns:p14="http://schemas.microsoft.com/office/powerpoint/2010/main" val="211173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13F20D77-0214-4FBF-C4CE-E21F55268DC2}"/>
              </a:ext>
            </a:extLst>
          </p:cNvPr>
          <p:cNvSpPr>
            <a:spLocks noGrp="1"/>
          </p:cNvSpPr>
          <p:nvPr>
            <p:ph type="body" sz="quarter" idx="10"/>
          </p:nvPr>
        </p:nvSpPr>
        <p:spPr/>
        <p:txBody>
          <a:bodyPr/>
          <a:lstStyle/>
          <a:p>
            <a:r>
              <a:rPr lang="en-US" sz="3200" dirty="0"/>
              <a:t>Estimation potential impact of model</a:t>
            </a:r>
            <a:endParaRPr lang="en-ID" sz="3200" dirty="0"/>
          </a:p>
        </p:txBody>
      </p:sp>
      <p:sp>
        <p:nvSpPr>
          <p:cNvPr id="40" name="TextBox 39">
            <a:extLst>
              <a:ext uri="{FF2B5EF4-FFF2-40B4-BE49-F238E27FC236}">
                <a16:creationId xmlns:a16="http://schemas.microsoft.com/office/drawing/2014/main" id="{C08BDE52-5C29-9E69-72DA-90ED3B7A3472}"/>
              </a:ext>
            </a:extLst>
          </p:cNvPr>
          <p:cNvSpPr txBox="1"/>
          <p:nvPr/>
        </p:nvSpPr>
        <p:spPr>
          <a:xfrm>
            <a:off x="1430030" y="1556201"/>
            <a:ext cx="9654989" cy="2862322"/>
          </a:xfrm>
          <a:prstGeom prst="rect">
            <a:avLst/>
          </a:prstGeom>
          <a:noFill/>
        </p:spPr>
        <p:txBody>
          <a:bodyPr wrap="square" rtlCol="0">
            <a:spAutoFit/>
          </a:bodyPr>
          <a:lstStyle/>
          <a:p>
            <a:pPr lvl="1" algn="just"/>
            <a:r>
              <a:rPr lang="en-US" b="0" i="0" dirty="0">
                <a:solidFill>
                  <a:srgbClr val="000000"/>
                </a:solidFill>
                <a:effectLst/>
                <a:latin typeface="Helvetica Neue"/>
              </a:rPr>
              <a:t>For example, if there are 100 out of 300 people who are sick with CVD, 78 people from them will be predicted as true positive. But, because since the precision metric is 23 %, there are a lot of people who will predicted as positive by the model, which will confuse</a:t>
            </a:r>
          </a:p>
          <a:p>
            <a:pPr lvl="1" algn="just"/>
            <a:endParaRPr lang="en-US" dirty="0"/>
          </a:p>
          <a:p>
            <a:pPr lvl="1" algn="just"/>
            <a:r>
              <a:rPr lang="en-US" dirty="0"/>
              <a:t>According to a study conducted in USA, the total mean direct medical care costs for patients with established cardiovascular disease (CVD) was  </a:t>
            </a:r>
            <a:r>
              <a:rPr lang="en-US" b="1" dirty="0"/>
              <a:t>18,953 US dollar  per patient per year </a:t>
            </a:r>
            <a:r>
              <a:rPr lang="en-US" dirty="0"/>
              <a:t>with inpatient costs being 42.8%  ($8114) of total costs </a:t>
            </a:r>
          </a:p>
          <a:p>
            <a:pPr lvl="1" algn="just"/>
            <a:endParaRPr lang="en-US" dirty="0"/>
          </a:p>
          <a:p>
            <a:pPr lvl="1" algn="just"/>
            <a:r>
              <a:rPr lang="en-US" dirty="0"/>
              <a:t>so, if we can prevent of 78 person who has potential cardiovascular. </a:t>
            </a:r>
            <a:r>
              <a:rPr lang="en-US" b="1" dirty="0"/>
              <a:t>we could save $1.5 million  of costs</a:t>
            </a:r>
            <a:endParaRPr lang="en-ID" b="1" dirty="0"/>
          </a:p>
        </p:txBody>
      </p:sp>
      <p:grpSp>
        <p:nvGrpSpPr>
          <p:cNvPr id="41" name="그룹 184">
            <a:extLst>
              <a:ext uri="{FF2B5EF4-FFF2-40B4-BE49-F238E27FC236}">
                <a16:creationId xmlns:a16="http://schemas.microsoft.com/office/drawing/2014/main" id="{44C6940B-41F2-4FF0-0D36-8578880222FA}"/>
              </a:ext>
            </a:extLst>
          </p:cNvPr>
          <p:cNvGrpSpPr/>
          <p:nvPr/>
        </p:nvGrpSpPr>
        <p:grpSpPr>
          <a:xfrm>
            <a:off x="4968104" y="5280049"/>
            <a:ext cx="2284045" cy="1361651"/>
            <a:chOff x="8023558" y="552450"/>
            <a:chExt cx="1610884" cy="960341"/>
          </a:xfrm>
        </p:grpSpPr>
        <p:grpSp>
          <p:nvGrpSpPr>
            <p:cNvPr id="42" name="그룹 178">
              <a:extLst>
                <a:ext uri="{FF2B5EF4-FFF2-40B4-BE49-F238E27FC236}">
                  <a16:creationId xmlns:a16="http://schemas.microsoft.com/office/drawing/2014/main" id="{75108CD6-8574-78D9-55E0-8CA7830BD39E}"/>
                </a:ext>
              </a:extLst>
            </p:cNvPr>
            <p:cNvGrpSpPr/>
            <p:nvPr/>
          </p:nvGrpSpPr>
          <p:grpSpPr>
            <a:xfrm>
              <a:off x="8023558" y="645207"/>
              <a:ext cx="1610884" cy="867584"/>
              <a:chOff x="4267596" y="2538419"/>
              <a:chExt cx="3848798" cy="2072872"/>
            </a:xfrm>
            <a:solidFill>
              <a:schemeClr val="accent1"/>
            </a:solidFill>
          </p:grpSpPr>
          <p:sp>
            <p:nvSpPr>
              <p:cNvPr id="44" name="자유형: 도형 179">
                <a:extLst>
                  <a:ext uri="{FF2B5EF4-FFF2-40B4-BE49-F238E27FC236}">
                    <a16:creationId xmlns:a16="http://schemas.microsoft.com/office/drawing/2014/main" id="{7DEA0F5E-930E-68D4-4B6F-8F13A4D66BFD}"/>
                  </a:ext>
                </a:extLst>
              </p:cNvPr>
              <p:cNvSpPr/>
              <p:nvPr/>
            </p:nvSpPr>
            <p:spPr>
              <a:xfrm>
                <a:off x="6785260" y="2568777"/>
                <a:ext cx="1331134" cy="2032989"/>
              </a:xfrm>
              <a:custGeom>
                <a:avLst/>
                <a:gdLst>
                  <a:gd name="connsiteX0" fmla="*/ 490384 w 1331134"/>
                  <a:gd name="connsiteY0" fmla="*/ 489761 h 2032989"/>
                  <a:gd name="connsiteX1" fmla="*/ 845700 w 1331134"/>
                  <a:gd name="connsiteY1" fmla="*/ 489761 h 2032989"/>
                  <a:gd name="connsiteX2" fmla="*/ 927551 w 1331134"/>
                  <a:gd name="connsiteY2" fmla="*/ 544016 h 2032989"/>
                  <a:gd name="connsiteX3" fmla="*/ 927631 w 1331134"/>
                  <a:gd name="connsiteY3" fmla="*/ 544409 h 2032989"/>
                  <a:gd name="connsiteX4" fmla="*/ 931117 w 1331134"/>
                  <a:gd name="connsiteY4" fmla="*/ 547612 h 2032989"/>
                  <a:gd name="connsiteX5" fmla="*/ 1318663 w 1331134"/>
                  <a:gd name="connsiteY5" fmla="*/ 1080822 h 2032989"/>
                  <a:gd name="connsiteX6" fmla="*/ 1304245 w 1331134"/>
                  <a:gd name="connsiteY6" fmla="*/ 1171957 h 2032989"/>
                  <a:gd name="connsiteX7" fmla="*/ 1304246 w 1331134"/>
                  <a:gd name="connsiteY7" fmla="*/ 1171958 h 2032989"/>
                  <a:gd name="connsiteX8" fmla="*/ 1213111 w 1331134"/>
                  <a:gd name="connsiteY8" fmla="*/ 1157540 h 2032989"/>
                  <a:gd name="connsiteX9" fmla="*/ 944828 w 1331134"/>
                  <a:gd name="connsiteY9" fmla="*/ 788421 h 2032989"/>
                  <a:gd name="connsiteX10" fmla="*/ 1062249 w 1331134"/>
                  <a:gd name="connsiteY10" fmla="*/ 1490170 h 2032989"/>
                  <a:gd name="connsiteX11" fmla="*/ 869307 w 1331134"/>
                  <a:gd name="connsiteY11" fmla="*/ 1490170 h 2032989"/>
                  <a:gd name="connsiteX12" fmla="*/ 869307 w 1331134"/>
                  <a:gd name="connsiteY12" fmla="*/ 1949353 h 2032989"/>
                  <a:gd name="connsiteX13" fmla="*/ 785671 w 1331134"/>
                  <a:gd name="connsiteY13" fmla="*/ 2032989 h 2032989"/>
                  <a:gd name="connsiteX14" fmla="*/ 702035 w 1331134"/>
                  <a:gd name="connsiteY14" fmla="*/ 1949353 h 2032989"/>
                  <a:gd name="connsiteX15" fmla="*/ 702035 w 1331134"/>
                  <a:gd name="connsiteY15" fmla="*/ 1490170 h 2032989"/>
                  <a:gd name="connsiteX16" fmla="*/ 615585 w 1331134"/>
                  <a:gd name="connsiteY16" fmla="*/ 1490170 h 2032989"/>
                  <a:gd name="connsiteX17" fmla="*/ 615585 w 1331134"/>
                  <a:gd name="connsiteY17" fmla="*/ 1949353 h 2032989"/>
                  <a:gd name="connsiteX18" fmla="*/ 531949 w 1331134"/>
                  <a:gd name="connsiteY18" fmla="*/ 2032989 h 2032989"/>
                  <a:gd name="connsiteX19" fmla="*/ 448313 w 1331134"/>
                  <a:gd name="connsiteY19" fmla="*/ 1949353 h 2032989"/>
                  <a:gd name="connsiteX20" fmla="*/ 448313 w 1331134"/>
                  <a:gd name="connsiteY20" fmla="*/ 1490170 h 2032989"/>
                  <a:gd name="connsiteX21" fmla="*/ 276875 w 1331134"/>
                  <a:gd name="connsiteY21" fmla="*/ 1490170 h 2032989"/>
                  <a:gd name="connsiteX22" fmla="*/ 396699 w 1331134"/>
                  <a:gd name="connsiteY22" fmla="*/ 774058 h 2032989"/>
                  <a:gd name="connsiteX23" fmla="*/ 118023 w 1331134"/>
                  <a:gd name="connsiteY23" fmla="*/ 1157477 h 2032989"/>
                  <a:gd name="connsiteX24" fmla="*/ 26888 w 1331134"/>
                  <a:gd name="connsiteY24" fmla="*/ 1171895 h 2032989"/>
                  <a:gd name="connsiteX25" fmla="*/ 26889 w 1331134"/>
                  <a:gd name="connsiteY25" fmla="*/ 1171894 h 2032989"/>
                  <a:gd name="connsiteX26" fmla="*/ 12471 w 1331134"/>
                  <a:gd name="connsiteY26" fmla="*/ 1080759 h 2032989"/>
                  <a:gd name="connsiteX27" fmla="*/ 400017 w 1331134"/>
                  <a:gd name="connsiteY27" fmla="*/ 547549 h 2032989"/>
                  <a:gd name="connsiteX28" fmla="*/ 416134 w 1331134"/>
                  <a:gd name="connsiteY28" fmla="*/ 532742 h 2032989"/>
                  <a:gd name="connsiteX29" fmla="*/ 427570 w 1331134"/>
                  <a:gd name="connsiteY29" fmla="*/ 515779 h 2032989"/>
                  <a:gd name="connsiteX30" fmla="*/ 490384 w 1331134"/>
                  <a:gd name="connsiteY30" fmla="*/ 489761 h 2032989"/>
                  <a:gd name="connsiteX31" fmla="*/ 667983 w 1331134"/>
                  <a:gd name="connsiteY31" fmla="*/ 0 h 2032989"/>
                  <a:gd name="connsiteX32" fmla="*/ 887999 w 1331134"/>
                  <a:gd name="connsiteY32" fmla="*/ 220016 h 2032989"/>
                  <a:gd name="connsiteX33" fmla="*/ 667983 w 1331134"/>
                  <a:gd name="connsiteY33" fmla="*/ 440032 h 2032989"/>
                  <a:gd name="connsiteX34" fmla="*/ 447967 w 1331134"/>
                  <a:gd name="connsiteY34" fmla="*/ 220016 h 2032989"/>
                  <a:gd name="connsiteX35" fmla="*/ 667983 w 1331134"/>
                  <a:gd name="connsiteY35" fmla="*/ 0 h 203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31134" h="2032989">
                    <a:moveTo>
                      <a:pt x="490384" y="489761"/>
                    </a:moveTo>
                    <a:lnTo>
                      <a:pt x="845700" y="489761"/>
                    </a:lnTo>
                    <a:cubicBezTo>
                      <a:pt x="882496" y="489761"/>
                      <a:pt x="914066" y="512132"/>
                      <a:pt x="927551" y="544016"/>
                    </a:cubicBezTo>
                    <a:lnTo>
                      <a:pt x="927631" y="544409"/>
                    </a:lnTo>
                    <a:lnTo>
                      <a:pt x="931117" y="547612"/>
                    </a:lnTo>
                    <a:lnTo>
                      <a:pt x="1318663" y="1080822"/>
                    </a:lnTo>
                    <a:cubicBezTo>
                      <a:pt x="1339848" y="1109969"/>
                      <a:pt x="1333392" y="1150772"/>
                      <a:pt x="1304245" y="1171957"/>
                    </a:cubicBezTo>
                    <a:lnTo>
                      <a:pt x="1304246" y="1171958"/>
                    </a:lnTo>
                    <a:cubicBezTo>
                      <a:pt x="1275099" y="1193142"/>
                      <a:pt x="1234296" y="1186687"/>
                      <a:pt x="1213111" y="1157540"/>
                    </a:cubicBezTo>
                    <a:lnTo>
                      <a:pt x="944828" y="788421"/>
                    </a:lnTo>
                    <a:lnTo>
                      <a:pt x="1062249" y="1490170"/>
                    </a:lnTo>
                    <a:lnTo>
                      <a:pt x="869307" y="1490170"/>
                    </a:lnTo>
                    <a:lnTo>
                      <a:pt x="869307" y="1949353"/>
                    </a:lnTo>
                    <a:cubicBezTo>
                      <a:pt x="869307" y="1995544"/>
                      <a:pt x="831862" y="2032989"/>
                      <a:pt x="785671" y="2032989"/>
                    </a:cubicBezTo>
                    <a:cubicBezTo>
                      <a:pt x="739480" y="2032989"/>
                      <a:pt x="702035" y="1995544"/>
                      <a:pt x="702035" y="1949353"/>
                    </a:cubicBezTo>
                    <a:lnTo>
                      <a:pt x="702035" y="1490170"/>
                    </a:lnTo>
                    <a:lnTo>
                      <a:pt x="615585" y="1490170"/>
                    </a:lnTo>
                    <a:lnTo>
                      <a:pt x="615585" y="1949353"/>
                    </a:lnTo>
                    <a:cubicBezTo>
                      <a:pt x="615585" y="1995544"/>
                      <a:pt x="578140" y="2032989"/>
                      <a:pt x="531949" y="2032989"/>
                    </a:cubicBezTo>
                    <a:cubicBezTo>
                      <a:pt x="485758" y="2032989"/>
                      <a:pt x="448313" y="1995544"/>
                      <a:pt x="448313" y="1949353"/>
                    </a:cubicBezTo>
                    <a:lnTo>
                      <a:pt x="448313" y="1490170"/>
                    </a:lnTo>
                    <a:lnTo>
                      <a:pt x="276875" y="1490170"/>
                    </a:lnTo>
                    <a:lnTo>
                      <a:pt x="396699" y="774058"/>
                    </a:lnTo>
                    <a:lnTo>
                      <a:pt x="118023" y="1157477"/>
                    </a:lnTo>
                    <a:cubicBezTo>
                      <a:pt x="96838" y="1186624"/>
                      <a:pt x="56035" y="1193079"/>
                      <a:pt x="26888" y="1171895"/>
                    </a:cubicBezTo>
                    <a:lnTo>
                      <a:pt x="26889" y="1171894"/>
                    </a:lnTo>
                    <a:cubicBezTo>
                      <a:pt x="-2258" y="1150709"/>
                      <a:pt x="-8714" y="1109906"/>
                      <a:pt x="12471" y="1080759"/>
                    </a:cubicBezTo>
                    <a:lnTo>
                      <a:pt x="400017" y="547549"/>
                    </a:lnTo>
                    <a:lnTo>
                      <a:pt x="416134" y="532742"/>
                    </a:lnTo>
                    <a:lnTo>
                      <a:pt x="427570" y="515779"/>
                    </a:lnTo>
                    <a:cubicBezTo>
                      <a:pt x="443646" y="499704"/>
                      <a:pt x="465854" y="489761"/>
                      <a:pt x="490384" y="489761"/>
                    </a:cubicBezTo>
                    <a:close/>
                    <a:moveTo>
                      <a:pt x="667983" y="0"/>
                    </a:moveTo>
                    <a:cubicBezTo>
                      <a:pt x="789494" y="0"/>
                      <a:pt x="887999" y="98505"/>
                      <a:pt x="887999" y="220016"/>
                    </a:cubicBezTo>
                    <a:cubicBezTo>
                      <a:pt x="887999" y="341527"/>
                      <a:pt x="789494" y="440032"/>
                      <a:pt x="667983" y="440032"/>
                    </a:cubicBezTo>
                    <a:cubicBezTo>
                      <a:pt x="546472" y="440032"/>
                      <a:pt x="447967" y="341527"/>
                      <a:pt x="447967" y="220016"/>
                    </a:cubicBezTo>
                    <a:cubicBezTo>
                      <a:pt x="447967" y="98505"/>
                      <a:pt x="546472" y="0"/>
                      <a:pt x="667983" y="0"/>
                    </a:cubicBezTo>
                    <a:close/>
                  </a:path>
                </a:pathLst>
              </a:custGeom>
              <a:grpFill/>
              <a:ln w="6687" cap="flat">
                <a:noFill/>
                <a:prstDash val="solid"/>
                <a:miter/>
              </a:ln>
            </p:spPr>
            <p:txBody>
              <a:bodyPr wrap="square" rtlCol="0" anchor="ctr">
                <a:noAutofit/>
              </a:bodyPr>
              <a:lstStyle/>
              <a:p>
                <a:pPr algn="l"/>
                <a:endParaRPr lang="ko-KR" altLang="en-US" dirty="0"/>
              </a:p>
            </p:txBody>
          </p:sp>
          <p:sp>
            <p:nvSpPr>
              <p:cNvPr id="45" name="자유형: 도형 180">
                <a:extLst>
                  <a:ext uri="{FF2B5EF4-FFF2-40B4-BE49-F238E27FC236}">
                    <a16:creationId xmlns:a16="http://schemas.microsoft.com/office/drawing/2014/main" id="{981AF30A-61BD-53C3-61E7-4B0A7ADDF87F}"/>
                  </a:ext>
                </a:extLst>
              </p:cNvPr>
              <p:cNvSpPr/>
              <p:nvPr/>
            </p:nvSpPr>
            <p:spPr>
              <a:xfrm rot="18786466">
                <a:off x="5309457" y="3509128"/>
                <a:ext cx="905823" cy="1009484"/>
              </a:xfrm>
              <a:custGeom>
                <a:avLst/>
                <a:gdLst>
                  <a:gd name="connsiteX0" fmla="*/ 520250 w 905823"/>
                  <a:gd name="connsiteY0" fmla="*/ 22937 h 1009484"/>
                  <a:gd name="connsiteX1" fmla="*/ 532016 w 905823"/>
                  <a:gd name="connsiteY1" fmla="*/ 45038 h 1009484"/>
                  <a:gd name="connsiteX2" fmla="*/ 607213 w 905823"/>
                  <a:gd name="connsiteY2" fmla="*/ 297014 h 1009484"/>
                  <a:gd name="connsiteX3" fmla="*/ 612927 w 905823"/>
                  <a:gd name="connsiteY3" fmla="*/ 301087 h 1009484"/>
                  <a:gd name="connsiteX4" fmla="*/ 745042 w 905823"/>
                  <a:gd name="connsiteY4" fmla="*/ 442230 h 1009484"/>
                  <a:gd name="connsiteX5" fmla="*/ 758062 w 905823"/>
                  <a:gd name="connsiteY5" fmla="*/ 476855 h 1009484"/>
                  <a:gd name="connsiteX6" fmla="*/ 756584 w 905823"/>
                  <a:gd name="connsiteY6" fmla="*/ 480114 h 1009484"/>
                  <a:gd name="connsiteX7" fmla="*/ 756687 w 905823"/>
                  <a:gd name="connsiteY7" fmla="*/ 480267 h 1009484"/>
                  <a:gd name="connsiteX8" fmla="*/ 761643 w 905823"/>
                  <a:gd name="connsiteY8" fmla="*/ 504811 h 1009484"/>
                  <a:gd name="connsiteX9" fmla="*/ 761643 w 905823"/>
                  <a:gd name="connsiteY9" fmla="*/ 808354 h 1009484"/>
                  <a:gd name="connsiteX10" fmla="*/ 698589 w 905823"/>
                  <a:gd name="connsiteY10" fmla="*/ 871408 h 1009484"/>
                  <a:gd name="connsiteX11" fmla="*/ 635535 w 905823"/>
                  <a:gd name="connsiteY11" fmla="*/ 808354 h 1009484"/>
                  <a:gd name="connsiteX12" fmla="*/ 635535 w 905823"/>
                  <a:gd name="connsiteY12" fmla="*/ 625967 h 1009484"/>
                  <a:gd name="connsiteX13" fmla="*/ 392922 w 905823"/>
                  <a:gd name="connsiteY13" fmla="*/ 933213 h 1009484"/>
                  <a:gd name="connsiteX14" fmla="*/ 321182 w 905823"/>
                  <a:gd name="connsiteY14" fmla="*/ 856571 h 1009484"/>
                  <a:gd name="connsiteX15" fmla="*/ 170943 w 905823"/>
                  <a:gd name="connsiteY15" fmla="*/ 997201 h 1009484"/>
                  <a:gd name="connsiteX16" fmla="*/ 106623 w 905823"/>
                  <a:gd name="connsiteY16" fmla="*/ 995076 h 1009484"/>
                  <a:gd name="connsiteX17" fmla="*/ 108748 w 905823"/>
                  <a:gd name="connsiteY17" fmla="*/ 930756 h 1009484"/>
                  <a:gd name="connsiteX18" fmla="*/ 258987 w 905823"/>
                  <a:gd name="connsiteY18" fmla="*/ 790126 h 1009484"/>
                  <a:gd name="connsiteX19" fmla="*/ 226842 w 905823"/>
                  <a:gd name="connsiteY19" fmla="*/ 755785 h 1009484"/>
                  <a:gd name="connsiteX20" fmla="*/ 76603 w 905823"/>
                  <a:gd name="connsiteY20" fmla="*/ 896414 h 1009484"/>
                  <a:gd name="connsiteX21" fmla="*/ 12283 w 905823"/>
                  <a:gd name="connsiteY21" fmla="*/ 894289 h 1009484"/>
                  <a:gd name="connsiteX22" fmla="*/ 14408 w 905823"/>
                  <a:gd name="connsiteY22" fmla="*/ 829969 h 1009484"/>
                  <a:gd name="connsiteX23" fmla="*/ 164647 w 905823"/>
                  <a:gd name="connsiteY23" fmla="*/ 689340 h 1009484"/>
                  <a:gd name="connsiteX24" fmla="*/ 100902 w 905823"/>
                  <a:gd name="connsiteY24" fmla="*/ 621239 h 1009484"/>
                  <a:gd name="connsiteX25" fmla="*/ 474879 w 905823"/>
                  <a:gd name="connsiteY25" fmla="*/ 364102 h 1009484"/>
                  <a:gd name="connsiteX26" fmla="*/ 491099 w 905823"/>
                  <a:gd name="connsiteY26" fmla="*/ 348919 h 1009484"/>
                  <a:gd name="connsiteX27" fmla="*/ 411175 w 905823"/>
                  <a:gd name="connsiteY27" fmla="*/ 81101 h 1009484"/>
                  <a:gd name="connsiteX28" fmla="*/ 453564 w 905823"/>
                  <a:gd name="connsiteY28" fmla="*/ 2649 h 1009484"/>
                  <a:gd name="connsiteX29" fmla="*/ 520250 w 905823"/>
                  <a:gd name="connsiteY29" fmla="*/ 22937 h 1009484"/>
                  <a:gd name="connsiteX30" fmla="*/ 873510 w 905823"/>
                  <a:gd name="connsiteY30" fmla="*/ 189531 h 1009484"/>
                  <a:gd name="connsiteX31" fmla="*/ 867920 w 905823"/>
                  <a:gd name="connsiteY31" fmla="*/ 358734 h 1009484"/>
                  <a:gd name="connsiteX32" fmla="*/ 698716 w 905823"/>
                  <a:gd name="connsiteY32" fmla="*/ 353144 h 1009484"/>
                  <a:gd name="connsiteX33" fmla="*/ 704307 w 905823"/>
                  <a:gd name="connsiteY33" fmla="*/ 183941 h 1009484"/>
                  <a:gd name="connsiteX34" fmla="*/ 873510 w 905823"/>
                  <a:gd name="connsiteY34" fmla="*/ 189531 h 100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5823" h="1009484">
                    <a:moveTo>
                      <a:pt x="520250" y="22937"/>
                    </a:moveTo>
                    <a:cubicBezTo>
                      <a:pt x="525464" y="29253"/>
                      <a:pt x="529527" y="36696"/>
                      <a:pt x="532016" y="45038"/>
                    </a:cubicBezTo>
                    <a:lnTo>
                      <a:pt x="607213" y="297014"/>
                    </a:lnTo>
                    <a:lnTo>
                      <a:pt x="612927" y="301087"/>
                    </a:lnTo>
                    <a:lnTo>
                      <a:pt x="745042" y="442230"/>
                    </a:lnTo>
                    <a:cubicBezTo>
                      <a:pt x="754163" y="451974"/>
                      <a:pt x="758471" y="464493"/>
                      <a:pt x="758062" y="476855"/>
                    </a:cubicBezTo>
                    <a:lnTo>
                      <a:pt x="756584" y="480114"/>
                    </a:lnTo>
                    <a:lnTo>
                      <a:pt x="756687" y="480267"/>
                    </a:lnTo>
                    <a:cubicBezTo>
                      <a:pt x="759878" y="487811"/>
                      <a:pt x="761643" y="496105"/>
                      <a:pt x="761643" y="504811"/>
                    </a:cubicBezTo>
                    <a:lnTo>
                      <a:pt x="761643" y="808354"/>
                    </a:lnTo>
                    <a:cubicBezTo>
                      <a:pt x="761643" y="843178"/>
                      <a:pt x="733413" y="871408"/>
                      <a:pt x="698589" y="871408"/>
                    </a:cubicBezTo>
                    <a:cubicBezTo>
                      <a:pt x="663765" y="871408"/>
                      <a:pt x="635535" y="843178"/>
                      <a:pt x="635535" y="808354"/>
                    </a:cubicBezTo>
                    <a:lnTo>
                      <a:pt x="635535" y="625967"/>
                    </a:lnTo>
                    <a:lnTo>
                      <a:pt x="392922" y="933213"/>
                    </a:lnTo>
                    <a:lnTo>
                      <a:pt x="321182" y="856571"/>
                    </a:lnTo>
                    <a:lnTo>
                      <a:pt x="170943" y="997201"/>
                    </a:lnTo>
                    <a:cubicBezTo>
                      <a:pt x="152595" y="1014375"/>
                      <a:pt x="123797" y="1013424"/>
                      <a:pt x="106623" y="995076"/>
                    </a:cubicBezTo>
                    <a:cubicBezTo>
                      <a:pt x="89448" y="976727"/>
                      <a:pt x="90400" y="947930"/>
                      <a:pt x="108748" y="930756"/>
                    </a:cubicBezTo>
                    <a:lnTo>
                      <a:pt x="258987" y="790126"/>
                    </a:lnTo>
                    <a:lnTo>
                      <a:pt x="226842" y="755785"/>
                    </a:lnTo>
                    <a:lnTo>
                      <a:pt x="76603" y="896414"/>
                    </a:lnTo>
                    <a:cubicBezTo>
                      <a:pt x="58255" y="913589"/>
                      <a:pt x="29458" y="912638"/>
                      <a:pt x="12283" y="894289"/>
                    </a:cubicBezTo>
                    <a:cubicBezTo>
                      <a:pt x="-4891" y="875941"/>
                      <a:pt x="-3940" y="847144"/>
                      <a:pt x="14408" y="829969"/>
                    </a:cubicBezTo>
                    <a:lnTo>
                      <a:pt x="164647" y="689340"/>
                    </a:lnTo>
                    <a:lnTo>
                      <a:pt x="100902" y="621239"/>
                    </a:lnTo>
                    <a:lnTo>
                      <a:pt x="474879" y="364102"/>
                    </a:lnTo>
                    <a:lnTo>
                      <a:pt x="491099" y="348919"/>
                    </a:lnTo>
                    <a:lnTo>
                      <a:pt x="411175" y="81101"/>
                    </a:lnTo>
                    <a:cubicBezTo>
                      <a:pt x="401216" y="47731"/>
                      <a:pt x="420195" y="12607"/>
                      <a:pt x="453564" y="2649"/>
                    </a:cubicBezTo>
                    <a:cubicBezTo>
                      <a:pt x="478592" y="-4820"/>
                      <a:pt x="504606" y="3988"/>
                      <a:pt x="520250" y="22937"/>
                    </a:cubicBezTo>
                    <a:close/>
                    <a:moveTo>
                      <a:pt x="873510" y="189531"/>
                    </a:moveTo>
                    <a:cubicBezTo>
                      <a:pt x="918690" y="237799"/>
                      <a:pt x="916187" y="313554"/>
                      <a:pt x="867920" y="358734"/>
                    </a:cubicBezTo>
                    <a:cubicBezTo>
                      <a:pt x="819652" y="403915"/>
                      <a:pt x="743897" y="401412"/>
                      <a:pt x="698716" y="353144"/>
                    </a:cubicBezTo>
                    <a:cubicBezTo>
                      <a:pt x="653536" y="304876"/>
                      <a:pt x="656039" y="229122"/>
                      <a:pt x="704307" y="183941"/>
                    </a:cubicBezTo>
                    <a:cubicBezTo>
                      <a:pt x="752574" y="138761"/>
                      <a:pt x="828329" y="141263"/>
                      <a:pt x="873510" y="189531"/>
                    </a:cubicBezTo>
                    <a:close/>
                  </a:path>
                </a:pathLst>
              </a:custGeom>
              <a:grpFill/>
              <a:ln w="6687" cap="flat">
                <a:noFill/>
                <a:prstDash val="solid"/>
                <a:miter/>
              </a:ln>
            </p:spPr>
            <p:txBody>
              <a:bodyPr wrap="square" rtlCol="0" anchor="ctr">
                <a:noAutofit/>
              </a:bodyPr>
              <a:lstStyle/>
              <a:p>
                <a:pPr algn="l"/>
                <a:endParaRPr lang="ko-KR" altLang="en-US" dirty="0"/>
              </a:p>
            </p:txBody>
          </p:sp>
          <p:sp>
            <p:nvSpPr>
              <p:cNvPr id="46" name="자유형: 도형 181">
                <a:extLst>
                  <a:ext uri="{FF2B5EF4-FFF2-40B4-BE49-F238E27FC236}">
                    <a16:creationId xmlns:a16="http://schemas.microsoft.com/office/drawing/2014/main" id="{15D6ACD8-2228-D308-8AFD-3DA7B77D9D8D}"/>
                  </a:ext>
                </a:extLst>
              </p:cNvPr>
              <p:cNvSpPr/>
              <p:nvPr/>
            </p:nvSpPr>
            <p:spPr>
              <a:xfrm>
                <a:off x="6121718" y="3442688"/>
                <a:ext cx="756138" cy="1150128"/>
              </a:xfrm>
              <a:custGeom>
                <a:avLst/>
                <a:gdLst>
                  <a:gd name="connsiteX0" fmla="*/ 703646 w 756138"/>
                  <a:gd name="connsiteY0" fmla="*/ 231767 h 1150128"/>
                  <a:gd name="connsiteX1" fmla="*/ 740100 w 756138"/>
                  <a:gd name="connsiteY1" fmla="*/ 245573 h 1150128"/>
                  <a:gd name="connsiteX2" fmla="*/ 742308 w 756138"/>
                  <a:gd name="connsiteY2" fmla="*/ 317565 h 1150128"/>
                  <a:gd name="connsiteX3" fmla="*/ 631935 w 756138"/>
                  <a:gd name="connsiteY3" fmla="*/ 434922 h 1150128"/>
                  <a:gd name="connsiteX4" fmla="*/ 596397 w 756138"/>
                  <a:gd name="connsiteY4" fmla="*/ 450936 h 1150128"/>
                  <a:gd name="connsiteX5" fmla="*/ 579375 w 756138"/>
                  <a:gd name="connsiteY5" fmla="*/ 444490 h 1150128"/>
                  <a:gd name="connsiteX6" fmla="*/ 555940 w 756138"/>
                  <a:gd name="connsiteY6" fmla="*/ 442342 h 1150128"/>
                  <a:gd name="connsiteX7" fmla="*/ 475242 w 756138"/>
                  <a:gd name="connsiteY7" fmla="*/ 399911 h 1150128"/>
                  <a:gd name="connsiteX8" fmla="*/ 475242 w 756138"/>
                  <a:gd name="connsiteY8" fmla="*/ 640649 h 1150128"/>
                  <a:gd name="connsiteX9" fmla="*/ 476465 w 756138"/>
                  <a:gd name="connsiteY9" fmla="*/ 643939 h 1150128"/>
                  <a:gd name="connsiteX10" fmla="*/ 545057 w 756138"/>
                  <a:gd name="connsiteY10" fmla="*/ 1078096 h 1150128"/>
                  <a:gd name="connsiteX11" fmla="*/ 493241 w 756138"/>
                  <a:gd name="connsiteY11" fmla="*/ 1149356 h 1150128"/>
                  <a:gd name="connsiteX12" fmla="*/ 421981 w 756138"/>
                  <a:gd name="connsiteY12" fmla="*/ 1097540 h 1150128"/>
                  <a:gd name="connsiteX13" fmla="*/ 363824 w 756138"/>
                  <a:gd name="connsiteY13" fmla="*/ 729427 h 1150128"/>
                  <a:gd name="connsiteX14" fmla="*/ 302844 w 756138"/>
                  <a:gd name="connsiteY14" fmla="*/ 729427 h 1150128"/>
                  <a:gd name="connsiteX15" fmla="*/ 244686 w 756138"/>
                  <a:gd name="connsiteY15" fmla="*/ 1097540 h 1150128"/>
                  <a:gd name="connsiteX16" fmla="*/ 173426 w 756138"/>
                  <a:gd name="connsiteY16" fmla="*/ 1149356 h 1150128"/>
                  <a:gd name="connsiteX17" fmla="*/ 121610 w 756138"/>
                  <a:gd name="connsiteY17" fmla="*/ 1078096 h 1150128"/>
                  <a:gd name="connsiteX18" fmla="*/ 182740 w 756138"/>
                  <a:gd name="connsiteY18" fmla="*/ 691167 h 1150128"/>
                  <a:gd name="connsiteX19" fmla="*/ 180549 w 756138"/>
                  <a:gd name="connsiteY19" fmla="*/ 680311 h 1150128"/>
                  <a:gd name="connsiteX20" fmla="*/ 180549 w 756138"/>
                  <a:gd name="connsiteY20" fmla="*/ 503991 h 1150128"/>
                  <a:gd name="connsiteX21" fmla="*/ 94681 w 756138"/>
                  <a:gd name="connsiteY21" fmla="*/ 648008 h 1150128"/>
                  <a:gd name="connsiteX22" fmla="*/ 24855 w 756138"/>
                  <a:gd name="connsiteY22" fmla="*/ 665671 h 1150128"/>
                  <a:gd name="connsiteX23" fmla="*/ 24856 w 756138"/>
                  <a:gd name="connsiteY23" fmla="*/ 665670 h 1150128"/>
                  <a:gd name="connsiteX24" fmla="*/ 7193 w 756138"/>
                  <a:gd name="connsiteY24" fmla="*/ 595844 h 1150128"/>
                  <a:gd name="connsiteX25" fmla="*/ 178625 w 756138"/>
                  <a:gd name="connsiteY25" fmla="*/ 308316 h 1150128"/>
                  <a:gd name="connsiteX26" fmla="*/ 183645 w 756138"/>
                  <a:gd name="connsiteY26" fmla="*/ 304575 h 1150128"/>
                  <a:gd name="connsiteX27" fmla="*/ 184409 w 756138"/>
                  <a:gd name="connsiteY27" fmla="*/ 300795 h 1150128"/>
                  <a:gd name="connsiteX28" fmla="*/ 229665 w 756138"/>
                  <a:gd name="connsiteY28" fmla="*/ 270797 h 1150128"/>
                  <a:gd name="connsiteX29" fmla="*/ 426126 w 756138"/>
                  <a:gd name="connsiteY29" fmla="*/ 270797 h 1150128"/>
                  <a:gd name="connsiteX30" fmla="*/ 436168 w 756138"/>
                  <a:gd name="connsiteY30" fmla="*/ 274957 h 1150128"/>
                  <a:gd name="connsiteX31" fmla="*/ 460750 w 756138"/>
                  <a:gd name="connsiteY31" fmla="*/ 277209 h 1150128"/>
                  <a:gd name="connsiteX32" fmla="*/ 580977 w 756138"/>
                  <a:gd name="connsiteY32" fmla="*/ 340426 h 1150128"/>
                  <a:gd name="connsiteX33" fmla="*/ 668108 w 756138"/>
                  <a:gd name="connsiteY33" fmla="*/ 247781 h 1150128"/>
                  <a:gd name="connsiteX34" fmla="*/ 703646 w 756138"/>
                  <a:gd name="connsiteY34" fmla="*/ 231767 h 1150128"/>
                  <a:gd name="connsiteX35" fmla="*/ 327862 w 756138"/>
                  <a:gd name="connsiteY35" fmla="*/ 0 h 1150128"/>
                  <a:gd name="connsiteX36" fmla="*/ 449512 w 756138"/>
                  <a:gd name="connsiteY36" fmla="*/ 121651 h 1150128"/>
                  <a:gd name="connsiteX37" fmla="*/ 327862 w 756138"/>
                  <a:gd name="connsiteY37" fmla="*/ 243302 h 1150128"/>
                  <a:gd name="connsiteX38" fmla="*/ 206212 w 756138"/>
                  <a:gd name="connsiteY38" fmla="*/ 121651 h 1150128"/>
                  <a:gd name="connsiteX39" fmla="*/ 327862 w 756138"/>
                  <a:gd name="connsiteY39" fmla="*/ 0 h 115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56138" h="1150128">
                    <a:moveTo>
                      <a:pt x="703646" y="231767"/>
                    </a:moveTo>
                    <a:cubicBezTo>
                      <a:pt x="716674" y="231367"/>
                      <a:pt x="729855" y="235938"/>
                      <a:pt x="740100" y="245573"/>
                    </a:cubicBezTo>
                    <a:cubicBezTo>
                      <a:pt x="760590" y="264843"/>
                      <a:pt x="761578" y="297075"/>
                      <a:pt x="742308" y="317565"/>
                    </a:cubicBezTo>
                    <a:cubicBezTo>
                      <a:pt x="705517" y="356684"/>
                      <a:pt x="668726" y="395802"/>
                      <a:pt x="631935" y="434922"/>
                    </a:cubicBezTo>
                    <a:cubicBezTo>
                      <a:pt x="622300" y="445167"/>
                      <a:pt x="609424" y="450537"/>
                      <a:pt x="596397" y="450936"/>
                    </a:cubicBezTo>
                    <a:lnTo>
                      <a:pt x="579375" y="444490"/>
                    </a:lnTo>
                    <a:lnTo>
                      <a:pt x="555940" y="442342"/>
                    </a:lnTo>
                    <a:lnTo>
                      <a:pt x="475242" y="399911"/>
                    </a:lnTo>
                    <a:lnTo>
                      <a:pt x="475242" y="640649"/>
                    </a:lnTo>
                    <a:lnTo>
                      <a:pt x="476465" y="643939"/>
                    </a:lnTo>
                    <a:lnTo>
                      <a:pt x="545057" y="1078096"/>
                    </a:lnTo>
                    <a:cubicBezTo>
                      <a:pt x="550426" y="1112082"/>
                      <a:pt x="527228" y="1143986"/>
                      <a:pt x="493241" y="1149356"/>
                    </a:cubicBezTo>
                    <a:cubicBezTo>
                      <a:pt x="459255" y="1154725"/>
                      <a:pt x="427351" y="1131526"/>
                      <a:pt x="421981" y="1097540"/>
                    </a:cubicBezTo>
                    <a:lnTo>
                      <a:pt x="363824" y="729427"/>
                    </a:lnTo>
                    <a:lnTo>
                      <a:pt x="302844" y="729427"/>
                    </a:lnTo>
                    <a:lnTo>
                      <a:pt x="244686" y="1097540"/>
                    </a:lnTo>
                    <a:cubicBezTo>
                      <a:pt x="239317" y="1131526"/>
                      <a:pt x="207413" y="1154725"/>
                      <a:pt x="173426" y="1149356"/>
                    </a:cubicBezTo>
                    <a:cubicBezTo>
                      <a:pt x="139439" y="1143986"/>
                      <a:pt x="116241" y="1112082"/>
                      <a:pt x="121610" y="1078096"/>
                    </a:cubicBezTo>
                    <a:lnTo>
                      <a:pt x="182740" y="691167"/>
                    </a:lnTo>
                    <a:lnTo>
                      <a:pt x="180549" y="680311"/>
                    </a:lnTo>
                    <a:lnTo>
                      <a:pt x="180549" y="503991"/>
                    </a:lnTo>
                    <a:lnTo>
                      <a:pt x="94681" y="648008"/>
                    </a:lnTo>
                    <a:cubicBezTo>
                      <a:pt x="80276" y="672167"/>
                      <a:pt x="49014" y="680075"/>
                      <a:pt x="24855" y="665671"/>
                    </a:cubicBezTo>
                    <a:lnTo>
                      <a:pt x="24856" y="665670"/>
                    </a:lnTo>
                    <a:cubicBezTo>
                      <a:pt x="696" y="651266"/>
                      <a:pt x="-7212" y="620003"/>
                      <a:pt x="7193" y="595844"/>
                    </a:cubicBezTo>
                    <a:lnTo>
                      <a:pt x="178625" y="308316"/>
                    </a:lnTo>
                    <a:lnTo>
                      <a:pt x="183645" y="304575"/>
                    </a:lnTo>
                    <a:lnTo>
                      <a:pt x="184409" y="300795"/>
                    </a:lnTo>
                    <a:cubicBezTo>
                      <a:pt x="191865" y="283167"/>
                      <a:pt x="209321" y="270797"/>
                      <a:pt x="229665" y="270797"/>
                    </a:cubicBezTo>
                    <a:lnTo>
                      <a:pt x="426126" y="270797"/>
                    </a:lnTo>
                    <a:lnTo>
                      <a:pt x="436168" y="274957"/>
                    </a:lnTo>
                    <a:lnTo>
                      <a:pt x="460750" y="277209"/>
                    </a:lnTo>
                    <a:lnTo>
                      <a:pt x="580977" y="340426"/>
                    </a:lnTo>
                    <a:lnTo>
                      <a:pt x="668108" y="247781"/>
                    </a:lnTo>
                    <a:cubicBezTo>
                      <a:pt x="677743" y="237536"/>
                      <a:pt x="690618" y="232166"/>
                      <a:pt x="703646" y="231767"/>
                    </a:cubicBezTo>
                    <a:close/>
                    <a:moveTo>
                      <a:pt x="327862" y="0"/>
                    </a:moveTo>
                    <a:cubicBezTo>
                      <a:pt x="395047" y="0"/>
                      <a:pt x="449512" y="54465"/>
                      <a:pt x="449512" y="121651"/>
                    </a:cubicBezTo>
                    <a:cubicBezTo>
                      <a:pt x="449512" y="188837"/>
                      <a:pt x="395047" y="243302"/>
                      <a:pt x="327862" y="243302"/>
                    </a:cubicBezTo>
                    <a:cubicBezTo>
                      <a:pt x="260677" y="243302"/>
                      <a:pt x="206212" y="188837"/>
                      <a:pt x="206212" y="121651"/>
                    </a:cubicBezTo>
                    <a:cubicBezTo>
                      <a:pt x="206212" y="54465"/>
                      <a:pt x="260677" y="0"/>
                      <a:pt x="327862" y="0"/>
                    </a:cubicBezTo>
                    <a:close/>
                  </a:path>
                </a:pathLst>
              </a:custGeom>
              <a:grpFill/>
              <a:ln w="6687" cap="flat">
                <a:noFill/>
                <a:prstDash val="solid"/>
                <a:miter/>
              </a:ln>
            </p:spPr>
            <p:txBody>
              <a:bodyPr wrap="square" rtlCol="0" anchor="ctr">
                <a:noAutofit/>
              </a:bodyPr>
              <a:lstStyle/>
              <a:p>
                <a:pPr algn="l"/>
                <a:endParaRPr lang="ko-KR" altLang="en-US" dirty="0"/>
              </a:p>
            </p:txBody>
          </p:sp>
          <p:sp>
            <p:nvSpPr>
              <p:cNvPr id="47" name="자유형: 도형 182">
                <a:extLst>
                  <a:ext uri="{FF2B5EF4-FFF2-40B4-BE49-F238E27FC236}">
                    <a16:creationId xmlns:a16="http://schemas.microsoft.com/office/drawing/2014/main" id="{6995786F-F4EF-FA2E-DDD0-A87F0115B30F}"/>
                  </a:ext>
                </a:extLst>
              </p:cNvPr>
              <p:cNvSpPr/>
              <p:nvPr/>
            </p:nvSpPr>
            <p:spPr>
              <a:xfrm rot="21207485">
                <a:off x="4267596" y="2538419"/>
                <a:ext cx="1179231" cy="2072872"/>
              </a:xfrm>
              <a:custGeom>
                <a:avLst/>
                <a:gdLst>
                  <a:gd name="connsiteX0" fmla="*/ 489510 w 1179231"/>
                  <a:gd name="connsiteY0" fmla="*/ 467977 h 2072872"/>
                  <a:gd name="connsiteX1" fmla="*/ 831997 w 1179231"/>
                  <a:gd name="connsiteY1" fmla="*/ 507252 h 2072872"/>
                  <a:gd name="connsiteX2" fmla="*/ 889667 w 1179231"/>
                  <a:gd name="connsiteY2" fmla="*/ 539274 h 2072872"/>
                  <a:gd name="connsiteX3" fmla="*/ 891784 w 1179231"/>
                  <a:gd name="connsiteY3" fmla="*/ 543351 h 2072872"/>
                  <a:gd name="connsiteX4" fmla="*/ 896055 w 1179231"/>
                  <a:gd name="connsiteY4" fmla="*/ 545994 h 2072872"/>
                  <a:gd name="connsiteX5" fmla="*/ 916077 w 1179231"/>
                  <a:gd name="connsiteY5" fmla="*/ 573881 h 2072872"/>
                  <a:gd name="connsiteX6" fmla="*/ 1171574 w 1179231"/>
                  <a:gd name="connsiteY6" fmla="*/ 1140728 h 2072872"/>
                  <a:gd name="connsiteX7" fmla="*/ 1128281 w 1179231"/>
                  <a:gd name="connsiteY7" fmla="*/ 1255072 h 2072872"/>
                  <a:gd name="connsiteX8" fmla="*/ 1128283 w 1179231"/>
                  <a:gd name="connsiteY8" fmla="*/ 1255072 h 2072872"/>
                  <a:gd name="connsiteX9" fmla="*/ 1013940 w 1179231"/>
                  <a:gd name="connsiteY9" fmla="*/ 1211780 h 2072872"/>
                  <a:gd name="connsiteX10" fmla="*/ 873648 w 1179231"/>
                  <a:gd name="connsiteY10" fmla="*/ 900528 h 2072872"/>
                  <a:gd name="connsiteX11" fmla="*/ 839326 w 1179231"/>
                  <a:gd name="connsiteY11" fmla="*/ 1199820 h 2072872"/>
                  <a:gd name="connsiteX12" fmla="*/ 839325 w 1179231"/>
                  <a:gd name="connsiteY12" fmla="*/ 1960194 h 2072872"/>
                  <a:gd name="connsiteX13" fmla="*/ 726647 w 1179231"/>
                  <a:gd name="connsiteY13" fmla="*/ 2072872 h 2072872"/>
                  <a:gd name="connsiteX14" fmla="*/ 726648 w 1179231"/>
                  <a:gd name="connsiteY14" fmla="*/ 2072871 h 2072872"/>
                  <a:gd name="connsiteX15" fmla="*/ 613970 w 1179231"/>
                  <a:gd name="connsiteY15" fmla="*/ 1960193 h 2072872"/>
                  <a:gd name="connsiteX16" fmla="*/ 613970 w 1179231"/>
                  <a:gd name="connsiteY16" fmla="*/ 1281464 h 2072872"/>
                  <a:gd name="connsiteX17" fmla="*/ 532651 w 1179231"/>
                  <a:gd name="connsiteY17" fmla="*/ 1272139 h 2072872"/>
                  <a:gd name="connsiteX18" fmla="*/ 379003 w 1179231"/>
                  <a:gd name="connsiteY18" fmla="*/ 1933246 h 2072872"/>
                  <a:gd name="connsiteX19" fmla="*/ 243743 w 1179231"/>
                  <a:gd name="connsiteY19" fmla="*/ 2017491 h 2072872"/>
                  <a:gd name="connsiteX20" fmla="*/ 243744 w 1179231"/>
                  <a:gd name="connsiteY20" fmla="*/ 2017492 h 2072872"/>
                  <a:gd name="connsiteX21" fmla="*/ 159499 w 1179231"/>
                  <a:gd name="connsiteY21" fmla="*/ 1882232 h 2072872"/>
                  <a:gd name="connsiteX22" fmla="*/ 324260 w 1179231"/>
                  <a:gd name="connsiteY22" fmla="*/ 1173301 h 2072872"/>
                  <a:gd name="connsiteX23" fmla="*/ 323244 w 1179231"/>
                  <a:gd name="connsiteY23" fmla="*/ 1161375 h 2072872"/>
                  <a:gd name="connsiteX24" fmla="*/ 359173 w 1179231"/>
                  <a:gd name="connsiteY24" fmla="*/ 848067 h 2072872"/>
                  <a:gd name="connsiteX25" fmla="*/ 155186 w 1179231"/>
                  <a:gd name="connsiteY25" fmla="*/ 1115387 h 2072872"/>
                  <a:gd name="connsiteX26" fmla="*/ 34011 w 1179231"/>
                  <a:gd name="connsiteY26" fmla="*/ 1131670 h 2072872"/>
                  <a:gd name="connsiteX27" fmla="*/ 34013 w 1179231"/>
                  <a:gd name="connsiteY27" fmla="*/ 1131670 h 2072872"/>
                  <a:gd name="connsiteX28" fmla="*/ 17729 w 1179231"/>
                  <a:gd name="connsiteY28" fmla="*/ 1010495 h 2072872"/>
                  <a:gd name="connsiteX29" fmla="*/ 391870 w 1179231"/>
                  <a:gd name="connsiteY29" fmla="*/ 520191 h 2072872"/>
                  <a:gd name="connsiteX30" fmla="*/ 412160 w 1179231"/>
                  <a:gd name="connsiteY30" fmla="*/ 502403 h 2072872"/>
                  <a:gd name="connsiteX31" fmla="*/ 426089 w 1179231"/>
                  <a:gd name="connsiteY31" fmla="*/ 486112 h 2072872"/>
                  <a:gd name="connsiteX32" fmla="*/ 489510 w 1179231"/>
                  <a:gd name="connsiteY32" fmla="*/ 467977 h 2072872"/>
                  <a:gd name="connsiteX33" fmla="*/ 720120 w 1179231"/>
                  <a:gd name="connsiteY33" fmla="*/ 1452 h 2072872"/>
                  <a:gd name="connsiteX34" fmla="*/ 913637 w 1179231"/>
                  <a:gd name="connsiteY34" fmla="*/ 245101 h 2072872"/>
                  <a:gd name="connsiteX35" fmla="*/ 669987 w 1179231"/>
                  <a:gd name="connsiteY35" fmla="*/ 438618 h 2072872"/>
                  <a:gd name="connsiteX36" fmla="*/ 476470 w 1179231"/>
                  <a:gd name="connsiteY36" fmla="*/ 194969 h 2072872"/>
                  <a:gd name="connsiteX37" fmla="*/ 720120 w 1179231"/>
                  <a:gd name="connsiteY37" fmla="*/ 1452 h 2072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9231" h="2072872">
                    <a:moveTo>
                      <a:pt x="489510" y="467977"/>
                    </a:moveTo>
                    <a:lnTo>
                      <a:pt x="831997" y="507252"/>
                    </a:lnTo>
                    <a:cubicBezTo>
                      <a:pt x="855642" y="509964"/>
                      <a:pt x="875949" y="522002"/>
                      <a:pt x="889667" y="539274"/>
                    </a:cubicBezTo>
                    <a:lnTo>
                      <a:pt x="891784" y="543351"/>
                    </a:lnTo>
                    <a:lnTo>
                      <a:pt x="896055" y="545994"/>
                    </a:lnTo>
                    <a:cubicBezTo>
                      <a:pt x="904293" y="553626"/>
                      <a:pt x="911172" y="562999"/>
                      <a:pt x="916077" y="573881"/>
                    </a:cubicBezTo>
                    <a:lnTo>
                      <a:pt x="1171574" y="1140728"/>
                    </a:lnTo>
                    <a:cubicBezTo>
                      <a:pt x="1191194" y="1184258"/>
                      <a:pt x="1171811" y="1235451"/>
                      <a:pt x="1128281" y="1255072"/>
                    </a:cubicBezTo>
                    <a:lnTo>
                      <a:pt x="1128283" y="1255072"/>
                    </a:lnTo>
                    <a:cubicBezTo>
                      <a:pt x="1084753" y="1274692"/>
                      <a:pt x="1033560" y="1255310"/>
                      <a:pt x="1013940" y="1211780"/>
                    </a:cubicBezTo>
                    <a:lnTo>
                      <a:pt x="873648" y="900528"/>
                    </a:lnTo>
                    <a:lnTo>
                      <a:pt x="839326" y="1199820"/>
                    </a:lnTo>
                    <a:lnTo>
                      <a:pt x="839325" y="1960194"/>
                    </a:lnTo>
                    <a:cubicBezTo>
                      <a:pt x="839325" y="2022424"/>
                      <a:pt x="788877" y="2072872"/>
                      <a:pt x="726647" y="2072872"/>
                    </a:cubicBezTo>
                    <a:lnTo>
                      <a:pt x="726648" y="2072871"/>
                    </a:lnTo>
                    <a:cubicBezTo>
                      <a:pt x="664418" y="2072871"/>
                      <a:pt x="613970" y="2022423"/>
                      <a:pt x="613970" y="1960193"/>
                    </a:cubicBezTo>
                    <a:lnTo>
                      <a:pt x="613970" y="1281464"/>
                    </a:lnTo>
                    <a:lnTo>
                      <a:pt x="532651" y="1272139"/>
                    </a:lnTo>
                    <a:lnTo>
                      <a:pt x="379003" y="1933246"/>
                    </a:lnTo>
                    <a:cubicBezTo>
                      <a:pt x="364916" y="1993860"/>
                      <a:pt x="304357" y="2031578"/>
                      <a:pt x="243743" y="2017491"/>
                    </a:cubicBezTo>
                    <a:lnTo>
                      <a:pt x="243744" y="2017492"/>
                    </a:lnTo>
                    <a:cubicBezTo>
                      <a:pt x="183129" y="2003405"/>
                      <a:pt x="145411" y="1942846"/>
                      <a:pt x="159499" y="1882232"/>
                    </a:cubicBezTo>
                    <a:lnTo>
                      <a:pt x="324260" y="1173301"/>
                    </a:lnTo>
                    <a:lnTo>
                      <a:pt x="323244" y="1161375"/>
                    </a:lnTo>
                    <a:lnTo>
                      <a:pt x="359173" y="848067"/>
                    </a:lnTo>
                    <a:lnTo>
                      <a:pt x="155186" y="1115387"/>
                    </a:lnTo>
                    <a:cubicBezTo>
                      <a:pt x="126221" y="1153345"/>
                      <a:pt x="71969" y="1160635"/>
                      <a:pt x="34011" y="1131670"/>
                    </a:cubicBezTo>
                    <a:lnTo>
                      <a:pt x="34013" y="1131670"/>
                    </a:lnTo>
                    <a:cubicBezTo>
                      <a:pt x="-3946" y="1102705"/>
                      <a:pt x="-11236" y="1048453"/>
                      <a:pt x="17729" y="1010495"/>
                    </a:cubicBezTo>
                    <a:lnTo>
                      <a:pt x="391870" y="520191"/>
                    </a:lnTo>
                    <a:lnTo>
                      <a:pt x="412160" y="502403"/>
                    </a:lnTo>
                    <a:lnTo>
                      <a:pt x="426089" y="486112"/>
                    </a:lnTo>
                    <a:cubicBezTo>
                      <a:pt x="443361" y="472394"/>
                      <a:pt x="465866" y="465265"/>
                      <a:pt x="489510" y="467977"/>
                    </a:cubicBezTo>
                    <a:close/>
                    <a:moveTo>
                      <a:pt x="720120" y="1452"/>
                    </a:moveTo>
                    <a:cubicBezTo>
                      <a:pt x="840840" y="15295"/>
                      <a:pt x="927481" y="124382"/>
                      <a:pt x="913637" y="245101"/>
                    </a:cubicBezTo>
                    <a:cubicBezTo>
                      <a:pt x="899793" y="365821"/>
                      <a:pt x="790707" y="452462"/>
                      <a:pt x="669987" y="438618"/>
                    </a:cubicBezTo>
                    <a:cubicBezTo>
                      <a:pt x="549267" y="424775"/>
                      <a:pt x="462626" y="315688"/>
                      <a:pt x="476470" y="194969"/>
                    </a:cubicBezTo>
                    <a:cubicBezTo>
                      <a:pt x="490314" y="74249"/>
                      <a:pt x="599400" y="-12392"/>
                      <a:pt x="720120" y="1452"/>
                    </a:cubicBezTo>
                    <a:close/>
                  </a:path>
                </a:pathLst>
              </a:custGeom>
              <a:grpFill/>
              <a:ln w="6687" cap="flat">
                <a:noFill/>
                <a:prstDash val="solid"/>
                <a:miter/>
              </a:ln>
            </p:spPr>
            <p:txBody>
              <a:bodyPr wrap="square" rtlCol="0" anchor="ctr">
                <a:noAutofit/>
              </a:bodyPr>
              <a:lstStyle/>
              <a:p>
                <a:pPr algn="l"/>
                <a:endParaRPr lang="ko-KR" altLang="en-US" dirty="0"/>
              </a:p>
            </p:txBody>
          </p:sp>
        </p:grpSp>
        <p:sp>
          <p:nvSpPr>
            <p:cNvPr id="43" name="하트 183">
              <a:extLst>
                <a:ext uri="{FF2B5EF4-FFF2-40B4-BE49-F238E27FC236}">
                  <a16:creationId xmlns:a16="http://schemas.microsoft.com/office/drawing/2014/main" id="{1173D087-E256-A895-BEDD-8EF82DB6AC61}"/>
                </a:ext>
              </a:extLst>
            </p:cNvPr>
            <p:cNvSpPr/>
            <p:nvPr/>
          </p:nvSpPr>
          <p:spPr>
            <a:xfrm>
              <a:off x="8649183" y="552450"/>
              <a:ext cx="316476" cy="316476"/>
            </a:xfrm>
            <a:prstGeom prst="hear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6259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2F997C2B-B638-10BC-D309-A0101AC05424}"/>
              </a:ext>
            </a:extLst>
          </p:cNvPr>
          <p:cNvSpPr>
            <a:spLocks noGrp="1"/>
          </p:cNvSpPr>
          <p:nvPr>
            <p:ph type="body" sz="quarter" idx="10"/>
          </p:nvPr>
        </p:nvSpPr>
        <p:spPr>
          <a:xfrm>
            <a:off x="309401" y="778780"/>
            <a:ext cx="11573197" cy="724247"/>
          </a:xfrm>
        </p:spPr>
        <p:txBody>
          <a:bodyPr/>
          <a:lstStyle/>
          <a:p>
            <a:r>
              <a:rPr lang="en-US" dirty="0"/>
              <a:t>Feature Importance</a:t>
            </a:r>
            <a:endParaRPr lang="en-ID" dirty="0"/>
          </a:p>
        </p:txBody>
      </p:sp>
      <p:sp>
        <p:nvSpPr>
          <p:cNvPr id="42" name="TextBox 41">
            <a:extLst>
              <a:ext uri="{FF2B5EF4-FFF2-40B4-BE49-F238E27FC236}">
                <a16:creationId xmlns:a16="http://schemas.microsoft.com/office/drawing/2014/main" id="{AD180F82-8EA8-DF00-C573-AF12AD963110}"/>
              </a:ext>
            </a:extLst>
          </p:cNvPr>
          <p:cNvSpPr txBox="1"/>
          <p:nvPr/>
        </p:nvSpPr>
        <p:spPr>
          <a:xfrm>
            <a:off x="6217920" y="1843741"/>
            <a:ext cx="5316071" cy="2960875"/>
          </a:xfrm>
          <a:prstGeom prst="rect">
            <a:avLst/>
          </a:prstGeom>
          <a:noFill/>
        </p:spPr>
        <p:txBody>
          <a:bodyPr wrap="square" rtlCol="0">
            <a:spAutoFit/>
          </a:bodyPr>
          <a:lstStyle/>
          <a:p>
            <a:pPr>
              <a:lnSpc>
                <a:spcPct val="150000"/>
              </a:lnSpc>
            </a:pPr>
            <a:r>
              <a:rPr lang="en-US" sz="1400" dirty="0"/>
              <a:t>observation : </a:t>
            </a:r>
          </a:p>
          <a:p>
            <a:pPr>
              <a:lnSpc>
                <a:spcPct val="150000"/>
              </a:lnSpc>
            </a:pPr>
            <a:r>
              <a:rPr lang="en-US" sz="1400" dirty="0"/>
              <a:t>1. features importance in above is global feature importance</a:t>
            </a:r>
          </a:p>
          <a:p>
            <a:pPr>
              <a:lnSpc>
                <a:spcPct val="150000"/>
              </a:lnSpc>
            </a:pPr>
            <a:r>
              <a:rPr lang="en-US" sz="1400" dirty="0"/>
              <a:t>2. Top feature mostly is categorical data, such as age category, general health, check-up, sex, diabetes, smoking history, and arthritis.</a:t>
            </a:r>
          </a:p>
          <a:p>
            <a:pPr>
              <a:lnSpc>
                <a:spcPct val="150000"/>
              </a:lnSpc>
            </a:pPr>
            <a:r>
              <a:rPr lang="en-US" sz="1400" dirty="0"/>
              <a:t>3. Feature importance on the model does not represent of correlation to the target, but we can associate those as features that most contribute for model to predict true or false.</a:t>
            </a:r>
          </a:p>
          <a:p>
            <a:pPr>
              <a:lnSpc>
                <a:spcPct val="150000"/>
              </a:lnSpc>
            </a:pPr>
            <a:r>
              <a:rPr lang="en-US" sz="1400" dirty="0"/>
              <a:t>4. consumption behavior is low contribution for model to predict </a:t>
            </a:r>
            <a:endParaRPr lang="en-ID" sz="1400" dirty="0"/>
          </a:p>
        </p:txBody>
      </p:sp>
      <p:pic>
        <p:nvPicPr>
          <p:cNvPr id="3" name="Picture 2">
            <a:extLst>
              <a:ext uri="{FF2B5EF4-FFF2-40B4-BE49-F238E27FC236}">
                <a16:creationId xmlns:a16="http://schemas.microsoft.com/office/drawing/2014/main" id="{86F6FC11-6E16-47FC-718D-ECD5B6320FCB}"/>
              </a:ext>
            </a:extLst>
          </p:cNvPr>
          <p:cNvPicPr>
            <a:picLocks noChangeAspect="1"/>
          </p:cNvPicPr>
          <p:nvPr/>
        </p:nvPicPr>
        <p:blipFill>
          <a:blip r:embed="rId2"/>
          <a:stretch>
            <a:fillRect/>
          </a:stretch>
        </p:blipFill>
        <p:spPr>
          <a:xfrm>
            <a:off x="-1864" y="1699748"/>
            <a:ext cx="6097863" cy="4091452"/>
          </a:xfrm>
          <a:prstGeom prst="rect">
            <a:avLst/>
          </a:prstGeom>
        </p:spPr>
      </p:pic>
    </p:spTree>
    <p:extLst>
      <p:ext uri="{BB962C8B-B14F-4D97-AF65-F5344CB8AC3E}">
        <p14:creationId xmlns:p14="http://schemas.microsoft.com/office/powerpoint/2010/main" val="402184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344D3AD-7323-40D9-8ACA-F302072A6ADA}"/>
              </a:ext>
            </a:extLst>
          </p:cNvPr>
          <p:cNvSpPr/>
          <p:nvPr/>
        </p:nvSpPr>
        <p:spPr>
          <a:xfrm>
            <a:off x="1706880" y="5320604"/>
            <a:ext cx="10485120" cy="1133984"/>
          </a:xfrm>
          <a:prstGeom prst="rect">
            <a:avLst/>
          </a:prstGeom>
          <a:gradFill>
            <a:gsLst>
              <a:gs pos="0">
                <a:schemeClr val="accent1">
                  <a:alpha val="0"/>
                </a:schemeClr>
              </a:gs>
              <a:gs pos="30000">
                <a:schemeClr val="accent1">
                  <a:alpha val="0"/>
                </a:scheme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7453855" y="5410542"/>
            <a:ext cx="4307840" cy="954107"/>
          </a:xfrm>
          <a:prstGeom prst="rect">
            <a:avLst/>
          </a:prstGeom>
          <a:noFill/>
        </p:spPr>
        <p:txBody>
          <a:bodyPr wrap="square" rtlCol="0" anchor="ctr">
            <a:spAutoFit/>
          </a:bodyPr>
          <a:lstStyle/>
          <a:p>
            <a:r>
              <a:rPr lang="en-US" altLang="ko-KR" sz="2800" b="1" dirty="0">
                <a:solidFill>
                  <a:schemeClr val="bg1"/>
                </a:solidFill>
                <a:latin typeface="+mj-lt"/>
                <a:cs typeface="Arial" pitchFamily="34" charset="0"/>
              </a:rPr>
              <a:t>05 Conclusion and </a:t>
            </a:r>
          </a:p>
          <a:p>
            <a:r>
              <a:rPr lang="en-US" altLang="ko-KR" sz="2800" b="1" dirty="0">
                <a:solidFill>
                  <a:schemeClr val="bg1"/>
                </a:solidFill>
                <a:latin typeface="+mj-lt"/>
                <a:cs typeface="Arial" pitchFamily="34" charset="0"/>
              </a:rPr>
              <a:t>Recommendation</a:t>
            </a:r>
          </a:p>
        </p:txBody>
      </p:sp>
    </p:spTree>
    <p:extLst>
      <p:ext uri="{BB962C8B-B14F-4D97-AF65-F5344CB8AC3E}">
        <p14:creationId xmlns:p14="http://schemas.microsoft.com/office/powerpoint/2010/main" val="796871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4B12A7A4-FA9B-30D7-BADF-8F32DDEDECFD}"/>
              </a:ext>
            </a:extLst>
          </p:cNvPr>
          <p:cNvSpPr>
            <a:spLocks noGrp="1"/>
          </p:cNvSpPr>
          <p:nvPr>
            <p:ph type="body" sz="quarter" idx="10"/>
          </p:nvPr>
        </p:nvSpPr>
        <p:spPr>
          <a:xfrm>
            <a:off x="323527" y="659728"/>
            <a:ext cx="11573197" cy="724247"/>
          </a:xfrm>
        </p:spPr>
        <p:txBody>
          <a:bodyPr/>
          <a:lstStyle/>
          <a:p>
            <a:r>
              <a:rPr lang="en-US" dirty="0"/>
              <a:t>Conclusion</a:t>
            </a:r>
            <a:endParaRPr lang="en-ID" dirty="0"/>
          </a:p>
        </p:txBody>
      </p:sp>
      <p:sp>
        <p:nvSpPr>
          <p:cNvPr id="40" name="TextBox 39">
            <a:extLst>
              <a:ext uri="{FF2B5EF4-FFF2-40B4-BE49-F238E27FC236}">
                <a16:creationId xmlns:a16="http://schemas.microsoft.com/office/drawing/2014/main" id="{9C637AD2-2E48-7DF2-E122-8E5DEAF0A3F2}"/>
              </a:ext>
            </a:extLst>
          </p:cNvPr>
          <p:cNvSpPr txBox="1"/>
          <p:nvPr/>
        </p:nvSpPr>
        <p:spPr>
          <a:xfrm>
            <a:off x="1506750" y="1586753"/>
            <a:ext cx="9206753" cy="4196020"/>
          </a:xfrm>
          <a:prstGeom prst="rect">
            <a:avLst/>
          </a:prstGeom>
          <a:noFill/>
        </p:spPr>
        <p:txBody>
          <a:bodyPr wrap="square" rtlCol="0">
            <a:spAutoFit/>
          </a:bodyPr>
          <a:lstStyle/>
          <a:p>
            <a:pPr marL="342900" indent="-342900">
              <a:lnSpc>
                <a:spcPct val="150000"/>
              </a:lnSpc>
              <a:buFont typeface="+mj-lt"/>
              <a:buAutoNum type="arabicPeriod"/>
            </a:pPr>
            <a:r>
              <a:rPr lang="en-US" b="0" i="0" dirty="0">
                <a:solidFill>
                  <a:srgbClr val="000000"/>
                </a:solidFill>
                <a:effectLst/>
                <a:latin typeface="Helvetica Neue"/>
              </a:rPr>
              <a:t>The model for prediction of cardiovascular disease has been made with a Gradient-boosting classifier. Since there are a lot of outlier in the numeric column, I decided to delete all outliers because it is abnormal </a:t>
            </a:r>
            <a:r>
              <a:rPr lang="en-US" b="0" i="0" dirty="0" err="1">
                <a:solidFill>
                  <a:srgbClr val="000000"/>
                </a:solidFill>
                <a:effectLst/>
                <a:latin typeface="Helvetica Neue"/>
              </a:rPr>
              <a:t>dat</a:t>
            </a:r>
            <a:endParaRPr lang="en-US" b="0" i="0" dirty="0">
              <a:solidFill>
                <a:srgbClr val="000000"/>
              </a:solidFill>
              <a:effectLst/>
              <a:latin typeface="Helvetica Neue"/>
            </a:endParaRPr>
          </a:p>
          <a:p>
            <a:pPr marL="342900" indent="-342900">
              <a:lnSpc>
                <a:spcPct val="150000"/>
              </a:lnSpc>
              <a:buFont typeface="+mj-lt"/>
              <a:buAutoNum type="arabicPeriod"/>
            </a:pPr>
            <a:r>
              <a:rPr lang="en-US" b="0" i="0" dirty="0">
                <a:solidFill>
                  <a:srgbClr val="000000"/>
                </a:solidFill>
                <a:effectLst/>
                <a:latin typeface="Helvetica Neue"/>
              </a:rPr>
              <a:t>The gradient Boosting classifier has been chosen as the best model based on the baseline model, with parameter </a:t>
            </a:r>
            <a:r>
              <a:rPr lang="en-US" b="0" i="0" dirty="0" err="1">
                <a:solidFill>
                  <a:srgbClr val="000000"/>
                </a:solidFill>
                <a:effectLst/>
                <a:latin typeface="Helvetica Neue"/>
              </a:rPr>
              <a:t>n_estimators</a:t>
            </a:r>
            <a:r>
              <a:rPr lang="en-US" b="0" i="0" dirty="0">
                <a:solidFill>
                  <a:srgbClr val="000000"/>
                </a:solidFill>
                <a:effectLst/>
                <a:latin typeface="Helvetica Neue"/>
              </a:rPr>
              <a:t> = 30, </a:t>
            </a:r>
            <a:r>
              <a:rPr lang="en-US" b="0" i="0" dirty="0" err="1">
                <a:solidFill>
                  <a:srgbClr val="000000"/>
                </a:solidFill>
                <a:effectLst/>
                <a:latin typeface="Helvetica Neue"/>
              </a:rPr>
              <a:t>max_depth</a:t>
            </a:r>
            <a:r>
              <a:rPr lang="en-US" b="0" i="0" dirty="0">
                <a:solidFill>
                  <a:srgbClr val="000000"/>
                </a:solidFill>
                <a:effectLst/>
                <a:latin typeface="Helvetica Neue"/>
              </a:rPr>
              <a:t> = 5. With performance recall = 0.78, precision = 0.23, and F1 score = 0.35, since the target has imbalance classes it causes overfitting on precision metric</a:t>
            </a:r>
          </a:p>
          <a:p>
            <a:pPr marL="342900" indent="-342900">
              <a:lnSpc>
                <a:spcPct val="150000"/>
              </a:lnSpc>
              <a:buFont typeface="+mj-lt"/>
              <a:buAutoNum type="arabicPeriod"/>
            </a:pPr>
            <a:r>
              <a:rPr lang="en-US" dirty="0">
                <a:solidFill>
                  <a:srgbClr val="000000"/>
                </a:solidFill>
                <a:latin typeface="Helvetica Neue"/>
              </a:rPr>
              <a:t>T</a:t>
            </a:r>
            <a:r>
              <a:rPr lang="en-US" b="0" i="0" dirty="0">
                <a:solidFill>
                  <a:srgbClr val="000000"/>
                </a:solidFill>
                <a:effectLst/>
                <a:latin typeface="Helvetica Neue"/>
              </a:rPr>
              <a:t>he top feature is important to the target is age category, general health, check-ups, sex, diabetes, smoking history, and arthritis. Which is all of these factors is similar to factor of cardiovascular disease</a:t>
            </a:r>
          </a:p>
        </p:txBody>
      </p:sp>
    </p:spTree>
    <p:extLst>
      <p:ext uri="{BB962C8B-B14F-4D97-AF65-F5344CB8AC3E}">
        <p14:creationId xmlns:p14="http://schemas.microsoft.com/office/powerpoint/2010/main" val="3080093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2296195-FA01-1EFB-61F5-421DF8410AD2}"/>
              </a:ext>
            </a:extLst>
          </p:cNvPr>
          <p:cNvSpPr>
            <a:spLocks noGrp="1"/>
          </p:cNvSpPr>
          <p:nvPr>
            <p:ph type="body" sz="quarter" idx="10"/>
          </p:nvPr>
        </p:nvSpPr>
        <p:spPr/>
        <p:txBody>
          <a:bodyPr/>
          <a:lstStyle/>
          <a:p>
            <a:r>
              <a:rPr lang="en-US" dirty="0"/>
              <a:t>Recommendation</a:t>
            </a:r>
            <a:endParaRPr lang="en-ID" dirty="0"/>
          </a:p>
        </p:txBody>
      </p:sp>
      <p:sp>
        <p:nvSpPr>
          <p:cNvPr id="40" name="TextBox 39">
            <a:extLst>
              <a:ext uri="{FF2B5EF4-FFF2-40B4-BE49-F238E27FC236}">
                <a16:creationId xmlns:a16="http://schemas.microsoft.com/office/drawing/2014/main" id="{72135A06-1116-6A1B-7299-0E72EAEDCEF8}"/>
              </a:ext>
            </a:extLst>
          </p:cNvPr>
          <p:cNvSpPr txBox="1"/>
          <p:nvPr/>
        </p:nvSpPr>
        <p:spPr>
          <a:xfrm>
            <a:off x="1349868" y="1255512"/>
            <a:ext cx="9520518" cy="4770537"/>
          </a:xfrm>
          <a:prstGeom prst="rect">
            <a:avLst/>
          </a:prstGeom>
          <a:noFill/>
        </p:spPr>
        <p:txBody>
          <a:bodyPr wrap="square" rtlCol="0">
            <a:spAutoFit/>
          </a:bodyPr>
          <a:lstStyle/>
          <a:p>
            <a:r>
              <a:rPr lang="en-US" sz="1600" dirty="0"/>
              <a:t>Since precision metric is low, here is some of recommendation action :</a:t>
            </a:r>
          </a:p>
          <a:p>
            <a:pPr marL="342900" indent="-342900">
              <a:buFont typeface="+mj-lt"/>
              <a:buAutoNum type="arabicPeriod"/>
            </a:pPr>
            <a:endParaRPr lang="en-US" sz="1600" dirty="0"/>
          </a:p>
          <a:p>
            <a:pPr marL="342900" indent="-342900">
              <a:buFont typeface="+mj-lt"/>
              <a:buAutoNum type="arabicPeriod"/>
            </a:pPr>
            <a:r>
              <a:rPr lang="en-US" sz="1600" b="0" i="0" dirty="0">
                <a:solidFill>
                  <a:srgbClr val="000000"/>
                </a:solidFill>
                <a:effectLst/>
                <a:latin typeface="Helvetica Neue"/>
              </a:rPr>
              <a:t>use this model as the first filtering for predictive, If someone predicted by the model is positive cardiovascular then take a medical </a:t>
            </a:r>
            <a:r>
              <a:rPr lang="en-US" sz="1600" b="0" i="0" dirty="0" err="1">
                <a:solidFill>
                  <a:srgbClr val="000000"/>
                </a:solidFill>
                <a:effectLst/>
                <a:latin typeface="Helvetica Neue"/>
              </a:rPr>
              <a:t>chekup</a:t>
            </a:r>
            <a:r>
              <a:rPr lang="en-US" sz="1600" b="0" i="0" dirty="0">
                <a:solidFill>
                  <a:srgbClr val="000000"/>
                </a:solidFill>
                <a:effectLst/>
                <a:latin typeface="Helvetica Neue"/>
              </a:rPr>
              <a:t> by medical for make sure, it is true </a:t>
            </a:r>
            <a:r>
              <a:rPr lang="en-US" sz="1600" b="0" i="0" dirty="0" err="1">
                <a:solidFill>
                  <a:srgbClr val="000000"/>
                </a:solidFill>
                <a:effectLst/>
                <a:latin typeface="Helvetica Neue"/>
              </a:rPr>
              <a:t>positif</a:t>
            </a:r>
            <a:r>
              <a:rPr lang="en-US" sz="1600" b="0" i="0" dirty="0">
                <a:solidFill>
                  <a:srgbClr val="000000"/>
                </a:solidFill>
                <a:effectLst/>
                <a:latin typeface="Helvetica Neue"/>
              </a:rPr>
              <a:t> or not. The advantage of using this model, you can save time in checking all patients on the data set, you just need to check 29 % of patients from the data set.</a:t>
            </a:r>
          </a:p>
          <a:p>
            <a:pPr marL="342900" indent="-342900">
              <a:buFont typeface="+mj-lt"/>
              <a:buAutoNum type="arabicPeriod"/>
            </a:pPr>
            <a:endParaRPr lang="en-US" sz="1600" b="0" i="0" dirty="0">
              <a:solidFill>
                <a:srgbClr val="000000"/>
              </a:solidFill>
              <a:effectLst/>
              <a:latin typeface="Helvetica Neue"/>
            </a:endParaRPr>
          </a:p>
          <a:p>
            <a:pPr marL="342900" indent="-342900">
              <a:buFont typeface="+mj-lt"/>
              <a:buAutoNum type="arabicPeriod"/>
            </a:pPr>
            <a:r>
              <a:rPr lang="en-US" sz="1600" b="0" i="0" dirty="0">
                <a:solidFill>
                  <a:srgbClr val="000000"/>
                </a:solidFill>
                <a:effectLst/>
                <a:latin typeface="Helvetica Neue"/>
              </a:rPr>
              <a:t>consultation with a specialist in cardiovascular about the features, we still can explore new features that contain the behavior of the patient, make it more detailed and </a:t>
            </a:r>
            <a:r>
              <a:rPr lang="en-US" sz="1600" b="0" i="0" dirty="0" err="1">
                <a:solidFill>
                  <a:srgbClr val="000000"/>
                </a:solidFill>
                <a:effectLst/>
                <a:latin typeface="Helvetica Neue"/>
              </a:rPr>
              <a:t>relevan</a:t>
            </a:r>
            <a:r>
              <a:rPr lang="en-US" sz="1600" b="0" i="0" dirty="0">
                <a:solidFill>
                  <a:srgbClr val="000000"/>
                </a:solidFill>
                <a:effectLst/>
                <a:latin typeface="Helvetica Neue"/>
              </a:rPr>
              <a:t> to target. So, the model could be more accurate</a:t>
            </a:r>
          </a:p>
          <a:p>
            <a:pPr marL="342900" indent="-342900">
              <a:buFont typeface="+mj-lt"/>
              <a:buAutoNum type="arabicPeriod"/>
            </a:pPr>
            <a:endParaRPr lang="en-US" sz="1600" b="0" i="0" dirty="0">
              <a:solidFill>
                <a:srgbClr val="000000"/>
              </a:solidFill>
              <a:effectLst/>
              <a:latin typeface="Helvetica Neue"/>
            </a:endParaRPr>
          </a:p>
          <a:p>
            <a:pPr marL="342900" indent="-342900">
              <a:buFont typeface="+mj-lt"/>
              <a:buAutoNum type="arabicPeriod"/>
            </a:pPr>
            <a:r>
              <a:rPr lang="en-US" sz="1600" dirty="0"/>
              <a:t>About feature importance, don't use this as reference of factors that causes cardiovascular, instead investigation and observation of each patient is needed for further</a:t>
            </a:r>
          </a:p>
          <a:p>
            <a:pPr marL="342900" indent="-342900">
              <a:buFont typeface="+mj-lt"/>
              <a:buAutoNum type="arabicPeriod"/>
            </a:pPr>
            <a:endParaRPr lang="en-US" sz="1600" dirty="0"/>
          </a:p>
          <a:p>
            <a:pPr marL="342900" indent="-342900">
              <a:buFont typeface="+mj-lt"/>
              <a:buAutoNum type="arabicPeriod"/>
            </a:pPr>
            <a:r>
              <a:rPr lang="en-US" sz="1600" dirty="0"/>
              <a:t>Investigate more further of outliers, especially weight and height body. It is valid or not</a:t>
            </a:r>
          </a:p>
          <a:p>
            <a:pPr marL="342900" indent="-342900">
              <a:buFont typeface="+mj-lt"/>
              <a:buAutoNum type="arabicPeriod"/>
            </a:pPr>
            <a:endParaRPr lang="en-US" sz="1600" dirty="0"/>
          </a:p>
          <a:p>
            <a:pPr marL="342900" indent="-342900">
              <a:buFont typeface="+mj-lt"/>
              <a:buAutoNum type="arabicPeriod"/>
            </a:pPr>
            <a:r>
              <a:rPr lang="en-US" sz="1600" dirty="0"/>
              <a:t>Give education about cardiovascular to people, any factor that impact to cardiovascular and how to reduce the potential</a:t>
            </a:r>
          </a:p>
          <a:p>
            <a:pPr marL="342900" indent="-342900">
              <a:buFont typeface="+mj-lt"/>
              <a:buAutoNum type="arabicPeriod"/>
            </a:pPr>
            <a:endParaRPr lang="en-ID" sz="1600" dirty="0"/>
          </a:p>
        </p:txBody>
      </p:sp>
    </p:spTree>
    <p:extLst>
      <p:ext uri="{BB962C8B-B14F-4D97-AF65-F5344CB8AC3E}">
        <p14:creationId xmlns:p14="http://schemas.microsoft.com/office/powerpoint/2010/main" val="191393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46714-0BE5-4F21-B776-0D713DF0FA69}"/>
              </a:ext>
            </a:extLst>
          </p:cNvPr>
          <p:cNvSpPr txBox="1"/>
          <p:nvPr/>
        </p:nvSpPr>
        <p:spPr>
          <a:xfrm>
            <a:off x="4885764" y="1126060"/>
            <a:ext cx="5265572" cy="1107996"/>
          </a:xfrm>
          <a:prstGeom prst="rect">
            <a:avLst/>
          </a:prstGeom>
          <a:noFill/>
        </p:spPr>
        <p:txBody>
          <a:bodyPr wrap="square" rtlCol="0" anchor="ctr">
            <a:spAutoFit/>
          </a:bodyPr>
          <a:lstStyle/>
          <a:p>
            <a:pPr algn="r"/>
            <a:r>
              <a:rPr lang="en-US" altLang="ko-KR" sz="6600" b="1" dirty="0">
                <a:cs typeface="Arial" pitchFamily="34" charset="0"/>
              </a:rPr>
              <a:t>Thank You</a:t>
            </a:r>
            <a:endParaRPr lang="ko-KR" altLang="en-US" sz="6600" b="1" dirty="0">
              <a:cs typeface="Arial" pitchFamily="34" charset="0"/>
            </a:endParaRPr>
          </a:p>
        </p:txBody>
      </p:sp>
    </p:spTree>
    <p:extLst>
      <p:ext uri="{BB962C8B-B14F-4D97-AF65-F5344CB8AC3E}">
        <p14:creationId xmlns:p14="http://schemas.microsoft.com/office/powerpoint/2010/main" val="15851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344D3AD-7323-40D9-8ACA-F302072A6ADA}"/>
              </a:ext>
            </a:extLst>
          </p:cNvPr>
          <p:cNvSpPr/>
          <p:nvPr/>
        </p:nvSpPr>
        <p:spPr>
          <a:xfrm>
            <a:off x="1706880" y="5280061"/>
            <a:ext cx="10485120" cy="1235398"/>
          </a:xfrm>
          <a:prstGeom prst="rect">
            <a:avLst/>
          </a:prstGeom>
          <a:gradFill>
            <a:gsLst>
              <a:gs pos="0">
                <a:schemeClr val="accent1">
                  <a:alpha val="0"/>
                </a:schemeClr>
              </a:gs>
              <a:gs pos="30000">
                <a:schemeClr val="accent1">
                  <a:alpha val="0"/>
                </a:scheme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6360160" y="5411141"/>
            <a:ext cx="564098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01 Introduction</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101544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그룹 2">
            <a:extLst>
              <a:ext uri="{FF2B5EF4-FFF2-40B4-BE49-F238E27FC236}">
                <a16:creationId xmlns:a16="http://schemas.microsoft.com/office/drawing/2014/main" id="{DE806BC9-5603-2603-8D15-B82586C2D30A}"/>
              </a:ext>
            </a:extLst>
          </p:cNvPr>
          <p:cNvGrpSpPr/>
          <p:nvPr/>
        </p:nvGrpSpPr>
        <p:grpSpPr>
          <a:xfrm>
            <a:off x="1111504" y="4203253"/>
            <a:ext cx="2179907" cy="2095499"/>
            <a:chOff x="2527793" y="130"/>
            <a:chExt cx="7133908" cy="6857680"/>
          </a:xfrm>
        </p:grpSpPr>
        <p:grpSp>
          <p:nvGrpSpPr>
            <p:cNvPr id="39" name="그룹 3">
              <a:extLst>
                <a:ext uri="{FF2B5EF4-FFF2-40B4-BE49-F238E27FC236}">
                  <a16:creationId xmlns:a16="http://schemas.microsoft.com/office/drawing/2014/main" id="{357447C5-5C6C-2AF3-B9B8-1186C7860EC9}"/>
                </a:ext>
              </a:extLst>
            </p:cNvPr>
            <p:cNvGrpSpPr/>
            <p:nvPr/>
          </p:nvGrpSpPr>
          <p:grpSpPr>
            <a:xfrm>
              <a:off x="2527793" y="2292744"/>
              <a:ext cx="7133908" cy="4565066"/>
              <a:chOff x="2527793" y="2292744"/>
              <a:chExt cx="7133908" cy="4565066"/>
            </a:xfrm>
          </p:grpSpPr>
          <p:sp>
            <p:nvSpPr>
              <p:cNvPr id="54" name="자유형: 도형 16">
                <a:extLst>
                  <a:ext uri="{FF2B5EF4-FFF2-40B4-BE49-F238E27FC236}">
                    <a16:creationId xmlns:a16="http://schemas.microsoft.com/office/drawing/2014/main" id="{1BE6C5A9-F7F0-A9CB-4280-A95D43B56200}"/>
                  </a:ext>
                </a:extLst>
              </p:cNvPr>
              <p:cNvSpPr/>
              <p:nvPr/>
            </p:nvSpPr>
            <p:spPr>
              <a:xfrm>
                <a:off x="3878869" y="3934726"/>
                <a:ext cx="5782832" cy="2923084"/>
              </a:xfrm>
              <a:custGeom>
                <a:avLst/>
                <a:gdLst>
                  <a:gd name="connsiteX0" fmla="*/ 5782273 w 5782832"/>
                  <a:gd name="connsiteY0" fmla="*/ 1402767 h 2923084"/>
                  <a:gd name="connsiteX1" fmla="*/ 4961825 w 5782832"/>
                  <a:gd name="connsiteY1" fmla="*/ 1436174 h 2923084"/>
                  <a:gd name="connsiteX2" fmla="*/ 4499419 w 5782832"/>
                  <a:gd name="connsiteY2" fmla="*/ 1447174 h 2923084"/>
                  <a:gd name="connsiteX3" fmla="*/ 2893628 w 5782832"/>
                  <a:gd name="connsiteY3" fmla="*/ 641325 h 2923084"/>
                  <a:gd name="connsiteX4" fmla="*/ 2542377 w 5782832"/>
                  <a:gd name="connsiteY4" fmla="*/ 429949 h 2923084"/>
                  <a:gd name="connsiteX5" fmla="*/ 1897521 w 5782832"/>
                  <a:gd name="connsiteY5" fmla="*/ 236160 h 2923084"/>
                  <a:gd name="connsiteX6" fmla="*/ 1627818 w 5782832"/>
                  <a:gd name="connsiteY6" fmla="*/ 120864 h 2923084"/>
                  <a:gd name="connsiteX7" fmla="*/ 1359609 w 5782832"/>
                  <a:gd name="connsiteY7" fmla="*/ 32253 h 2923084"/>
                  <a:gd name="connsiteX8" fmla="*/ 1212807 w 5782832"/>
                  <a:gd name="connsiteY8" fmla="*/ 17451 h 2923084"/>
                  <a:gd name="connsiteX9" fmla="*/ 1037894 w 5782832"/>
                  <a:gd name="connsiteY9" fmla="*/ 10729 h 2923084"/>
                  <a:gd name="connsiteX10" fmla="*/ 878123 w 5782832"/>
                  <a:gd name="connsiteY10" fmla="*/ 18809 h 2923084"/>
                  <a:gd name="connsiteX11" fmla="*/ 609439 w 5782832"/>
                  <a:gd name="connsiteY11" fmla="*/ 23426 h 2923084"/>
                  <a:gd name="connsiteX12" fmla="*/ 527890 w 5782832"/>
                  <a:gd name="connsiteY12" fmla="*/ 16365 h 2923084"/>
                  <a:gd name="connsiteX13" fmla="*/ 351347 w 5782832"/>
                  <a:gd name="connsiteY13" fmla="*/ 0 h 2923084"/>
                  <a:gd name="connsiteX14" fmla="*/ 116138 w 5782832"/>
                  <a:gd name="connsiteY14" fmla="*/ 31982 h 2923084"/>
                  <a:gd name="connsiteX15" fmla="*/ 118447 w 5782832"/>
                  <a:gd name="connsiteY15" fmla="*/ 65457 h 2923084"/>
                  <a:gd name="connsiteX16" fmla="*/ 181934 w 5782832"/>
                  <a:gd name="connsiteY16" fmla="*/ 186796 h 2923084"/>
                  <a:gd name="connsiteX17" fmla="*/ 251465 w 5782832"/>
                  <a:gd name="connsiteY17" fmla="*/ 484338 h 2923084"/>
                  <a:gd name="connsiteX18" fmla="*/ 141398 w 5782832"/>
                  <a:gd name="connsiteY18" fmla="*/ 875448 h 2923084"/>
                  <a:gd name="connsiteX19" fmla="*/ 11503 w 5782832"/>
                  <a:gd name="connsiteY19" fmla="*/ 1032367 h 2923084"/>
                  <a:gd name="connsiteX20" fmla="*/ 163 w 5782832"/>
                  <a:gd name="connsiteY20" fmla="*/ 1050633 h 2923084"/>
                  <a:gd name="connsiteX21" fmla="*/ 11842 w 5782832"/>
                  <a:gd name="connsiteY21" fmla="*/ 1070120 h 2923084"/>
                  <a:gd name="connsiteX22" fmla="*/ 168558 w 5782832"/>
                  <a:gd name="connsiteY22" fmla="*/ 1355236 h 2923084"/>
                  <a:gd name="connsiteX23" fmla="*/ 345033 w 5782832"/>
                  <a:gd name="connsiteY23" fmla="*/ 1586439 h 2923084"/>
                  <a:gd name="connsiteX24" fmla="*/ 532847 w 5782832"/>
                  <a:gd name="connsiteY24" fmla="*/ 1771198 h 2923084"/>
                  <a:gd name="connsiteX25" fmla="*/ 803093 w 5782832"/>
                  <a:gd name="connsiteY25" fmla="*/ 1956024 h 2923084"/>
                  <a:gd name="connsiteX26" fmla="*/ 1805379 w 5782832"/>
                  <a:gd name="connsiteY26" fmla="*/ 2645084 h 2923084"/>
                  <a:gd name="connsiteX27" fmla="*/ 1806058 w 5782832"/>
                  <a:gd name="connsiteY27" fmla="*/ 2645627 h 2923084"/>
                  <a:gd name="connsiteX28" fmla="*/ 1806466 w 5782832"/>
                  <a:gd name="connsiteY28" fmla="*/ 2645831 h 2923084"/>
                  <a:gd name="connsiteX29" fmla="*/ 1914428 w 5782832"/>
                  <a:gd name="connsiteY29" fmla="*/ 2708707 h 2923084"/>
                  <a:gd name="connsiteX30" fmla="*/ 2365766 w 5782832"/>
                  <a:gd name="connsiteY30" fmla="*/ 2877033 h 2923084"/>
                  <a:gd name="connsiteX31" fmla="*/ 2755586 w 5782832"/>
                  <a:gd name="connsiteY31" fmla="*/ 2923003 h 2923084"/>
                  <a:gd name="connsiteX32" fmla="*/ 5667452 w 5782832"/>
                  <a:gd name="connsiteY32" fmla="*/ 2905009 h 2923084"/>
                  <a:gd name="connsiteX33" fmla="*/ 5782273 w 5782832"/>
                  <a:gd name="connsiteY33" fmla="*/ 1402767 h 292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782832" h="2923084">
                    <a:moveTo>
                      <a:pt x="5782273" y="1402767"/>
                    </a:moveTo>
                    <a:cubicBezTo>
                      <a:pt x="5733587" y="1405891"/>
                      <a:pt x="5142849" y="1422255"/>
                      <a:pt x="4961825" y="1436174"/>
                    </a:cubicBezTo>
                    <a:cubicBezTo>
                      <a:pt x="4807825" y="1447989"/>
                      <a:pt x="4653283" y="1464082"/>
                      <a:pt x="4499419" y="1447174"/>
                    </a:cubicBezTo>
                    <a:cubicBezTo>
                      <a:pt x="3869909" y="1378119"/>
                      <a:pt x="3048850" y="758930"/>
                      <a:pt x="2893628" y="641325"/>
                    </a:cubicBezTo>
                    <a:cubicBezTo>
                      <a:pt x="2784036" y="558283"/>
                      <a:pt x="2667111" y="487597"/>
                      <a:pt x="2542377" y="429949"/>
                    </a:cubicBezTo>
                    <a:cubicBezTo>
                      <a:pt x="2471896" y="397425"/>
                      <a:pt x="2015057" y="269635"/>
                      <a:pt x="1897521" y="236160"/>
                    </a:cubicBezTo>
                    <a:cubicBezTo>
                      <a:pt x="1803003" y="209203"/>
                      <a:pt x="1713373" y="169549"/>
                      <a:pt x="1627818" y="120864"/>
                    </a:cubicBezTo>
                    <a:cubicBezTo>
                      <a:pt x="1544368" y="73401"/>
                      <a:pt x="1455689" y="42438"/>
                      <a:pt x="1359609" y="32253"/>
                    </a:cubicBezTo>
                    <a:cubicBezTo>
                      <a:pt x="1310721" y="27093"/>
                      <a:pt x="1261900" y="21185"/>
                      <a:pt x="1212807" y="17451"/>
                    </a:cubicBezTo>
                    <a:cubicBezTo>
                      <a:pt x="1154548" y="13038"/>
                      <a:pt x="1096289" y="7198"/>
                      <a:pt x="1037894" y="10729"/>
                    </a:cubicBezTo>
                    <a:cubicBezTo>
                      <a:pt x="1011617" y="12290"/>
                      <a:pt x="896253" y="17383"/>
                      <a:pt x="878123" y="18809"/>
                    </a:cubicBezTo>
                    <a:cubicBezTo>
                      <a:pt x="788630" y="25939"/>
                      <a:pt x="699001" y="22815"/>
                      <a:pt x="609439" y="23426"/>
                    </a:cubicBezTo>
                    <a:cubicBezTo>
                      <a:pt x="582075" y="23630"/>
                      <a:pt x="555050" y="19148"/>
                      <a:pt x="527890" y="16365"/>
                    </a:cubicBezTo>
                    <a:cubicBezTo>
                      <a:pt x="469088" y="10389"/>
                      <a:pt x="410896" y="-68"/>
                      <a:pt x="351347" y="0"/>
                    </a:cubicBezTo>
                    <a:cubicBezTo>
                      <a:pt x="301033" y="68"/>
                      <a:pt x="142552" y="16433"/>
                      <a:pt x="116138" y="31982"/>
                    </a:cubicBezTo>
                    <a:cubicBezTo>
                      <a:pt x="105478" y="44000"/>
                      <a:pt x="112675" y="54932"/>
                      <a:pt x="118447" y="65457"/>
                    </a:cubicBezTo>
                    <a:cubicBezTo>
                      <a:pt x="140447" y="105451"/>
                      <a:pt x="162175" y="145580"/>
                      <a:pt x="181934" y="186796"/>
                    </a:cubicBezTo>
                    <a:cubicBezTo>
                      <a:pt x="227089" y="280839"/>
                      <a:pt x="251533" y="380246"/>
                      <a:pt x="251465" y="484338"/>
                    </a:cubicBezTo>
                    <a:cubicBezTo>
                      <a:pt x="251397" y="624486"/>
                      <a:pt x="209570" y="754109"/>
                      <a:pt x="141398" y="875448"/>
                    </a:cubicBezTo>
                    <a:cubicBezTo>
                      <a:pt x="107787" y="935336"/>
                      <a:pt x="69558" y="992238"/>
                      <a:pt x="11503" y="1032367"/>
                    </a:cubicBezTo>
                    <a:cubicBezTo>
                      <a:pt x="5460" y="1036577"/>
                      <a:pt x="-1127" y="1041466"/>
                      <a:pt x="163" y="1050633"/>
                    </a:cubicBezTo>
                    <a:cubicBezTo>
                      <a:pt x="4102" y="1057083"/>
                      <a:pt x="8787" y="1063262"/>
                      <a:pt x="11842" y="1070120"/>
                    </a:cubicBezTo>
                    <a:cubicBezTo>
                      <a:pt x="55503" y="1169867"/>
                      <a:pt x="108398" y="1264588"/>
                      <a:pt x="168558" y="1355236"/>
                    </a:cubicBezTo>
                    <a:cubicBezTo>
                      <a:pt x="222200" y="1436174"/>
                      <a:pt x="280934" y="1513174"/>
                      <a:pt x="345033" y="1586439"/>
                    </a:cubicBezTo>
                    <a:cubicBezTo>
                      <a:pt x="403156" y="1652847"/>
                      <a:pt x="464199" y="1715926"/>
                      <a:pt x="532847" y="1771198"/>
                    </a:cubicBezTo>
                    <a:cubicBezTo>
                      <a:pt x="618062" y="1839778"/>
                      <a:pt x="708303" y="1901364"/>
                      <a:pt x="803093" y="1956024"/>
                    </a:cubicBezTo>
                    <a:cubicBezTo>
                      <a:pt x="844309" y="1979790"/>
                      <a:pt x="1753435" y="2611608"/>
                      <a:pt x="1805379" y="2645084"/>
                    </a:cubicBezTo>
                    <a:lnTo>
                      <a:pt x="1806058" y="2645627"/>
                    </a:lnTo>
                    <a:lnTo>
                      <a:pt x="1806466" y="2645831"/>
                    </a:lnTo>
                    <a:cubicBezTo>
                      <a:pt x="1841435" y="2668374"/>
                      <a:pt x="1877490" y="2689287"/>
                      <a:pt x="1914428" y="2708707"/>
                    </a:cubicBezTo>
                    <a:cubicBezTo>
                      <a:pt x="2057496" y="2784077"/>
                      <a:pt x="2207353" y="2842200"/>
                      <a:pt x="2365766" y="2877033"/>
                    </a:cubicBezTo>
                    <a:cubicBezTo>
                      <a:pt x="2494235" y="2905280"/>
                      <a:pt x="2624129" y="2922867"/>
                      <a:pt x="2755586" y="2923003"/>
                    </a:cubicBezTo>
                    <a:cubicBezTo>
                      <a:pt x="3711360" y="2923749"/>
                      <a:pt x="5663649" y="2919540"/>
                      <a:pt x="5667452" y="2905009"/>
                    </a:cubicBezTo>
                    <a:cubicBezTo>
                      <a:pt x="5674038" y="2880021"/>
                      <a:pt x="5791914" y="1402156"/>
                      <a:pt x="5782273" y="1402767"/>
                    </a:cubicBezTo>
                    <a:close/>
                  </a:path>
                </a:pathLst>
              </a:custGeom>
              <a:solidFill>
                <a:srgbClr val="D5E9F1"/>
              </a:solidFill>
              <a:ln w="6788" cap="flat">
                <a:noFill/>
                <a:prstDash val="solid"/>
                <a:miter/>
              </a:ln>
            </p:spPr>
            <p:txBody>
              <a:bodyPr rtlCol="0" anchor="ctr"/>
              <a:lstStyle/>
              <a:p>
                <a:endParaRPr lang="ko-KR" altLang="en-US"/>
              </a:p>
            </p:txBody>
          </p:sp>
          <p:sp>
            <p:nvSpPr>
              <p:cNvPr id="56" name="자유형: 도형 17">
                <a:extLst>
                  <a:ext uri="{FF2B5EF4-FFF2-40B4-BE49-F238E27FC236}">
                    <a16:creationId xmlns:a16="http://schemas.microsoft.com/office/drawing/2014/main" id="{B869B32D-6B91-1D31-1B29-B719975589B2}"/>
                  </a:ext>
                </a:extLst>
              </p:cNvPr>
              <p:cNvSpPr/>
              <p:nvPr/>
            </p:nvSpPr>
            <p:spPr>
              <a:xfrm>
                <a:off x="3180263" y="2293152"/>
                <a:ext cx="1813781" cy="1680006"/>
              </a:xfrm>
              <a:custGeom>
                <a:avLst/>
                <a:gdLst>
                  <a:gd name="connsiteX0" fmla="*/ 1615500 w 1813781"/>
                  <a:gd name="connsiteY0" fmla="*/ 580078 h 1680006"/>
                  <a:gd name="connsiteX1" fmla="*/ 1525599 w 1813781"/>
                  <a:gd name="connsiteY1" fmla="*/ 518967 h 1680006"/>
                  <a:gd name="connsiteX2" fmla="*/ 1454439 w 1813781"/>
                  <a:gd name="connsiteY2" fmla="*/ 533973 h 1680006"/>
                  <a:gd name="connsiteX3" fmla="*/ 1347427 w 1813781"/>
                  <a:gd name="connsiteY3" fmla="*/ 504437 h 1680006"/>
                  <a:gd name="connsiteX4" fmla="*/ 1293650 w 1813781"/>
                  <a:gd name="connsiteY4" fmla="*/ 438572 h 1680006"/>
                  <a:gd name="connsiteX5" fmla="*/ 1129872 w 1813781"/>
                  <a:gd name="connsiteY5" fmla="*/ 217283 h 1680006"/>
                  <a:gd name="connsiteX6" fmla="*/ 1154792 w 1813781"/>
                  <a:gd name="connsiteY6" fmla="*/ 0 h 1680006"/>
                  <a:gd name="connsiteX7" fmla="*/ 1074941 w 1813781"/>
                  <a:gd name="connsiteY7" fmla="*/ 35241 h 1680006"/>
                  <a:gd name="connsiteX8" fmla="*/ 752886 w 1813781"/>
                  <a:gd name="connsiteY8" fmla="*/ 41691 h 1680006"/>
                  <a:gd name="connsiteX9" fmla="*/ 270586 w 1813781"/>
                  <a:gd name="connsiteY9" fmla="*/ 194061 h 1680006"/>
                  <a:gd name="connsiteX10" fmla="*/ 155561 w 1813781"/>
                  <a:gd name="connsiteY10" fmla="*/ 307931 h 1680006"/>
                  <a:gd name="connsiteX11" fmla="*/ 79716 w 1813781"/>
                  <a:gd name="connsiteY11" fmla="*/ 401295 h 1680006"/>
                  <a:gd name="connsiteX12" fmla="*/ 0 w 1813781"/>
                  <a:gd name="connsiteY12" fmla="*/ 702504 h 1680006"/>
                  <a:gd name="connsiteX13" fmla="*/ 16975 w 1813781"/>
                  <a:gd name="connsiteY13" fmla="*/ 799127 h 1680006"/>
                  <a:gd name="connsiteX14" fmla="*/ 87117 w 1813781"/>
                  <a:gd name="connsiteY14" fmla="*/ 818275 h 1680006"/>
                  <a:gd name="connsiteX15" fmla="*/ 446653 w 1813781"/>
                  <a:gd name="connsiteY15" fmla="*/ 1105835 h 1680006"/>
                  <a:gd name="connsiteX16" fmla="*/ 677109 w 1813781"/>
                  <a:gd name="connsiteY16" fmla="*/ 1456069 h 1680006"/>
                  <a:gd name="connsiteX17" fmla="*/ 677109 w 1813781"/>
                  <a:gd name="connsiteY17" fmla="*/ 1456069 h 1680006"/>
                  <a:gd name="connsiteX18" fmla="*/ 812979 w 1813781"/>
                  <a:gd name="connsiteY18" fmla="*/ 1680006 h 1680006"/>
                  <a:gd name="connsiteX19" fmla="*/ 1117922 w 1813781"/>
                  <a:gd name="connsiteY19" fmla="*/ 1655562 h 1680006"/>
                  <a:gd name="connsiteX20" fmla="*/ 1417501 w 1813781"/>
                  <a:gd name="connsiteY20" fmla="*/ 1676543 h 1680006"/>
                  <a:gd name="connsiteX21" fmla="*/ 1658142 w 1813781"/>
                  <a:gd name="connsiteY21" fmla="*/ 1661062 h 1680006"/>
                  <a:gd name="connsiteX22" fmla="*/ 1568785 w 1813781"/>
                  <a:gd name="connsiteY22" fmla="*/ 1464692 h 1680006"/>
                  <a:gd name="connsiteX23" fmla="*/ 1584809 w 1813781"/>
                  <a:gd name="connsiteY23" fmla="*/ 1345255 h 1680006"/>
                  <a:gd name="connsiteX24" fmla="*/ 1584809 w 1813781"/>
                  <a:gd name="connsiteY24" fmla="*/ 1345255 h 1680006"/>
                  <a:gd name="connsiteX25" fmla="*/ 1584809 w 1813781"/>
                  <a:gd name="connsiteY25" fmla="*/ 1345255 h 1680006"/>
                  <a:gd name="connsiteX26" fmla="*/ 1666562 w 1813781"/>
                  <a:gd name="connsiteY26" fmla="*/ 1310829 h 1680006"/>
                  <a:gd name="connsiteX27" fmla="*/ 1813024 w 1813781"/>
                  <a:gd name="connsiteY27" fmla="*/ 1051515 h 1680006"/>
                  <a:gd name="connsiteX28" fmla="*/ 1615500 w 1813781"/>
                  <a:gd name="connsiteY28" fmla="*/ 580078 h 168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13781" h="1680006">
                    <a:moveTo>
                      <a:pt x="1615500" y="580078"/>
                    </a:moveTo>
                    <a:cubicBezTo>
                      <a:pt x="1589155" y="554955"/>
                      <a:pt x="1560229" y="532344"/>
                      <a:pt x="1525599" y="518967"/>
                    </a:cubicBezTo>
                    <a:cubicBezTo>
                      <a:pt x="1491989" y="505998"/>
                      <a:pt x="1477729" y="509325"/>
                      <a:pt x="1454439" y="533973"/>
                    </a:cubicBezTo>
                    <a:cubicBezTo>
                      <a:pt x="1418180" y="526368"/>
                      <a:pt x="1381514" y="520325"/>
                      <a:pt x="1347427" y="504437"/>
                    </a:cubicBezTo>
                    <a:cubicBezTo>
                      <a:pt x="1318569" y="490992"/>
                      <a:pt x="1299965" y="470011"/>
                      <a:pt x="1293650" y="438572"/>
                    </a:cubicBezTo>
                    <a:cubicBezTo>
                      <a:pt x="1273551" y="339233"/>
                      <a:pt x="1215767" y="267870"/>
                      <a:pt x="1129872" y="217283"/>
                    </a:cubicBezTo>
                    <a:cubicBezTo>
                      <a:pt x="1168169" y="148907"/>
                      <a:pt x="1173669" y="76864"/>
                      <a:pt x="1154792" y="0"/>
                    </a:cubicBezTo>
                    <a:cubicBezTo>
                      <a:pt x="1129669" y="17790"/>
                      <a:pt x="1103255" y="28722"/>
                      <a:pt x="1074941" y="35241"/>
                    </a:cubicBezTo>
                    <a:cubicBezTo>
                      <a:pt x="968064" y="59821"/>
                      <a:pt x="860170" y="55339"/>
                      <a:pt x="752886" y="41691"/>
                    </a:cubicBezTo>
                    <a:cubicBezTo>
                      <a:pt x="567924" y="18062"/>
                      <a:pt x="406659" y="65728"/>
                      <a:pt x="270586" y="194061"/>
                    </a:cubicBezTo>
                    <a:cubicBezTo>
                      <a:pt x="231339" y="231067"/>
                      <a:pt x="195080" y="271265"/>
                      <a:pt x="155561" y="307931"/>
                    </a:cubicBezTo>
                    <a:cubicBezTo>
                      <a:pt x="125685" y="335703"/>
                      <a:pt x="99814" y="365918"/>
                      <a:pt x="79716" y="401295"/>
                    </a:cubicBezTo>
                    <a:cubicBezTo>
                      <a:pt x="26753" y="494727"/>
                      <a:pt x="5500" y="596510"/>
                      <a:pt x="0" y="702504"/>
                    </a:cubicBezTo>
                    <a:cubicBezTo>
                      <a:pt x="272" y="728306"/>
                      <a:pt x="4481" y="796682"/>
                      <a:pt x="16975" y="799127"/>
                    </a:cubicBezTo>
                    <a:cubicBezTo>
                      <a:pt x="40741" y="803812"/>
                      <a:pt x="64506" y="809787"/>
                      <a:pt x="87117" y="818275"/>
                    </a:cubicBezTo>
                    <a:cubicBezTo>
                      <a:pt x="238333" y="874701"/>
                      <a:pt x="354647" y="977163"/>
                      <a:pt x="446653" y="1105835"/>
                    </a:cubicBezTo>
                    <a:cubicBezTo>
                      <a:pt x="527862" y="1219434"/>
                      <a:pt x="600584" y="1339075"/>
                      <a:pt x="677109" y="1456069"/>
                    </a:cubicBezTo>
                    <a:cubicBezTo>
                      <a:pt x="677109" y="1456069"/>
                      <a:pt x="677109" y="1456069"/>
                      <a:pt x="677109" y="1456069"/>
                    </a:cubicBezTo>
                    <a:cubicBezTo>
                      <a:pt x="722399" y="1530692"/>
                      <a:pt x="767689" y="1605383"/>
                      <a:pt x="812979" y="1680006"/>
                    </a:cubicBezTo>
                    <a:cubicBezTo>
                      <a:pt x="913336" y="1655766"/>
                      <a:pt x="1015052" y="1644562"/>
                      <a:pt x="1117922" y="1655562"/>
                    </a:cubicBezTo>
                    <a:cubicBezTo>
                      <a:pt x="1217601" y="1666222"/>
                      <a:pt x="1316940" y="1678988"/>
                      <a:pt x="1417501" y="1676543"/>
                    </a:cubicBezTo>
                    <a:cubicBezTo>
                      <a:pt x="1497964" y="1674574"/>
                      <a:pt x="1578359" y="1672809"/>
                      <a:pt x="1658142" y="1661062"/>
                    </a:cubicBezTo>
                    <a:cubicBezTo>
                      <a:pt x="1626976" y="1596216"/>
                      <a:pt x="1596963" y="1530964"/>
                      <a:pt x="1568785" y="1464692"/>
                    </a:cubicBezTo>
                    <a:cubicBezTo>
                      <a:pt x="1549976" y="1420353"/>
                      <a:pt x="1551062" y="1381310"/>
                      <a:pt x="1584809" y="1345255"/>
                    </a:cubicBezTo>
                    <a:cubicBezTo>
                      <a:pt x="1584809" y="1345255"/>
                      <a:pt x="1584809" y="1345255"/>
                      <a:pt x="1584809" y="1345255"/>
                    </a:cubicBezTo>
                    <a:cubicBezTo>
                      <a:pt x="1584809" y="1345255"/>
                      <a:pt x="1584809" y="1345255"/>
                      <a:pt x="1584809" y="1345255"/>
                    </a:cubicBezTo>
                    <a:cubicBezTo>
                      <a:pt x="1630710" y="1325971"/>
                      <a:pt x="1640963" y="1327736"/>
                      <a:pt x="1666562" y="1310829"/>
                    </a:cubicBezTo>
                    <a:cubicBezTo>
                      <a:pt x="1759858" y="1249039"/>
                      <a:pt x="1807796" y="1160835"/>
                      <a:pt x="1813024" y="1051515"/>
                    </a:cubicBezTo>
                    <a:cubicBezTo>
                      <a:pt x="1822055" y="863904"/>
                      <a:pt x="1749944" y="708275"/>
                      <a:pt x="1615500" y="580078"/>
                    </a:cubicBezTo>
                    <a:close/>
                  </a:path>
                </a:pathLst>
              </a:custGeom>
              <a:solidFill>
                <a:srgbClr val="F4B8B1"/>
              </a:solidFill>
              <a:ln w="7435" cap="flat">
                <a:noFill/>
                <a:prstDash val="solid"/>
                <a:miter/>
              </a:ln>
            </p:spPr>
            <p:txBody>
              <a:bodyPr rtlCol="0" anchor="ctr"/>
              <a:lstStyle/>
              <a:p>
                <a:endParaRPr lang="ko-KR" altLang="en-US"/>
              </a:p>
            </p:txBody>
          </p:sp>
          <p:sp>
            <p:nvSpPr>
              <p:cNvPr id="58" name="자유형: 도형 18">
                <a:extLst>
                  <a:ext uri="{FF2B5EF4-FFF2-40B4-BE49-F238E27FC236}">
                    <a16:creationId xmlns:a16="http://schemas.microsoft.com/office/drawing/2014/main" id="{F7DCE957-D6EB-2C90-A4BC-ABF09D278741}"/>
                  </a:ext>
                </a:extLst>
              </p:cNvPr>
              <p:cNvSpPr/>
              <p:nvPr/>
            </p:nvSpPr>
            <p:spPr>
              <a:xfrm>
                <a:off x="4802427" y="4806995"/>
                <a:ext cx="3280382" cy="1919265"/>
              </a:xfrm>
              <a:custGeom>
                <a:avLst/>
                <a:gdLst>
                  <a:gd name="connsiteX0" fmla="*/ 3274516 w 3280382"/>
                  <a:gd name="connsiteY0" fmla="*/ 518548 h 1919265"/>
                  <a:gd name="connsiteX1" fmla="*/ 3179522 w 3280382"/>
                  <a:gd name="connsiteY1" fmla="*/ 669220 h 1919265"/>
                  <a:gd name="connsiteX2" fmla="*/ 3008208 w 3280382"/>
                  <a:gd name="connsiteY2" fmla="*/ 736306 h 1919265"/>
                  <a:gd name="connsiteX3" fmla="*/ 2756363 w 3280382"/>
                  <a:gd name="connsiteY3" fmla="*/ 899879 h 1919265"/>
                  <a:gd name="connsiteX4" fmla="*/ 2310797 w 3280382"/>
                  <a:gd name="connsiteY4" fmla="*/ 1349927 h 1919265"/>
                  <a:gd name="connsiteX5" fmla="*/ 1871138 w 3280382"/>
                  <a:gd name="connsiteY5" fmla="*/ 1732346 h 1919265"/>
                  <a:gd name="connsiteX6" fmla="*/ 1218542 w 3280382"/>
                  <a:gd name="connsiteY6" fmla="*/ 1904543 h 1919265"/>
                  <a:gd name="connsiteX7" fmla="*/ 712951 w 3280382"/>
                  <a:gd name="connsiteY7" fmla="*/ 1632871 h 1919265"/>
                  <a:gd name="connsiteX8" fmla="*/ 17169 w 3280382"/>
                  <a:gd name="connsiteY8" fmla="*/ 1157700 h 1919265"/>
                  <a:gd name="connsiteX9" fmla="*/ 5423 w 3280382"/>
                  <a:gd name="connsiteY9" fmla="*/ 1150977 h 1919265"/>
                  <a:gd name="connsiteX10" fmla="*/ 3250 w 3280382"/>
                  <a:gd name="connsiteY10" fmla="*/ 1131354 h 1919265"/>
                  <a:gd name="connsiteX11" fmla="*/ 741130 w 3280382"/>
                  <a:gd name="connsiteY11" fmla="*/ 586720 h 1919265"/>
                  <a:gd name="connsiteX12" fmla="*/ 812969 w 3280382"/>
                  <a:gd name="connsiteY12" fmla="*/ 608245 h 1919265"/>
                  <a:gd name="connsiteX13" fmla="*/ 1273541 w 3280382"/>
                  <a:gd name="connsiteY13" fmla="*/ 1010354 h 1919265"/>
                  <a:gd name="connsiteX14" fmla="*/ 1336350 w 3280382"/>
                  <a:gd name="connsiteY14" fmla="*/ 1021151 h 1919265"/>
                  <a:gd name="connsiteX15" fmla="*/ 2120063 w 3280382"/>
                  <a:gd name="connsiteY15" fmla="*/ 628751 h 1919265"/>
                  <a:gd name="connsiteX16" fmla="*/ 2514568 w 3280382"/>
                  <a:gd name="connsiteY16" fmla="*/ 358029 h 1919265"/>
                  <a:gd name="connsiteX17" fmla="*/ 2525568 w 3280382"/>
                  <a:gd name="connsiteY17" fmla="*/ 325641 h 1919265"/>
                  <a:gd name="connsiteX18" fmla="*/ 2436957 w 3280382"/>
                  <a:gd name="connsiteY18" fmla="*/ 93555 h 1919265"/>
                  <a:gd name="connsiteX19" fmla="*/ 2462827 w 3280382"/>
                  <a:gd name="connsiteY19" fmla="*/ 12210 h 1919265"/>
                  <a:gd name="connsiteX20" fmla="*/ 2569432 w 3280382"/>
                  <a:gd name="connsiteY20" fmla="*/ 25586 h 1919265"/>
                  <a:gd name="connsiteX21" fmla="*/ 2780604 w 3280382"/>
                  <a:gd name="connsiteY21" fmla="*/ 97154 h 1919265"/>
                  <a:gd name="connsiteX22" fmla="*/ 2964344 w 3280382"/>
                  <a:gd name="connsiteY22" fmla="*/ 79364 h 1919265"/>
                  <a:gd name="connsiteX23" fmla="*/ 3101436 w 3280382"/>
                  <a:gd name="connsiteY23" fmla="*/ 166209 h 1919265"/>
                  <a:gd name="connsiteX24" fmla="*/ 3278861 w 3280382"/>
                  <a:gd name="connsiteY24" fmla="*/ 487313 h 1919265"/>
                  <a:gd name="connsiteX25" fmla="*/ 3274516 w 3280382"/>
                  <a:gd name="connsiteY25" fmla="*/ 518548 h 191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280382" h="1919265">
                    <a:moveTo>
                      <a:pt x="3274516" y="518548"/>
                    </a:moveTo>
                    <a:cubicBezTo>
                      <a:pt x="3263855" y="581763"/>
                      <a:pt x="3240565" y="630652"/>
                      <a:pt x="3179522" y="669220"/>
                    </a:cubicBezTo>
                    <a:cubicBezTo>
                      <a:pt x="3127510" y="702084"/>
                      <a:pt x="3066942" y="717837"/>
                      <a:pt x="3008208" y="736306"/>
                    </a:cubicBezTo>
                    <a:cubicBezTo>
                      <a:pt x="2909005" y="767540"/>
                      <a:pt x="2824876" y="821522"/>
                      <a:pt x="2756363" y="899879"/>
                    </a:cubicBezTo>
                    <a:cubicBezTo>
                      <a:pt x="2616555" y="1059719"/>
                      <a:pt x="2463914" y="1203125"/>
                      <a:pt x="2310797" y="1349927"/>
                    </a:cubicBezTo>
                    <a:cubicBezTo>
                      <a:pt x="2170717" y="1484236"/>
                      <a:pt x="2031045" y="1621260"/>
                      <a:pt x="1871138" y="1732346"/>
                    </a:cubicBezTo>
                    <a:cubicBezTo>
                      <a:pt x="1680744" y="1864617"/>
                      <a:pt x="1452936" y="1956419"/>
                      <a:pt x="1218542" y="1904543"/>
                    </a:cubicBezTo>
                    <a:cubicBezTo>
                      <a:pt x="1041048" y="1865296"/>
                      <a:pt x="865457" y="1728611"/>
                      <a:pt x="712951" y="1632871"/>
                    </a:cubicBezTo>
                    <a:cubicBezTo>
                      <a:pt x="474890" y="1483420"/>
                      <a:pt x="248780" y="1316452"/>
                      <a:pt x="17169" y="1157700"/>
                    </a:cubicBezTo>
                    <a:cubicBezTo>
                      <a:pt x="13435" y="1155119"/>
                      <a:pt x="9361" y="1153218"/>
                      <a:pt x="5423" y="1150977"/>
                    </a:cubicBezTo>
                    <a:cubicBezTo>
                      <a:pt x="-2047" y="1145138"/>
                      <a:pt x="-824" y="1139163"/>
                      <a:pt x="3250" y="1131354"/>
                    </a:cubicBezTo>
                    <a:cubicBezTo>
                      <a:pt x="159558" y="828244"/>
                      <a:pt x="395446" y="633164"/>
                      <a:pt x="741130" y="586720"/>
                    </a:cubicBezTo>
                    <a:cubicBezTo>
                      <a:pt x="768901" y="582985"/>
                      <a:pt x="790494" y="588417"/>
                      <a:pt x="812969" y="608245"/>
                    </a:cubicBezTo>
                    <a:cubicBezTo>
                      <a:pt x="965746" y="743096"/>
                      <a:pt x="1120560" y="875707"/>
                      <a:pt x="1273541" y="1010354"/>
                    </a:cubicBezTo>
                    <a:cubicBezTo>
                      <a:pt x="1294387" y="1028688"/>
                      <a:pt x="1309529" y="1032490"/>
                      <a:pt x="1336350" y="1021151"/>
                    </a:cubicBezTo>
                    <a:cubicBezTo>
                      <a:pt x="1606256" y="907620"/>
                      <a:pt x="1868694" y="779355"/>
                      <a:pt x="2120063" y="628751"/>
                    </a:cubicBezTo>
                    <a:cubicBezTo>
                      <a:pt x="2257087" y="546591"/>
                      <a:pt x="2389087" y="457029"/>
                      <a:pt x="2514568" y="358029"/>
                    </a:cubicBezTo>
                    <a:cubicBezTo>
                      <a:pt x="2526519" y="348592"/>
                      <a:pt x="2529506" y="340647"/>
                      <a:pt x="2525568" y="325641"/>
                    </a:cubicBezTo>
                    <a:cubicBezTo>
                      <a:pt x="2504790" y="246944"/>
                      <a:pt x="2451963" y="171370"/>
                      <a:pt x="2436957" y="93555"/>
                    </a:cubicBezTo>
                    <a:cubicBezTo>
                      <a:pt x="2431253" y="64086"/>
                      <a:pt x="2438723" y="30068"/>
                      <a:pt x="2462827" y="12210"/>
                    </a:cubicBezTo>
                    <a:cubicBezTo>
                      <a:pt x="2493858" y="-10741"/>
                      <a:pt x="2539352" y="1481"/>
                      <a:pt x="2569432" y="25586"/>
                    </a:cubicBezTo>
                    <a:cubicBezTo>
                      <a:pt x="2627487" y="72234"/>
                      <a:pt x="2709104" y="207832"/>
                      <a:pt x="2780604" y="97154"/>
                    </a:cubicBezTo>
                    <a:cubicBezTo>
                      <a:pt x="2818968" y="37741"/>
                      <a:pt x="2908054" y="57500"/>
                      <a:pt x="2964344" y="79364"/>
                    </a:cubicBezTo>
                    <a:cubicBezTo>
                      <a:pt x="3014998" y="99055"/>
                      <a:pt x="3060152" y="130833"/>
                      <a:pt x="3101436" y="166209"/>
                    </a:cubicBezTo>
                    <a:cubicBezTo>
                      <a:pt x="3198806" y="249795"/>
                      <a:pt x="3293596" y="350221"/>
                      <a:pt x="3278861" y="487313"/>
                    </a:cubicBezTo>
                    <a:cubicBezTo>
                      <a:pt x="3277639" y="498041"/>
                      <a:pt x="3276213" y="508498"/>
                      <a:pt x="3274516" y="518548"/>
                    </a:cubicBezTo>
                    <a:close/>
                  </a:path>
                </a:pathLst>
              </a:custGeom>
              <a:solidFill>
                <a:srgbClr val="F4B8B1"/>
              </a:solidFill>
              <a:ln w="7435" cap="flat">
                <a:noFill/>
                <a:prstDash val="solid"/>
                <a:miter/>
              </a:ln>
            </p:spPr>
            <p:txBody>
              <a:bodyPr rtlCol="0" anchor="ctr"/>
              <a:lstStyle/>
              <a:p>
                <a:endParaRPr lang="ko-KR" altLang="en-US"/>
              </a:p>
            </p:txBody>
          </p:sp>
          <p:sp>
            <p:nvSpPr>
              <p:cNvPr id="59" name="자유형: 도형 19">
                <a:extLst>
                  <a:ext uri="{FF2B5EF4-FFF2-40B4-BE49-F238E27FC236}">
                    <a16:creationId xmlns:a16="http://schemas.microsoft.com/office/drawing/2014/main" id="{06CEA68E-FE57-8DF6-FFC8-64AACD4E494C}"/>
                  </a:ext>
                </a:extLst>
              </p:cNvPr>
              <p:cNvSpPr/>
              <p:nvPr/>
            </p:nvSpPr>
            <p:spPr>
              <a:xfrm>
                <a:off x="2527793" y="3072346"/>
                <a:ext cx="1610988" cy="1945585"/>
              </a:xfrm>
              <a:custGeom>
                <a:avLst/>
                <a:gdLst>
                  <a:gd name="connsiteX0" fmla="*/ 1529004 w 1610988"/>
                  <a:gd name="connsiteY0" fmla="*/ 1020861 h 1945585"/>
                  <a:gd name="connsiteX1" fmla="*/ 1541091 w 1610988"/>
                  <a:gd name="connsiteY1" fmla="*/ 1660081 h 1945585"/>
                  <a:gd name="connsiteX2" fmla="*/ 1465924 w 1610988"/>
                  <a:gd name="connsiteY2" fmla="*/ 1797852 h 1945585"/>
                  <a:gd name="connsiteX3" fmla="*/ 1351307 w 1610988"/>
                  <a:gd name="connsiteY3" fmla="*/ 1913012 h 1945585"/>
                  <a:gd name="connsiteX4" fmla="*/ 1056753 w 1610988"/>
                  <a:gd name="connsiteY4" fmla="*/ 1880487 h 1945585"/>
                  <a:gd name="connsiteX5" fmla="*/ 838451 w 1610988"/>
                  <a:gd name="connsiteY5" fmla="*/ 1683778 h 1945585"/>
                  <a:gd name="connsiteX6" fmla="*/ 47405 w 1610988"/>
                  <a:gd name="connsiteY6" fmla="*/ 583036 h 1945585"/>
                  <a:gd name="connsiteX7" fmla="*/ 10 w 1610988"/>
                  <a:gd name="connsiteY7" fmla="*/ 413147 h 1945585"/>
                  <a:gd name="connsiteX8" fmla="*/ 235762 w 1610988"/>
                  <a:gd name="connsiteY8" fmla="*/ 49945 h 1945585"/>
                  <a:gd name="connsiteX9" fmla="*/ 510286 w 1610988"/>
                  <a:gd name="connsiteY9" fmla="*/ 1871 h 1945585"/>
                  <a:gd name="connsiteX10" fmla="*/ 630471 w 1610988"/>
                  <a:gd name="connsiteY10" fmla="*/ 13550 h 1945585"/>
                  <a:gd name="connsiteX11" fmla="*/ 984506 w 1610988"/>
                  <a:gd name="connsiteY11" fmla="*/ 184864 h 1945585"/>
                  <a:gd name="connsiteX12" fmla="*/ 1529004 w 1610988"/>
                  <a:gd name="connsiteY12" fmla="*/ 1020861 h 194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988" h="1945585">
                    <a:moveTo>
                      <a:pt x="1529004" y="1020861"/>
                    </a:moveTo>
                    <a:cubicBezTo>
                      <a:pt x="1636492" y="1231897"/>
                      <a:pt x="1635948" y="1445174"/>
                      <a:pt x="1541091" y="1660081"/>
                    </a:cubicBezTo>
                    <a:cubicBezTo>
                      <a:pt x="1519906" y="1708087"/>
                      <a:pt x="1495393" y="1754260"/>
                      <a:pt x="1465924" y="1797852"/>
                    </a:cubicBezTo>
                    <a:cubicBezTo>
                      <a:pt x="1434962" y="1843549"/>
                      <a:pt x="1398363" y="1883407"/>
                      <a:pt x="1351307" y="1913012"/>
                    </a:cubicBezTo>
                    <a:cubicBezTo>
                      <a:pt x="1245314" y="1973104"/>
                      <a:pt x="1148487" y="1942888"/>
                      <a:pt x="1056753" y="1880487"/>
                    </a:cubicBezTo>
                    <a:cubicBezTo>
                      <a:pt x="975204" y="1825012"/>
                      <a:pt x="905877" y="1755142"/>
                      <a:pt x="838451" y="1683778"/>
                    </a:cubicBezTo>
                    <a:cubicBezTo>
                      <a:pt x="618995" y="1451489"/>
                      <a:pt x="106343" y="704307"/>
                      <a:pt x="47405" y="583036"/>
                    </a:cubicBezTo>
                    <a:cubicBezTo>
                      <a:pt x="21399" y="529462"/>
                      <a:pt x="-533" y="474054"/>
                      <a:pt x="10" y="413147"/>
                    </a:cubicBezTo>
                    <a:cubicBezTo>
                      <a:pt x="1775" y="207136"/>
                      <a:pt x="155435" y="95031"/>
                      <a:pt x="235762" y="49945"/>
                    </a:cubicBezTo>
                    <a:cubicBezTo>
                      <a:pt x="321589" y="1735"/>
                      <a:pt x="415089" y="-3969"/>
                      <a:pt x="510286" y="1871"/>
                    </a:cubicBezTo>
                    <a:cubicBezTo>
                      <a:pt x="550415" y="4383"/>
                      <a:pt x="590477" y="8865"/>
                      <a:pt x="630471" y="13550"/>
                    </a:cubicBezTo>
                    <a:cubicBezTo>
                      <a:pt x="782637" y="37383"/>
                      <a:pt x="902686" y="111327"/>
                      <a:pt x="984506" y="184864"/>
                    </a:cubicBezTo>
                    <a:cubicBezTo>
                      <a:pt x="1162882" y="363308"/>
                      <a:pt x="1468437" y="892935"/>
                      <a:pt x="1529004" y="1020861"/>
                    </a:cubicBezTo>
                    <a:close/>
                  </a:path>
                </a:pathLst>
              </a:custGeom>
              <a:solidFill>
                <a:srgbClr val="4A64B7"/>
              </a:solidFill>
              <a:ln w="6788" cap="flat">
                <a:noFill/>
                <a:prstDash val="solid"/>
                <a:miter/>
              </a:ln>
            </p:spPr>
            <p:txBody>
              <a:bodyPr rtlCol="0" anchor="ctr"/>
              <a:lstStyle/>
              <a:p>
                <a:endParaRPr lang="ko-KR" altLang="en-US"/>
              </a:p>
            </p:txBody>
          </p:sp>
          <p:sp>
            <p:nvSpPr>
              <p:cNvPr id="60" name="자유형: 도형 20">
                <a:extLst>
                  <a:ext uri="{FF2B5EF4-FFF2-40B4-BE49-F238E27FC236}">
                    <a16:creationId xmlns:a16="http://schemas.microsoft.com/office/drawing/2014/main" id="{D9B460DF-94CA-9108-C1A5-1FFE06617BA4}"/>
                  </a:ext>
                </a:extLst>
              </p:cNvPr>
              <p:cNvSpPr/>
              <p:nvPr/>
            </p:nvSpPr>
            <p:spPr>
              <a:xfrm>
                <a:off x="3179652" y="2292744"/>
                <a:ext cx="1288785" cy="1457498"/>
              </a:xfrm>
              <a:custGeom>
                <a:avLst/>
                <a:gdLst>
                  <a:gd name="connsiteX0" fmla="*/ 677109 w 1288785"/>
                  <a:gd name="connsiteY0" fmla="*/ 1456069 h 1457498"/>
                  <a:gd name="connsiteX1" fmla="*/ 446653 w 1288785"/>
                  <a:gd name="connsiteY1" fmla="*/ 1105835 h 1457498"/>
                  <a:gd name="connsiteX2" fmla="*/ 87117 w 1288785"/>
                  <a:gd name="connsiteY2" fmla="*/ 818275 h 1457498"/>
                  <a:gd name="connsiteX3" fmla="*/ 16975 w 1288785"/>
                  <a:gd name="connsiteY3" fmla="*/ 799127 h 1457498"/>
                  <a:gd name="connsiteX4" fmla="*/ 0 w 1288785"/>
                  <a:gd name="connsiteY4" fmla="*/ 702504 h 1457498"/>
                  <a:gd name="connsiteX5" fmla="*/ 79716 w 1288785"/>
                  <a:gd name="connsiteY5" fmla="*/ 401295 h 1457498"/>
                  <a:gd name="connsiteX6" fmla="*/ 155561 w 1288785"/>
                  <a:gd name="connsiteY6" fmla="*/ 307931 h 1457498"/>
                  <a:gd name="connsiteX7" fmla="*/ 270586 w 1288785"/>
                  <a:gd name="connsiteY7" fmla="*/ 194061 h 1457498"/>
                  <a:gd name="connsiteX8" fmla="*/ 752886 w 1288785"/>
                  <a:gd name="connsiteY8" fmla="*/ 41691 h 1457498"/>
                  <a:gd name="connsiteX9" fmla="*/ 1074941 w 1288785"/>
                  <a:gd name="connsiteY9" fmla="*/ 35241 h 1457498"/>
                  <a:gd name="connsiteX10" fmla="*/ 1154792 w 1288785"/>
                  <a:gd name="connsiteY10" fmla="*/ 0 h 1457498"/>
                  <a:gd name="connsiteX11" fmla="*/ 1115817 w 1288785"/>
                  <a:gd name="connsiteY11" fmla="*/ 249332 h 1457498"/>
                  <a:gd name="connsiteX12" fmla="*/ 991287 w 1288785"/>
                  <a:gd name="connsiteY12" fmla="*/ 330270 h 1457498"/>
                  <a:gd name="connsiteX13" fmla="*/ 920805 w 1288785"/>
                  <a:gd name="connsiteY13" fmla="*/ 356344 h 1457498"/>
                  <a:gd name="connsiteX14" fmla="*/ 818886 w 1288785"/>
                  <a:gd name="connsiteY14" fmla="*/ 520257 h 1457498"/>
                  <a:gd name="connsiteX15" fmla="*/ 854195 w 1288785"/>
                  <a:gd name="connsiteY15" fmla="*/ 766602 h 1457498"/>
                  <a:gd name="connsiteX16" fmla="*/ 889096 w 1288785"/>
                  <a:gd name="connsiteY16" fmla="*/ 794781 h 1457498"/>
                  <a:gd name="connsiteX17" fmla="*/ 1016138 w 1288785"/>
                  <a:gd name="connsiteY17" fmla="*/ 803472 h 1457498"/>
                  <a:gd name="connsiteX18" fmla="*/ 1058780 w 1288785"/>
                  <a:gd name="connsiteY18" fmla="*/ 816170 h 1457498"/>
                  <a:gd name="connsiteX19" fmla="*/ 1059120 w 1288785"/>
                  <a:gd name="connsiteY19" fmla="*/ 838645 h 1457498"/>
                  <a:gd name="connsiteX20" fmla="*/ 1007040 w 1288785"/>
                  <a:gd name="connsiteY20" fmla="*/ 846046 h 1457498"/>
                  <a:gd name="connsiteX21" fmla="*/ 857182 w 1288785"/>
                  <a:gd name="connsiteY21" fmla="*/ 834707 h 1457498"/>
                  <a:gd name="connsiteX22" fmla="*/ 823028 w 1288785"/>
                  <a:gd name="connsiteY22" fmla="*/ 835114 h 1457498"/>
                  <a:gd name="connsiteX23" fmla="*/ 710176 w 1288785"/>
                  <a:gd name="connsiteY23" fmla="*/ 785818 h 1457498"/>
                  <a:gd name="connsiteX24" fmla="*/ 701689 w 1288785"/>
                  <a:gd name="connsiteY24" fmla="*/ 775090 h 1457498"/>
                  <a:gd name="connsiteX25" fmla="*/ 603640 w 1288785"/>
                  <a:gd name="connsiteY25" fmla="*/ 740664 h 1457498"/>
                  <a:gd name="connsiteX26" fmla="*/ 530986 w 1288785"/>
                  <a:gd name="connsiteY26" fmla="*/ 837627 h 1457498"/>
                  <a:gd name="connsiteX27" fmla="*/ 779164 w 1288785"/>
                  <a:gd name="connsiteY27" fmla="*/ 1143317 h 1457498"/>
                  <a:gd name="connsiteX28" fmla="*/ 1079015 w 1288785"/>
                  <a:gd name="connsiteY28" fmla="*/ 1202051 h 1457498"/>
                  <a:gd name="connsiteX29" fmla="*/ 1247273 w 1288785"/>
                  <a:gd name="connsiteY29" fmla="*/ 1232675 h 1457498"/>
                  <a:gd name="connsiteX30" fmla="*/ 1281563 w 1288785"/>
                  <a:gd name="connsiteY30" fmla="*/ 1243811 h 1457498"/>
                  <a:gd name="connsiteX31" fmla="*/ 1285909 w 1288785"/>
                  <a:gd name="connsiteY31" fmla="*/ 1273483 h 1457498"/>
                  <a:gd name="connsiteX32" fmla="*/ 1255761 w 1288785"/>
                  <a:gd name="connsiteY32" fmla="*/ 1277557 h 1457498"/>
                  <a:gd name="connsiteX33" fmla="*/ 856707 w 1288785"/>
                  <a:gd name="connsiteY33" fmla="*/ 1207212 h 1457498"/>
                  <a:gd name="connsiteX34" fmla="*/ 843330 w 1288785"/>
                  <a:gd name="connsiteY34" fmla="*/ 1204428 h 1457498"/>
                  <a:gd name="connsiteX35" fmla="*/ 826083 w 1288785"/>
                  <a:gd name="connsiteY35" fmla="*/ 1221335 h 1457498"/>
                  <a:gd name="connsiteX36" fmla="*/ 807682 w 1288785"/>
                  <a:gd name="connsiteY36" fmla="*/ 1343693 h 1457498"/>
                  <a:gd name="connsiteX37" fmla="*/ 698905 w 1288785"/>
                  <a:gd name="connsiteY37" fmla="*/ 1453421 h 1457498"/>
                  <a:gd name="connsiteX38" fmla="*/ 677109 w 1288785"/>
                  <a:gd name="connsiteY38" fmla="*/ 1456069 h 145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88785" h="1457498">
                    <a:moveTo>
                      <a:pt x="677109" y="1456069"/>
                    </a:moveTo>
                    <a:cubicBezTo>
                      <a:pt x="600652" y="1339075"/>
                      <a:pt x="527930" y="1219434"/>
                      <a:pt x="446653" y="1105835"/>
                    </a:cubicBezTo>
                    <a:cubicBezTo>
                      <a:pt x="354647" y="977163"/>
                      <a:pt x="238265" y="874768"/>
                      <a:pt x="87117" y="818275"/>
                    </a:cubicBezTo>
                    <a:cubicBezTo>
                      <a:pt x="64506" y="809855"/>
                      <a:pt x="40673" y="803812"/>
                      <a:pt x="16975" y="799127"/>
                    </a:cubicBezTo>
                    <a:cubicBezTo>
                      <a:pt x="4481" y="796682"/>
                      <a:pt x="272" y="728306"/>
                      <a:pt x="0" y="702504"/>
                    </a:cubicBezTo>
                    <a:cubicBezTo>
                      <a:pt x="5500" y="596510"/>
                      <a:pt x="26753" y="494727"/>
                      <a:pt x="79716" y="401295"/>
                    </a:cubicBezTo>
                    <a:cubicBezTo>
                      <a:pt x="99747" y="365986"/>
                      <a:pt x="125685" y="335703"/>
                      <a:pt x="155561" y="307931"/>
                    </a:cubicBezTo>
                    <a:cubicBezTo>
                      <a:pt x="195080" y="271264"/>
                      <a:pt x="231339" y="231067"/>
                      <a:pt x="270586" y="194061"/>
                    </a:cubicBezTo>
                    <a:cubicBezTo>
                      <a:pt x="406659" y="65796"/>
                      <a:pt x="567924" y="18062"/>
                      <a:pt x="752886" y="41691"/>
                    </a:cubicBezTo>
                    <a:cubicBezTo>
                      <a:pt x="860170" y="55407"/>
                      <a:pt x="968064" y="59821"/>
                      <a:pt x="1074941" y="35241"/>
                    </a:cubicBezTo>
                    <a:cubicBezTo>
                      <a:pt x="1103255" y="28722"/>
                      <a:pt x="1129669" y="17790"/>
                      <a:pt x="1154792" y="0"/>
                    </a:cubicBezTo>
                    <a:cubicBezTo>
                      <a:pt x="1173601" y="76864"/>
                      <a:pt x="1183243" y="151487"/>
                      <a:pt x="1115817" y="249332"/>
                    </a:cubicBezTo>
                    <a:cubicBezTo>
                      <a:pt x="1082613" y="289055"/>
                      <a:pt x="1039021" y="312956"/>
                      <a:pt x="991287" y="330270"/>
                    </a:cubicBezTo>
                    <a:cubicBezTo>
                      <a:pt x="967725" y="338826"/>
                      <a:pt x="943348" y="345141"/>
                      <a:pt x="920805" y="356344"/>
                    </a:cubicBezTo>
                    <a:cubicBezTo>
                      <a:pt x="853108" y="389887"/>
                      <a:pt x="824454" y="448893"/>
                      <a:pt x="818886" y="520257"/>
                    </a:cubicBezTo>
                    <a:cubicBezTo>
                      <a:pt x="812300" y="604658"/>
                      <a:pt x="827170" y="686547"/>
                      <a:pt x="854195" y="766602"/>
                    </a:cubicBezTo>
                    <a:cubicBezTo>
                      <a:pt x="860238" y="784528"/>
                      <a:pt x="868318" y="793695"/>
                      <a:pt x="889096" y="794781"/>
                    </a:cubicBezTo>
                    <a:cubicBezTo>
                      <a:pt x="931466" y="797022"/>
                      <a:pt x="973768" y="801164"/>
                      <a:pt x="1016138" y="803472"/>
                    </a:cubicBezTo>
                    <a:cubicBezTo>
                      <a:pt x="1031077" y="804287"/>
                      <a:pt x="1046762" y="804627"/>
                      <a:pt x="1058780" y="816170"/>
                    </a:cubicBezTo>
                    <a:cubicBezTo>
                      <a:pt x="1063194" y="823639"/>
                      <a:pt x="1063330" y="831108"/>
                      <a:pt x="1059120" y="838645"/>
                    </a:cubicBezTo>
                    <a:cubicBezTo>
                      <a:pt x="1043502" y="853108"/>
                      <a:pt x="1024830" y="847472"/>
                      <a:pt x="1007040" y="846046"/>
                    </a:cubicBezTo>
                    <a:cubicBezTo>
                      <a:pt x="957064" y="842040"/>
                      <a:pt x="907089" y="839053"/>
                      <a:pt x="857182" y="834707"/>
                    </a:cubicBezTo>
                    <a:cubicBezTo>
                      <a:pt x="845843" y="833688"/>
                      <a:pt x="834096" y="832874"/>
                      <a:pt x="823028" y="835114"/>
                    </a:cubicBezTo>
                    <a:cubicBezTo>
                      <a:pt x="773664" y="845028"/>
                      <a:pt x="736862" y="827374"/>
                      <a:pt x="710176" y="785818"/>
                    </a:cubicBezTo>
                    <a:cubicBezTo>
                      <a:pt x="707732" y="782016"/>
                      <a:pt x="704676" y="778553"/>
                      <a:pt x="701689" y="775090"/>
                    </a:cubicBezTo>
                    <a:cubicBezTo>
                      <a:pt x="670047" y="738627"/>
                      <a:pt x="639356" y="727899"/>
                      <a:pt x="603640" y="740664"/>
                    </a:cubicBezTo>
                    <a:cubicBezTo>
                      <a:pt x="557264" y="757300"/>
                      <a:pt x="530782" y="790503"/>
                      <a:pt x="530986" y="837627"/>
                    </a:cubicBezTo>
                    <a:cubicBezTo>
                      <a:pt x="531801" y="1009688"/>
                      <a:pt x="616745" y="1110589"/>
                      <a:pt x="779164" y="1143317"/>
                    </a:cubicBezTo>
                    <a:cubicBezTo>
                      <a:pt x="878978" y="1163416"/>
                      <a:pt x="978861" y="1183311"/>
                      <a:pt x="1079015" y="1202051"/>
                    </a:cubicBezTo>
                    <a:cubicBezTo>
                      <a:pt x="1135033" y="1212508"/>
                      <a:pt x="1190983" y="1223644"/>
                      <a:pt x="1247273" y="1232675"/>
                    </a:cubicBezTo>
                    <a:cubicBezTo>
                      <a:pt x="1259156" y="1234576"/>
                      <a:pt x="1271582" y="1235662"/>
                      <a:pt x="1281563" y="1243811"/>
                    </a:cubicBezTo>
                    <a:cubicBezTo>
                      <a:pt x="1288625" y="1252909"/>
                      <a:pt x="1291341" y="1262551"/>
                      <a:pt x="1285909" y="1273483"/>
                    </a:cubicBezTo>
                    <a:cubicBezTo>
                      <a:pt x="1276878" y="1282106"/>
                      <a:pt x="1266150" y="1279323"/>
                      <a:pt x="1255761" y="1277557"/>
                    </a:cubicBezTo>
                    <a:cubicBezTo>
                      <a:pt x="1122607" y="1254743"/>
                      <a:pt x="989589" y="1231317"/>
                      <a:pt x="856707" y="1207212"/>
                    </a:cubicBezTo>
                    <a:cubicBezTo>
                      <a:pt x="852225" y="1206397"/>
                      <a:pt x="847812" y="1205378"/>
                      <a:pt x="843330" y="1204428"/>
                    </a:cubicBezTo>
                    <a:cubicBezTo>
                      <a:pt x="828867" y="1201372"/>
                      <a:pt x="824658" y="1206736"/>
                      <a:pt x="826083" y="1221335"/>
                    </a:cubicBezTo>
                    <a:cubicBezTo>
                      <a:pt x="830361" y="1263570"/>
                      <a:pt x="825948" y="1304650"/>
                      <a:pt x="807682" y="1343693"/>
                    </a:cubicBezTo>
                    <a:cubicBezTo>
                      <a:pt x="784460" y="1393328"/>
                      <a:pt x="745485" y="1427143"/>
                      <a:pt x="698905" y="1453421"/>
                    </a:cubicBezTo>
                    <a:cubicBezTo>
                      <a:pt x="692183" y="1457359"/>
                      <a:pt x="684782" y="1458853"/>
                      <a:pt x="677109" y="1456069"/>
                    </a:cubicBezTo>
                    <a:close/>
                  </a:path>
                </a:pathLst>
              </a:custGeom>
              <a:solidFill>
                <a:srgbClr val="162942"/>
              </a:solidFill>
              <a:ln w="6788" cap="flat">
                <a:noFill/>
                <a:prstDash val="solid"/>
                <a:miter/>
              </a:ln>
            </p:spPr>
            <p:txBody>
              <a:bodyPr rtlCol="0" anchor="ctr"/>
              <a:lstStyle/>
              <a:p>
                <a:endParaRPr lang="ko-KR" altLang="en-US"/>
              </a:p>
            </p:txBody>
          </p:sp>
          <p:sp>
            <p:nvSpPr>
              <p:cNvPr id="61" name="자유형: 도형 21">
                <a:extLst>
                  <a:ext uri="{FF2B5EF4-FFF2-40B4-BE49-F238E27FC236}">
                    <a16:creationId xmlns:a16="http://schemas.microsoft.com/office/drawing/2014/main" id="{AEA524A2-6D8C-2FC3-1863-83B5A970B8A1}"/>
                  </a:ext>
                </a:extLst>
              </p:cNvPr>
              <p:cNvSpPr/>
              <p:nvPr/>
            </p:nvSpPr>
            <p:spPr>
              <a:xfrm>
                <a:off x="4234158" y="2804397"/>
                <a:ext cx="759332" cy="847632"/>
              </a:xfrm>
              <a:custGeom>
                <a:avLst/>
                <a:gdLst>
                  <a:gd name="connsiteX0" fmla="*/ 228347 w 759332"/>
                  <a:gd name="connsiteY0" fmla="*/ 761151 h 847632"/>
                  <a:gd name="connsiteX1" fmla="*/ 232082 w 759332"/>
                  <a:gd name="connsiteY1" fmla="*/ 614417 h 847632"/>
                  <a:gd name="connsiteX2" fmla="*/ 144761 w 759332"/>
                  <a:gd name="connsiteY2" fmla="*/ 439301 h 847632"/>
                  <a:gd name="connsiteX3" fmla="*/ 2644 w 759332"/>
                  <a:gd name="connsiteY3" fmla="*/ 327671 h 847632"/>
                  <a:gd name="connsiteX4" fmla="*/ 1218 w 759332"/>
                  <a:gd name="connsiteY4" fmla="*/ 304585 h 847632"/>
                  <a:gd name="connsiteX5" fmla="*/ 18193 w 759332"/>
                  <a:gd name="connsiteY5" fmla="*/ 273486 h 847632"/>
                  <a:gd name="connsiteX6" fmla="*/ 226717 w 759332"/>
                  <a:gd name="connsiteY6" fmla="*/ 195129 h 847632"/>
                  <a:gd name="connsiteX7" fmla="*/ 354100 w 759332"/>
                  <a:gd name="connsiteY7" fmla="*/ 102036 h 847632"/>
                  <a:gd name="connsiteX8" fmla="*/ 400001 w 759332"/>
                  <a:gd name="connsiteY8" fmla="*/ 22456 h 847632"/>
                  <a:gd name="connsiteX9" fmla="*/ 471161 w 759332"/>
                  <a:gd name="connsiteY9" fmla="*/ 7450 h 847632"/>
                  <a:gd name="connsiteX10" fmla="*/ 561062 w 759332"/>
                  <a:gd name="connsiteY10" fmla="*/ 68561 h 847632"/>
                  <a:gd name="connsiteX11" fmla="*/ 758586 w 759332"/>
                  <a:gd name="connsiteY11" fmla="*/ 539930 h 847632"/>
                  <a:gd name="connsiteX12" fmla="*/ 612124 w 759332"/>
                  <a:gd name="connsiteY12" fmla="*/ 799244 h 847632"/>
                  <a:gd name="connsiteX13" fmla="*/ 507760 w 759332"/>
                  <a:gd name="connsiteY13" fmla="*/ 843447 h 847632"/>
                  <a:gd name="connsiteX14" fmla="*/ 308334 w 759332"/>
                  <a:gd name="connsiteY14" fmla="*/ 837947 h 847632"/>
                  <a:gd name="connsiteX15" fmla="*/ 247427 w 759332"/>
                  <a:gd name="connsiteY15" fmla="*/ 813503 h 847632"/>
                  <a:gd name="connsiteX16" fmla="*/ 228347 w 759332"/>
                  <a:gd name="connsiteY16" fmla="*/ 761151 h 84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9332" h="847632">
                    <a:moveTo>
                      <a:pt x="228347" y="761151"/>
                    </a:moveTo>
                    <a:cubicBezTo>
                      <a:pt x="227464" y="752732"/>
                      <a:pt x="227464" y="637368"/>
                      <a:pt x="232082" y="614417"/>
                    </a:cubicBezTo>
                    <a:cubicBezTo>
                      <a:pt x="248242" y="534430"/>
                      <a:pt x="200644" y="473115"/>
                      <a:pt x="144761" y="439301"/>
                    </a:cubicBezTo>
                    <a:cubicBezTo>
                      <a:pt x="122693" y="425992"/>
                      <a:pt x="-1158" y="341727"/>
                      <a:pt x="2644" y="327671"/>
                    </a:cubicBezTo>
                    <a:cubicBezTo>
                      <a:pt x="2169" y="319999"/>
                      <a:pt x="1694" y="312258"/>
                      <a:pt x="1218" y="304585"/>
                    </a:cubicBezTo>
                    <a:cubicBezTo>
                      <a:pt x="-3874" y="288357"/>
                      <a:pt x="8008" y="280956"/>
                      <a:pt x="18193" y="273486"/>
                    </a:cubicBezTo>
                    <a:cubicBezTo>
                      <a:pt x="40058" y="257462"/>
                      <a:pt x="183261" y="215363"/>
                      <a:pt x="226717" y="195129"/>
                    </a:cubicBezTo>
                    <a:cubicBezTo>
                      <a:pt x="275063" y="172585"/>
                      <a:pt x="321507" y="146647"/>
                      <a:pt x="354100" y="102036"/>
                    </a:cubicBezTo>
                    <a:cubicBezTo>
                      <a:pt x="366729" y="84722"/>
                      <a:pt x="389612" y="26802"/>
                      <a:pt x="400001" y="22456"/>
                    </a:cubicBezTo>
                    <a:cubicBezTo>
                      <a:pt x="423291" y="-2192"/>
                      <a:pt x="437482" y="-5519"/>
                      <a:pt x="471161" y="7450"/>
                    </a:cubicBezTo>
                    <a:cubicBezTo>
                      <a:pt x="505791" y="20759"/>
                      <a:pt x="534716" y="43438"/>
                      <a:pt x="561062" y="68561"/>
                    </a:cubicBezTo>
                    <a:cubicBezTo>
                      <a:pt x="695506" y="196690"/>
                      <a:pt x="767549" y="352387"/>
                      <a:pt x="758586" y="539930"/>
                    </a:cubicBezTo>
                    <a:cubicBezTo>
                      <a:pt x="753358" y="649183"/>
                      <a:pt x="705419" y="737454"/>
                      <a:pt x="612124" y="799244"/>
                    </a:cubicBezTo>
                    <a:cubicBezTo>
                      <a:pt x="586593" y="816151"/>
                      <a:pt x="516179" y="842564"/>
                      <a:pt x="507760" y="843447"/>
                    </a:cubicBezTo>
                    <a:cubicBezTo>
                      <a:pt x="441081" y="850509"/>
                      <a:pt x="374538" y="848608"/>
                      <a:pt x="308334" y="837947"/>
                    </a:cubicBezTo>
                    <a:cubicBezTo>
                      <a:pt x="286538" y="834417"/>
                      <a:pt x="265761" y="826404"/>
                      <a:pt x="247427" y="813503"/>
                    </a:cubicBezTo>
                    <a:cubicBezTo>
                      <a:pt x="226582" y="798769"/>
                      <a:pt x="220946" y="782336"/>
                      <a:pt x="228347" y="761151"/>
                    </a:cubicBezTo>
                    <a:close/>
                  </a:path>
                </a:pathLst>
              </a:custGeom>
              <a:solidFill>
                <a:srgbClr val="4A64B7"/>
              </a:solidFill>
              <a:ln w="6788" cap="flat">
                <a:noFill/>
                <a:prstDash val="solid"/>
                <a:miter/>
              </a:ln>
            </p:spPr>
            <p:txBody>
              <a:bodyPr rtlCol="0" anchor="ctr"/>
              <a:lstStyle/>
              <a:p>
                <a:endParaRPr lang="ko-KR" altLang="en-US"/>
              </a:p>
            </p:txBody>
          </p:sp>
          <p:sp>
            <p:nvSpPr>
              <p:cNvPr id="62" name="자유형: 도형 22">
                <a:extLst>
                  <a:ext uri="{FF2B5EF4-FFF2-40B4-BE49-F238E27FC236}">
                    <a16:creationId xmlns:a16="http://schemas.microsoft.com/office/drawing/2014/main" id="{AF10B172-C46B-9643-76CE-FEEF160AD1E7}"/>
                  </a:ext>
                </a:extLst>
              </p:cNvPr>
              <p:cNvSpPr/>
              <p:nvPr/>
            </p:nvSpPr>
            <p:spPr>
              <a:xfrm>
                <a:off x="4078648" y="2635843"/>
                <a:ext cx="295940" cy="212382"/>
              </a:xfrm>
              <a:custGeom>
                <a:avLst/>
                <a:gdLst>
                  <a:gd name="connsiteX0" fmla="*/ 240247 w 295940"/>
                  <a:gd name="connsiteY0" fmla="*/ 73 h 212382"/>
                  <a:gd name="connsiteX1" fmla="*/ 265234 w 295940"/>
                  <a:gd name="connsiteY1" fmla="*/ 141 h 212382"/>
                  <a:gd name="connsiteX2" fmla="*/ 295926 w 295940"/>
                  <a:gd name="connsiteY2" fmla="*/ 29746 h 212382"/>
                  <a:gd name="connsiteX3" fmla="*/ 265846 w 295940"/>
                  <a:gd name="connsiteY3" fmla="*/ 58740 h 212382"/>
                  <a:gd name="connsiteX4" fmla="*/ 142470 w 295940"/>
                  <a:gd name="connsiteY4" fmla="*/ 85153 h 212382"/>
                  <a:gd name="connsiteX5" fmla="*/ 58951 w 295940"/>
                  <a:gd name="connsiteY5" fmla="*/ 182591 h 212382"/>
                  <a:gd name="connsiteX6" fmla="*/ 20112 w 295940"/>
                  <a:gd name="connsiteY6" fmla="*/ 211110 h 212382"/>
                  <a:gd name="connsiteX7" fmla="*/ 2865 w 295940"/>
                  <a:gd name="connsiteY7" fmla="*/ 163715 h 212382"/>
                  <a:gd name="connsiteX8" fmla="*/ 215191 w 295940"/>
                  <a:gd name="connsiteY8" fmla="*/ 2857 h 212382"/>
                  <a:gd name="connsiteX9" fmla="*/ 240247 w 295940"/>
                  <a:gd name="connsiteY9" fmla="*/ 73 h 21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40" h="212382">
                    <a:moveTo>
                      <a:pt x="240247" y="73"/>
                    </a:moveTo>
                    <a:cubicBezTo>
                      <a:pt x="248599" y="73"/>
                      <a:pt x="256951" y="-130"/>
                      <a:pt x="265234" y="141"/>
                    </a:cubicBezTo>
                    <a:cubicBezTo>
                      <a:pt x="284383" y="684"/>
                      <a:pt x="295451" y="11209"/>
                      <a:pt x="295926" y="29746"/>
                    </a:cubicBezTo>
                    <a:cubicBezTo>
                      <a:pt x="296401" y="48758"/>
                      <a:pt x="285469" y="58536"/>
                      <a:pt x="265846" y="58740"/>
                    </a:cubicBezTo>
                    <a:cubicBezTo>
                      <a:pt x="223000" y="59283"/>
                      <a:pt x="181173" y="64715"/>
                      <a:pt x="142470" y="85153"/>
                    </a:cubicBezTo>
                    <a:cubicBezTo>
                      <a:pt x="101729" y="106610"/>
                      <a:pt x="72871" y="138048"/>
                      <a:pt x="58951" y="182591"/>
                    </a:cubicBezTo>
                    <a:cubicBezTo>
                      <a:pt x="51686" y="205881"/>
                      <a:pt x="37019" y="216202"/>
                      <a:pt x="20112" y="211110"/>
                    </a:cubicBezTo>
                    <a:cubicBezTo>
                      <a:pt x="2254" y="205745"/>
                      <a:pt x="-4332" y="187684"/>
                      <a:pt x="2865" y="163715"/>
                    </a:cubicBezTo>
                    <a:cubicBezTo>
                      <a:pt x="28735" y="77548"/>
                      <a:pt x="115784" y="11549"/>
                      <a:pt x="215191" y="2857"/>
                    </a:cubicBezTo>
                    <a:cubicBezTo>
                      <a:pt x="223543" y="2178"/>
                      <a:pt x="240247" y="481"/>
                      <a:pt x="240247" y="73"/>
                    </a:cubicBezTo>
                    <a:close/>
                  </a:path>
                </a:pathLst>
              </a:custGeom>
              <a:solidFill>
                <a:srgbClr val="162942"/>
              </a:solidFill>
              <a:ln w="6788" cap="flat">
                <a:noFill/>
                <a:prstDash val="solid"/>
                <a:miter/>
              </a:ln>
            </p:spPr>
            <p:txBody>
              <a:bodyPr rtlCol="0" anchor="ctr"/>
              <a:lstStyle/>
              <a:p>
                <a:endParaRPr lang="ko-KR" altLang="en-US"/>
              </a:p>
            </p:txBody>
          </p:sp>
          <p:sp>
            <p:nvSpPr>
              <p:cNvPr id="63" name="자유형: 도형 23">
                <a:extLst>
                  <a:ext uri="{FF2B5EF4-FFF2-40B4-BE49-F238E27FC236}">
                    <a16:creationId xmlns:a16="http://schemas.microsoft.com/office/drawing/2014/main" id="{680983ED-B0EC-CAB5-35DC-D424B259F7F1}"/>
                  </a:ext>
                </a:extLst>
              </p:cNvPr>
              <p:cNvSpPr/>
              <p:nvPr/>
            </p:nvSpPr>
            <p:spPr>
              <a:xfrm>
                <a:off x="4215211" y="2780862"/>
                <a:ext cx="170355" cy="68743"/>
              </a:xfrm>
              <a:custGeom>
                <a:avLst/>
                <a:gdLst>
                  <a:gd name="connsiteX0" fmla="*/ 70005 w 170355"/>
                  <a:gd name="connsiteY0" fmla="*/ 68603 h 68743"/>
                  <a:gd name="connsiteX1" fmla="*/ 13511 w 170355"/>
                  <a:gd name="connsiteY1" fmla="*/ 62967 h 68743"/>
                  <a:gd name="connsiteX2" fmla="*/ 135 w 170355"/>
                  <a:gd name="connsiteY2" fmla="*/ 48164 h 68743"/>
                  <a:gd name="connsiteX3" fmla="*/ 15752 w 170355"/>
                  <a:gd name="connsiteY3" fmla="*/ 39066 h 68743"/>
                  <a:gd name="connsiteX4" fmla="*/ 65659 w 170355"/>
                  <a:gd name="connsiteY4" fmla="*/ 42800 h 68743"/>
                  <a:gd name="connsiteX5" fmla="*/ 146190 w 170355"/>
                  <a:gd name="connsiteY5" fmla="*/ 8850 h 68743"/>
                  <a:gd name="connsiteX6" fmla="*/ 164727 w 170355"/>
                  <a:gd name="connsiteY6" fmla="*/ 2399 h 68743"/>
                  <a:gd name="connsiteX7" fmla="*/ 166764 w 170355"/>
                  <a:gd name="connsiteY7" fmla="*/ 22362 h 68743"/>
                  <a:gd name="connsiteX8" fmla="*/ 70005 w 170355"/>
                  <a:gd name="connsiteY8" fmla="*/ 68603 h 6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355" h="68743">
                    <a:moveTo>
                      <a:pt x="70005" y="68603"/>
                    </a:moveTo>
                    <a:cubicBezTo>
                      <a:pt x="51196" y="66701"/>
                      <a:pt x="32320" y="64868"/>
                      <a:pt x="13511" y="62967"/>
                    </a:cubicBezTo>
                    <a:cubicBezTo>
                      <a:pt x="4616" y="62084"/>
                      <a:pt x="-952" y="57263"/>
                      <a:pt x="135" y="48164"/>
                    </a:cubicBezTo>
                    <a:cubicBezTo>
                      <a:pt x="1153" y="39337"/>
                      <a:pt x="8623" y="38590"/>
                      <a:pt x="15752" y="39066"/>
                    </a:cubicBezTo>
                    <a:cubicBezTo>
                      <a:pt x="32388" y="40220"/>
                      <a:pt x="49024" y="41238"/>
                      <a:pt x="65659" y="42800"/>
                    </a:cubicBezTo>
                    <a:cubicBezTo>
                      <a:pt x="98659" y="45856"/>
                      <a:pt x="127857" y="40220"/>
                      <a:pt x="146190" y="8850"/>
                    </a:cubicBezTo>
                    <a:cubicBezTo>
                      <a:pt x="150604" y="1313"/>
                      <a:pt x="156443" y="-2965"/>
                      <a:pt x="164727" y="2399"/>
                    </a:cubicBezTo>
                    <a:cubicBezTo>
                      <a:pt x="173147" y="7831"/>
                      <a:pt x="170634" y="15232"/>
                      <a:pt x="166764" y="22362"/>
                    </a:cubicBezTo>
                    <a:cubicBezTo>
                      <a:pt x="145579" y="61066"/>
                      <a:pt x="110406" y="70028"/>
                      <a:pt x="70005" y="68603"/>
                    </a:cubicBezTo>
                    <a:close/>
                  </a:path>
                </a:pathLst>
              </a:custGeom>
              <a:solidFill>
                <a:srgbClr val="142842"/>
              </a:solidFill>
              <a:ln w="6788" cap="flat">
                <a:noFill/>
                <a:prstDash val="solid"/>
                <a:miter/>
              </a:ln>
            </p:spPr>
            <p:txBody>
              <a:bodyPr rtlCol="0" anchor="ctr"/>
              <a:lstStyle/>
              <a:p>
                <a:endParaRPr lang="ko-KR" altLang="en-US"/>
              </a:p>
            </p:txBody>
          </p:sp>
        </p:grpSp>
        <p:grpSp>
          <p:nvGrpSpPr>
            <p:cNvPr id="40" name="그룹 4">
              <a:extLst>
                <a:ext uri="{FF2B5EF4-FFF2-40B4-BE49-F238E27FC236}">
                  <a16:creationId xmlns:a16="http://schemas.microsoft.com/office/drawing/2014/main" id="{40FB15D3-7E06-7D54-1112-E30B2CDAFDE6}"/>
                </a:ext>
              </a:extLst>
            </p:cNvPr>
            <p:cNvGrpSpPr/>
            <p:nvPr/>
          </p:nvGrpSpPr>
          <p:grpSpPr>
            <a:xfrm>
              <a:off x="5768713" y="130"/>
              <a:ext cx="3821895" cy="5396347"/>
              <a:chOff x="5768713" y="130"/>
              <a:chExt cx="3821895" cy="5396347"/>
            </a:xfrm>
          </p:grpSpPr>
          <p:sp>
            <p:nvSpPr>
              <p:cNvPr id="41" name="자유형: 도형 5">
                <a:extLst>
                  <a:ext uri="{FF2B5EF4-FFF2-40B4-BE49-F238E27FC236}">
                    <a16:creationId xmlns:a16="http://schemas.microsoft.com/office/drawing/2014/main" id="{003762C6-F1AC-4643-F414-27C9AF84EA40}"/>
                  </a:ext>
                </a:extLst>
              </p:cNvPr>
              <p:cNvSpPr/>
              <p:nvPr/>
            </p:nvSpPr>
            <p:spPr>
              <a:xfrm>
                <a:off x="7793256" y="915881"/>
                <a:ext cx="1122646" cy="1393975"/>
              </a:xfrm>
              <a:custGeom>
                <a:avLst/>
                <a:gdLst>
                  <a:gd name="connsiteX0" fmla="*/ 952283 w 1122647"/>
                  <a:gd name="connsiteY0" fmla="*/ 784090 h 1393976"/>
                  <a:gd name="connsiteX1" fmla="*/ 924308 w 1122647"/>
                  <a:gd name="connsiteY1" fmla="*/ 757948 h 1393976"/>
                  <a:gd name="connsiteX2" fmla="*/ 798963 w 1122647"/>
                  <a:gd name="connsiteY2" fmla="*/ 607887 h 1393976"/>
                  <a:gd name="connsiteX3" fmla="*/ 781173 w 1122647"/>
                  <a:gd name="connsiteY3" fmla="*/ 574955 h 1393976"/>
                  <a:gd name="connsiteX4" fmla="*/ 757068 w 1122647"/>
                  <a:gd name="connsiteY4" fmla="*/ 516084 h 1393976"/>
                  <a:gd name="connsiteX5" fmla="*/ 663161 w 1122647"/>
                  <a:gd name="connsiteY5" fmla="*/ 230561 h 1393976"/>
                  <a:gd name="connsiteX6" fmla="*/ 577810 w 1122647"/>
                  <a:gd name="connsiteY6" fmla="*/ 109222 h 1393976"/>
                  <a:gd name="connsiteX7" fmla="*/ 458576 w 1122647"/>
                  <a:gd name="connsiteY7" fmla="*/ 39555 h 1393976"/>
                  <a:gd name="connsiteX8" fmla="*/ 325557 w 1122647"/>
                  <a:gd name="connsiteY8" fmla="*/ 2413 h 1393976"/>
                  <a:gd name="connsiteX9" fmla="*/ 289909 w 1122647"/>
                  <a:gd name="connsiteY9" fmla="*/ 134073 h 1393976"/>
                  <a:gd name="connsiteX10" fmla="*/ 268996 w 1122647"/>
                  <a:gd name="connsiteY10" fmla="*/ 277548 h 1393976"/>
                  <a:gd name="connsiteX11" fmla="*/ 153497 w 1122647"/>
                  <a:gd name="connsiteY11" fmla="*/ 466245 h 1393976"/>
                  <a:gd name="connsiteX12" fmla="*/ 6559 w 1122647"/>
                  <a:gd name="connsiteY12" fmla="*/ 744639 h 1393976"/>
                  <a:gd name="connsiteX13" fmla="*/ 117713 w 1122647"/>
                  <a:gd name="connsiteY13" fmla="*/ 1110286 h 1393976"/>
                  <a:gd name="connsiteX14" fmla="*/ 410909 w 1122647"/>
                  <a:gd name="connsiteY14" fmla="*/ 1187693 h 1393976"/>
                  <a:gd name="connsiteX15" fmla="*/ 429989 w 1122647"/>
                  <a:gd name="connsiteY15" fmla="*/ 1393976 h 1393976"/>
                  <a:gd name="connsiteX16" fmla="*/ 454298 w 1122647"/>
                  <a:gd name="connsiteY16" fmla="*/ 1388341 h 1393976"/>
                  <a:gd name="connsiteX17" fmla="*/ 829519 w 1122647"/>
                  <a:gd name="connsiteY17" fmla="*/ 1277390 h 1393976"/>
                  <a:gd name="connsiteX18" fmla="*/ 1092839 w 1122647"/>
                  <a:gd name="connsiteY18" fmla="*/ 1197810 h 1393976"/>
                  <a:gd name="connsiteX19" fmla="*/ 1122647 w 1122647"/>
                  <a:gd name="connsiteY19" fmla="*/ 979237 h 1393976"/>
                  <a:gd name="connsiteX20" fmla="*/ 952283 w 1122647"/>
                  <a:gd name="connsiteY20" fmla="*/ 784090 h 13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22647" h="1393976">
                    <a:moveTo>
                      <a:pt x="952283" y="784090"/>
                    </a:moveTo>
                    <a:cubicBezTo>
                      <a:pt x="943932" y="774380"/>
                      <a:pt x="935648" y="764466"/>
                      <a:pt x="924308" y="757948"/>
                    </a:cubicBezTo>
                    <a:cubicBezTo>
                      <a:pt x="873654" y="715374"/>
                      <a:pt x="831556" y="665602"/>
                      <a:pt x="798963" y="607887"/>
                    </a:cubicBezTo>
                    <a:cubicBezTo>
                      <a:pt x="793056" y="596887"/>
                      <a:pt x="787081" y="585887"/>
                      <a:pt x="781173" y="574955"/>
                    </a:cubicBezTo>
                    <a:cubicBezTo>
                      <a:pt x="773093" y="555331"/>
                      <a:pt x="764877" y="535776"/>
                      <a:pt x="757068" y="516084"/>
                    </a:cubicBezTo>
                    <a:cubicBezTo>
                      <a:pt x="719927" y="422856"/>
                      <a:pt x="696093" y="325215"/>
                      <a:pt x="663161" y="230561"/>
                    </a:cubicBezTo>
                    <a:cubicBezTo>
                      <a:pt x="646186" y="181808"/>
                      <a:pt x="617871" y="141475"/>
                      <a:pt x="577810" y="109222"/>
                    </a:cubicBezTo>
                    <a:cubicBezTo>
                      <a:pt x="541822" y="80160"/>
                      <a:pt x="501353" y="57074"/>
                      <a:pt x="458576" y="39555"/>
                    </a:cubicBezTo>
                    <a:cubicBezTo>
                      <a:pt x="434063" y="29506"/>
                      <a:pt x="350545" y="-10080"/>
                      <a:pt x="325557" y="2413"/>
                    </a:cubicBezTo>
                    <a:cubicBezTo>
                      <a:pt x="297175" y="16605"/>
                      <a:pt x="292829" y="107049"/>
                      <a:pt x="289909" y="134073"/>
                    </a:cubicBezTo>
                    <a:cubicBezTo>
                      <a:pt x="284681" y="182079"/>
                      <a:pt x="282644" y="230900"/>
                      <a:pt x="268996" y="277548"/>
                    </a:cubicBezTo>
                    <a:cubicBezTo>
                      <a:pt x="248015" y="349523"/>
                      <a:pt x="201299" y="409887"/>
                      <a:pt x="153497" y="466245"/>
                    </a:cubicBezTo>
                    <a:cubicBezTo>
                      <a:pt x="87021" y="544671"/>
                      <a:pt x="26725" y="642516"/>
                      <a:pt x="6559" y="744639"/>
                    </a:cubicBezTo>
                    <a:cubicBezTo>
                      <a:pt x="-19447" y="876571"/>
                      <a:pt x="34805" y="1009113"/>
                      <a:pt x="117713" y="1110286"/>
                    </a:cubicBezTo>
                    <a:cubicBezTo>
                      <a:pt x="195663" y="1205347"/>
                      <a:pt x="300163" y="1197335"/>
                      <a:pt x="410909" y="1187693"/>
                    </a:cubicBezTo>
                    <a:cubicBezTo>
                      <a:pt x="417292" y="1256477"/>
                      <a:pt x="423606" y="1325193"/>
                      <a:pt x="429989" y="1393976"/>
                    </a:cubicBezTo>
                    <a:cubicBezTo>
                      <a:pt x="438137" y="1392143"/>
                      <a:pt x="446353" y="1390717"/>
                      <a:pt x="454298" y="1388341"/>
                    </a:cubicBezTo>
                    <a:cubicBezTo>
                      <a:pt x="579439" y="1351470"/>
                      <a:pt x="704581" y="1314668"/>
                      <a:pt x="829519" y="1277390"/>
                    </a:cubicBezTo>
                    <a:cubicBezTo>
                      <a:pt x="917383" y="1251181"/>
                      <a:pt x="1005111" y="1224360"/>
                      <a:pt x="1092839" y="1197810"/>
                    </a:cubicBezTo>
                    <a:cubicBezTo>
                      <a:pt x="1092295" y="1123527"/>
                      <a:pt x="1100987" y="1050465"/>
                      <a:pt x="1122647" y="979237"/>
                    </a:cubicBezTo>
                    <a:cubicBezTo>
                      <a:pt x="1067240" y="912898"/>
                      <a:pt x="1014074" y="844657"/>
                      <a:pt x="952283" y="784090"/>
                    </a:cubicBezTo>
                    <a:close/>
                  </a:path>
                </a:pathLst>
              </a:custGeom>
              <a:solidFill>
                <a:srgbClr val="F9D6BA"/>
              </a:solidFill>
              <a:ln w="4491" cap="flat">
                <a:noFill/>
                <a:prstDash val="solid"/>
                <a:miter/>
              </a:ln>
            </p:spPr>
            <p:txBody>
              <a:bodyPr rtlCol="0" anchor="ctr"/>
              <a:lstStyle/>
              <a:p>
                <a:endParaRPr lang="ko-KR" altLang="en-US"/>
              </a:p>
            </p:txBody>
          </p:sp>
          <p:sp>
            <p:nvSpPr>
              <p:cNvPr id="42" name="자유형: 도형 6">
                <a:extLst>
                  <a:ext uri="{FF2B5EF4-FFF2-40B4-BE49-F238E27FC236}">
                    <a16:creationId xmlns:a16="http://schemas.microsoft.com/office/drawing/2014/main" id="{F546B226-0EF6-6EDA-080A-FBFF84CDA876}"/>
                  </a:ext>
                </a:extLst>
              </p:cNvPr>
              <p:cNvSpPr/>
              <p:nvPr/>
            </p:nvSpPr>
            <p:spPr>
              <a:xfrm>
                <a:off x="5974522" y="130"/>
                <a:ext cx="3616086" cy="5396347"/>
              </a:xfrm>
              <a:custGeom>
                <a:avLst/>
                <a:gdLst>
                  <a:gd name="connsiteX0" fmla="*/ 2937943 w 3616086"/>
                  <a:gd name="connsiteY0" fmla="*/ 2123541 h 5396347"/>
                  <a:gd name="connsiteX1" fmla="*/ 3079109 w 3616086"/>
                  <a:gd name="connsiteY1" fmla="*/ 2189948 h 5396347"/>
                  <a:gd name="connsiteX2" fmla="*/ 3539410 w 3616086"/>
                  <a:gd name="connsiteY2" fmla="*/ 3047945 h 5396347"/>
                  <a:gd name="connsiteX3" fmla="*/ 3615867 w 3616086"/>
                  <a:gd name="connsiteY3" fmla="*/ 3345419 h 5396347"/>
                  <a:gd name="connsiteX4" fmla="*/ 3593663 w 3616086"/>
                  <a:gd name="connsiteY4" fmla="*/ 4254613 h 5396347"/>
                  <a:gd name="connsiteX5" fmla="*/ 3554552 w 3616086"/>
                  <a:gd name="connsiteY5" fmla="*/ 4523026 h 5396347"/>
                  <a:gd name="connsiteX6" fmla="*/ 3543960 w 3616086"/>
                  <a:gd name="connsiteY6" fmla="*/ 4652513 h 5396347"/>
                  <a:gd name="connsiteX7" fmla="*/ 3502336 w 3616086"/>
                  <a:gd name="connsiteY7" fmla="*/ 5334646 h 5396347"/>
                  <a:gd name="connsiteX8" fmla="*/ 2514377 w 3616086"/>
                  <a:gd name="connsiteY8" fmla="*/ 5396301 h 5396347"/>
                  <a:gd name="connsiteX9" fmla="*/ 2157964 w 3616086"/>
                  <a:gd name="connsiteY9" fmla="*/ 5355696 h 5396347"/>
                  <a:gd name="connsiteX10" fmla="*/ 2107786 w 3616086"/>
                  <a:gd name="connsiteY10" fmla="*/ 5334782 h 5396347"/>
                  <a:gd name="connsiteX11" fmla="*/ 2097533 w 3616086"/>
                  <a:gd name="connsiteY11" fmla="*/ 5296961 h 5396347"/>
                  <a:gd name="connsiteX12" fmla="*/ 2017138 w 3616086"/>
                  <a:gd name="connsiteY12" fmla="*/ 5072073 h 5396347"/>
                  <a:gd name="connsiteX13" fmla="*/ 1903539 w 3616086"/>
                  <a:gd name="connsiteY13" fmla="*/ 4963636 h 5396347"/>
                  <a:gd name="connsiteX14" fmla="*/ 1672948 w 3616086"/>
                  <a:gd name="connsiteY14" fmla="*/ 4875229 h 5396347"/>
                  <a:gd name="connsiteX15" fmla="*/ 1623991 w 3616086"/>
                  <a:gd name="connsiteY15" fmla="*/ 4899130 h 5396347"/>
                  <a:gd name="connsiteX16" fmla="*/ 1604368 w 3616086"/>
                  <a:gd name="connsiteY16" fmla="*/ 4924253 h 5396347"/>
                  <a:gd name="connsiteX17" fmla="*/ 1519016 w 3616086"/>
                  <a:gd name="connsiteY17" fmla="*/ 4948290 h 5396347"/>
                  <a:gd name="connsiteX18" fmla="*/ 1455868 w 3616086"/>
                  <a:gd name="connsiteY18" fmla="*/ 4903340 h 5396347"/>
                  <a:gd name="connsiteX19" fmla="*/ 1458177 w 3616086"/>
                  <a:gd name="connsiteY19" fmla="*/ 4876315 h 5396347"/>
                  <a:gd name="connsiteX20" fmla="*/ 1525942 w 3616086"/>
                  <a:gd name="connsiteY20" fmla="*/ 4316403 h 5396347"/>
                  <a:gd name="connsiteX21" fmla="*/ 1550658 w 3616086"/>
                  <a:gd name="connsiteY21" fmla="*/ 4025855 h 5396347"/>
                  <a:gd name="connsiteX22" fmla="*/ 1690195 w 3616086"/>
                  <a:gd name="connsiteY22" fmla="*/ 3131870 h 5396347"/>
                  <a:gd name="connsiteX23" fmla="*/ 1673219 w 3616086"/>
                  <a:gd name="connsiteY23" fmla="*/ 3098599 h 5396347"/>
                  <a:gd name="connsiteX24" fmla="*/ 1024968 w 3616086"/>
                  <a:gd name="connsiteY24" fmla="*/ 2655273 h 5396347"/>
                  <a:gd name="connsiteX25" fmla="*/ 836340 w 3616086"/>
                  <a:gd name="connsiteY25" fmla="*/ 2515805 h 5396347"/>
                  <a:gd name="connsiteX26" fmla="*/ 605272 w 3616086"/>
                  <a:gd name="connsiteY26" fmla="*/ 2265114 h 5396347"/>
                  <a:gd name="connsiteX27" fmla="*/ 356348 w 3616086"/>
                  <a:gd name="connsiteY27" fmla="*/ 756015 h 5396347"/>
                  <a:gd name="connsiteX28" fmla="*/ 321378 w 3616086"/>
                  <a:gd name="connsiteY28" fmla="*/ 691033 h 5396347"/>
                  <a:gd name="connsiteX29" fmla="*/ 242274 w 3616086"/>
                  <a:gd name="connsiteY29" fmla="*/ 638342 h 5396347"/>
                  <a:gd name="connsiteX30" fmla="*/ 237996 w 3616086"/>
                  <a:gd name="connsiteY30" fmla="*/ 664756 h 5396347"/>
                  <a:gd name="connsiteX31" fmla="*/ 231681 w 3616086"/>
                  <a:gd name="connsiteY31" fmla="*/ 1021508 h 5396347"/>
                  <a:gd name="connsiteX32" fmla="*/ 177836 w 3616086"/>
                  <a:gd name="connsiteY32" fmla="*/ 1013427 h 5396347"/>
                  <a:gd name="connsiteX33" fmla="*/ 179058 w 3616086"/>
                  <a:gd name="connsiteY33" fmla="*/ 600318 h 5396347"/>
                  <a:gd name="connsiteX34" fmla="*/ 165953 w 3616086"/>
                  <a:gd name="connsiteY34" fmla="*/ 581238 h 5396347"/>
                  <a:gd name="connsiteX35" fmla="*/ 86034 w 3616086"/>
                  <a:gd name="connsiteY35" fmla="*/ 528411 h 5396347"/>
                  <a:gd name="connsiteX36" fmla="*/ 43460 w 3616086"/>
                  <a:gd name="connsiteY36" fmla="*/ 416917 h 5396347"/>
                  <a:gd name="connsiteX37" fmla="*/ 50386 w 3616086"/>
                  <a:gd name="connsiteY37" fmla="*/ 371967 h 5396347"/>
                  <a:gd name="connsiteX38" fmla="*/ 39861 w 3616086"/>
                  <a:gd name="connsiteY38" fmla="*/ 340596 h 5396347"/>
                  <a:gd name="connsiteX39" fmla="*/ 1497 w 3616086"/>
                  <a:gd name="connsiteY39" fmla="*/ 211109 h 5396347"/>
                  <a:gd name="connsiteX40" fmla="*/ 18608 w 3616086"/>
                  <a:gd name="connsiteY40" fmla="*/ 87054 h 5396347"/>
                  <a:gd name="connsiteX41" fmla="*/ 74626 w 3616086"/>
                  <a:gd name="connsiteY41" fmla="*/ 5233 h 5396347"/>
                  <a:gd name="connsiteX42" fmla="*/ 107083 w 3616086"/>
                  <a:gd name="connsiteY42" fmla="*/ 2857 h 5396347"/>
                  <a:gd name="connsiteX43" fmla="*/ 582526 w 3616086"/>
                  <a:gd name="connsiteY43" fmla="*/ 182998 h 5396347"/>
                  <a:gd name="connsiteX44" fmla="*/ 601538 w 3616086"/>
                  <a:gd name="connsiteY44" fmla="*/ 208393 h 5396347"/>
                  <a:gd name="connsiteX45" fmla="*/ 1022320 w 3616086"/>
                  <a:gd name="connsiteY45" fmla="*/ 1597376 h 5396347"/>
                  <a:gd name="connsiteX46" fmla="*/ 1249313 w 3616086"/>
                  <a:gd name="connsiteY46" fmla="*/ 1855128 h 5396347"/>
                  <a:gd name="connsiteX47" fmla="*/ 2169372 w 3616086"/>
                  <a:gd name="connsiteY47" fmla="*/ 2309521 h 5396347"/>
                  <a:gd name="connsiteX48" fmla="*/ 2274958 w 3616086"/>
                  <a:gd name="connsiteY48" fmla="*/ 2319843 h 5396347"/>
                  <a:gd name="connsiteX49" fmla="*/ 2299606 w 3616086"/>
                  <a:gd name="connsiteY49" fmla="*/ 2304836 h 5396347"/>
                  <a:gd name="connsiteX50" fmla="*/ 2906777 w 3616086"/>
                  <a:gd name="connsiteY50" fmla="*/ 2125306 h 5396347"/>
                  <a:gd name="connsiteX51" fmla="*/ 2937943 w 3616086"/>
                  <a:gd name="connsiteY51" fmla="*/ 2123541 h 539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616086" h="5396347">
                    <a:moveTo>
                      <a:pt x="2937943" y="2123541"/>
                    </a:moveTo>
                    <a:cubicBezTo>
                      <a:pt x="3001566" y="2110368"/>
                      <a:pt x="3045702" y="2141399"/>
                      <a:pt x="3079109" y="2189948"/>
                    </a:cubicBezTo>
                    <a:cubicBezTo>
                      <a:pt x="3124399" y="2255812"/>
                      <a:pt x="3418750" y="2834804"/>
                      <a:pt x="3539410" y="3047945"/>
                    </a:cubicBezTo>
                    <a:cubicBezTo>
                      <a:pt x="3591490" y="3139951"/>
                      <a:pt x="3612675" y="3240987"/>
                      <a:pt x="3615867" y="3345419"/>
                    </a:cubicBezTo>
                    <a:cubicBezTo>
                      <a:pt x="3617360" y="3392882"/>
                      <a:pt x="3611385" y="4118879"/>
                      <a:pt x="3593663" y="4254613"/>
                    </a:cubicBezTo>
                    <a:cubicBezTo>
                      <a:pt x="3581984" y="4344243"/>
                      <a:pt x="3570101" y="4433872"/>
                      <a:pt x="3554552" y="4523026"/>
                    </a:cubicBezTo>
                    <a:cubicBezTo>
                      <a:pt x="3547151" y="4565532"/>
                      <a:pt x="3547015" y="4609328"/>
                      <a:pt x="3543960" y="4652513"/>
                    </a:cubicBezTo>
                    <a:cubicBezTo>
                      <a:pt x="3534860" y="4781457"/>
                      <a:pt x="3506071" y="5325141"/>
                      <a:pt x="3502336" y="5334646"/>
                    </a:cubicBezTo>
                    <a:cubicBezTo>
                      <a:pt x="3493848" y="5341640"/>
                      <a:pt x="2614463" y="5398202"/>
                      <a:pt x="2514377" y="5396301"/>
                    </a:cubicBezTo>
                    <a:cubicBezTo>
                      <a:pt x="2394532" y="5394060"/>
                      <a:pt x="2275026" y="5384622"/>
                      <a:pt x="2157964" y="5355696"/>
                    </a:cubicBezTo>
                    <a:cubicBezTo>
                      <a:pt x="2140174" y="5351282"/>
                      <a:pt x="2123199" y="5344900"/>
                      <a:pt x="2107786" y="5334782"/>
                    </a:cubicBezTo>
                    <a:cubicBezTo>
                      <a:pt x="2095563" y="5324597"/>
                      <a:pt x="2095767" y="5310406"/>
                      <a:pt x="2097533" y="5296961"/>
                    </a:cubicBezTo>
                    <a:cubicBezTo>
                      <a:pt x="2109211" y="5208079"/>
                      <a:pt x="2078928" y="5134474"/>
                      <a:pt x="2017138" y="5072073"/>
                    </a:cubicBezTo>
                    <a:cubicBezTo>
                      <a:pt x="1980267" y="5034864"/>
                      <a:pt x="1944755" y="4996228"/>
                      <a:pt x="1903539" y="4963636"/>
                    </a:cubicBezTo>
                    <a:cubicBezTo>
                      <a:pt x="1835978" y="4910197"/>
                      <a:pt x="1762916" y="4871154"/>
                      <a:pt x="1672948" y="4875229"/>
                    </a:cubicBezTo>
                    <a:cubicBezTo>
                      <a:pt x="1652238" y="4876179"/>
                      <a:pt x="1636417" y="4882969"/>
                      <a:pt x="1623991" y="4899130"/>
                    </a:cubicBezTo>
                    <a:cubicBezTo>
                      <a:pt x="1617540" y="4907549"/>
                      <a:pt x="1611226" y="4916173"/>
                      <a:pt x="1604368" y="4924253"/>
                    </a:cubicBezTo>
                    <a:cubicBezTo>
                      <a:pt x="1579856" y="4952907"/>
                      <a:pt x="1554393" y="4961055"/>
                      <a:pt x="1519016" y="4948290"/>
                    </a:cubicBezTo>
                    <a:cubicBezTo>
                      <a:pt x="1494232" y="4939327"/>
                      <a:pt x="1468973" y="4929549"/>
                      <a:pt x="1455868" y="4903340"/>
                    </a:cubicBezTo>
                    <a:cubicBezTo>
                      <a:pt x="1454103" y="4894105"/>
                      <a:pt x="1455936" y="4885210"/>
                      <a:pt x="1458177" y="4876315"/>
                    </a:cubicBezTo>
                    <a:cubicBezTo>
                      <a:pt x="1485202" y="4771544"/>
                      <a:pt x="1522140" y="4396798"/>
                      <a:pt x="1525942" y="4316403"/>
                    </a:cubicBezTo>
                    <a:cubicBezTo>
                      <a:pt x="1530559" y="4219305"/>
                      <a:pt x="1539658" y="4122478"/>
                      <a:pt x="1550658" y="4025855"/>
                    </a:cubicBezTo>
                    <a:cubicBezTo>
                      <a:pt x="1573337" y="3827176"/>
                      <a:pt x="1662423" y="3230259"/>
                      <a:pt x="1690195" y="3131870"/>
                    </a:cubicBezTo>
                    <a:cubicBezTo>
                      <a:pt x="1695151" y="3114216"/>
                      <a:pt x="1683947" y="3107019"/>
                      <a:pt x="1673219" y="3098599"/>
                    </a:cubicBezTo>
                    <a:cubicBezTo>
                      <a:pt x="1590652" y="3033821"/>
                      <a:pt x="1054709" y="2672384"/>
                      <a:pt x="1024968" y="2655273"/>
                    </a:cubicBezTo>
                    <a:cubicBezTo>
                      <a:pt x="956660" y="2616094"/>
                      <a:pt x="895685" y="2567070"/>
                      <a:pt x="836340" y="2515805"/>
                    </a:cubicBezTo>
                    <a:cubicBezTo>
                      <a:pt x="761920" y="2451570"/>
                      <a:pt x="613760" y="2278559"/>
                      <a:pt x="605272" y="2265114"/>
                    </a:cubicBezTo>
                    <a:cubicBezTo>
                      <a:pt x="601199" y="2250923"/>
                      <a:pt x="362934" y="826971"/>
                      <a:pt x="356348" y="756015"/>
                    </a:cubicBezTo>
                    <a:cubicBezTo>
                      <a:pt x="353835" y="729058"/>
                      <a:pt x="345823" y="706854"/>
                      <a:pt x="321378" y="691033"/>
                    </a:cubicBezTo>
                    <a:cubicBezTo>
                      <a:pt x="294829" y="673787"/>
                      <a:pt x="268823" y="655725"/>
                      <a:pt x="242274" y="638342"/>
                    </a:cubicBezTo>
                    <a:cubicBezTo>
                      <a:pt x="235551" y="648052"/>
                      <a:pt x="237996" y="656676"/>
                      <a:pt x="237996" y="664756"/>
                    </a:cubicBezTo>
                    <a:cubicBezTo>
                      <a:pt x="237792" y="771089"/>
                      <a:pt x="238946" y="1009761"/>
                      <a:pt x="231681" y="1021508"/>
                    </a:cubicBezTo>
                    <a:cubicBezTo>
                      <a:pt x="219866" y="1033933"/>
                      <a:pt x="174237" y="1024903"/>
                      <a:pt x="177836" y="1013427"/>
                    </a:cubicBezTo>
                    <a:cubicBezTo>
                      <a:pt x="178175" y="875724"/>
                      <a:pt x="178447" y="738021"/>
                      <a:pt x="179058" y="600318"/>
                    </a:cubicBezTo>
                    <a:cubicBezTo>
                      <a:pt x="179126" y="589997"/>
                      <a:pt x="173286" y="585923"/>
                      <a:pt x="165953" y="581238"/>
                    </a:cubicBezTo>
                    <a:cubicBezTo>
                      <a:pt x="139132" y="563923"/>
                      <a:pt x="112515" y="546269"/>
                      <a:pt x="86034" y="528411"/>
                    </a:cubicBezTo>
                    <a:cubicBezTo>
                      <a:pt x="45768" y="501318"/>
                      <a:pt x="33885" y="463293"/>
                      <a:pt x="43460" y="416917"/>
                    </a:cubicBezTo>
                    <a:cubicBezTo>
                      <a:pt x="46515" y="402047"/>
                      <a:pt x="48416" y="386973"/>
                      <a:pt x="50386" y="371967"/>
                    </a:cubicBezTo>
                    <a:cubicBezTo>
                      <a:pt x="51947" y="359948"/>
                      <a:pt x="47941" y="349559"/>
                      <a:pt x="39861" y="340596"/>
                    </a:cubicBezTo>
                    <a:cubicBezTo>
                      <a:pt x="6589" y="303522"/>
                      <a:pt x="-4343" y="258029"/>
                      <a:pt x="1497" y="211109"/>
                    </a:cubicBezTo>
                    <a:cubicBezTo>
                      <a:pt x="6657" y="169825"/>
                      <a:pt x="9917" y="127998"/>
                      <a:pt x="18608" y="87054"/>
                    </a:cubicBezTo>
                    <a:cubicBezTo>
                      <a:pt x="26077" y="51813"/>
                      <a:pt x="42373" y="23295"/>
                      <a:pt x="74626" y="5233"/>
                    </a:cubicBezTo>
                    <a:cubicBezTo>
                      <a:pt x="85286" y="-742"/>
                      <a:pt x="95132" y="-1693"/>
                      <a:pt x="107083" y="2857"/>
                    </a:cubicBezTo>
                    <a:cubicBezTo>
                      <a:pt x="265428" y="63289"/>
                      <a:pt x="423841" y="123449"/>
                      <a:pt x="582526" y="182998"/>
                    </a:cubicBezTo>
                    <a:cubicBezTo>
                      <a:pt x="595902" y="188023"/>
                      <a:pt x="598686" y="197325"/>
                      <a:pt x="601538" y="208393"/>
                    </a:cubicBezTo>
                    <a:cubicBezTo>
                      <a:pt x="645470" y="379096"/>
                      <a:pt x="981172" y="1474882"/>
                      <a:pt x="1022320" y="1597376"/>
                    </a:cubicBezTo>
                    <a:cubicBezTo>
                      <a:pt x="1061975" y="1715456"/>
                      <a:pt x="1137344" y="1800604"/>
                      <a:pt x="1249313" y="1855128"/>
                    </a:cubicBezTo>
                    <a:cubicBezTo>
                      <a:pt x="1431084" y="1943671"/>
                      <a:pt x="2045181" y="2245219"/>
                      <a:pt x="2169372" y="2309521"/>
                    </a:cubicBezTo>
                    <a:cubicBezTo>
                      <a:pt x="2205292" y="2328126"/>
                      <a:pt x="2238223" y="2332336"/>
                      <a:pt x="2274958" y="2319843"/>
                    </a:cubicBezTo>
                    <a:cubicBezTo>
                      <a:pt x="2280797" y="2310947"/>
                      <a:pt x="2289828" y="2307620"/>
                      <a:pt x="2299606" y="2304836"/>
                    </a:cubicBezTo>
                    <a:cubicBezTo>
                      <a:pt x="2502154" y="2245491"/>
                      <a:pt x="2704364" y="2185059"/>
                      <a:pt x="2906777" y="2125306"/>
                    </a:cubicBezTo>
                    <a:cubicBezTo>
                      <a:pt x="2917097" y="2122115"/>
                      <a:pt x="2927350" y="2119263"/>
                      <a:pt x="2937943" y="2123541"/>
                    </a:cubicBezTo>
                    <a:close/>
                  </a:path>
                </a:pathLst>
              </a:custGeom>
              <a:solidFill>
                <a:srgbClr val="4963B7"/>
              </a:solidFill>
              <a:ln w="6788" cap="flat">
                <a:noFill/>
                <a:prstDash val="solid"/>
                <a:miter/>
              </a:ln>
            </p:spPr>
            <p:txBody>
              <a:bodyPr rtlCol="0" anchor="ctr"/>
              <a:lstStyle/>
              <a:p>
                <a:endParaRPr lang="ko-KR" altLang="en-US" dirty="0"/>
              </a:p>
            </p:txBody>
          </p:sp>
          <p:sp>
            <p:nvSpPr>
              <p:cNvPr id="43" name="자유형: 도형 7">
                <a:extLst>
                  <a:ext uri="{FF2B5EF4-FFF2-40B4-BE49-F238E27FC236}">
                    <a16:creationId xmlns:a16="http://schemas.microsoft.com/office/drawing/2014/main" id="{CE34A0B9-0661-AAF4-0167-E35D158AD0A3}"/>
                  </a:ext>
                </a:extLst>
              </p:cNvPr>
              <p:cNvSpPr/>
              <p:nvPr/>
            </p:nvSpPr>
            <p:spPr>
              <a:xfrm>
                <a:off x="8144412" y="632673"/>
                <a:ext cx="1229628" cy="1406087"/>
              </a:xfrm>
              <a:custGeom>
                <a:avLst/>
                <a:gdLst>
                  <a:gd name="connsiteX0" fmla="*/ 24 w 1229628"/>
                  <a:gd name="connsiteY0" fmla="*/ 294447 h 1406087"/>
                  <a:gd name="connsiteX1" fmla="*/ 89925 w 1229628"/>
                  <a:gd name="connsiteY1" fmla="*/ 119262 h 1406087"/>
                  <a:gd name="connsiteX2" fmla="*/ 336134 w 1229628"/>
                  <a:gd name="connsiteY2" fmla="*/ 2540 h 1406087"/>
                  <a:gd name="connsiteX3" fmla="*/ 707553 w 1229628"/>
                  <a:gd name="connsiteY3" fmla="*/ 13744 h 1406087"/>
                  <a:gd name="connsiteX4" fmla="*/ 1133360 w 1229628"/>
                  <a:gd name="connsiteY4" fmla="*/ 310403 h 1406087"/>
                  <a:gd name="connsiteX5" fmla="*/ 1229508 w 1229628"/>
                  <a:gd name="connsiteY5" fmla="*/ 651674 h 1406087"/>
                  <a:gd name="connsiteX6" fmla="*/ 1197459 w 1229628"/>
                  <a:gd name="connsiteY6" fmla="*/ 890414 h 1406087"/>
                  <a:gd name="connsiteX7" fmla="*/ 1198884 w 1229628"/>
                  <a:gd name="connsiteY7" fmla="*/ 1162086 h 1406087"/>
                  <a:gd name="connsiteX8" fmla="*/ 1142459 w 1229628"/>
                  <a:gd name="connsiteY8" fmla="*/ 1331227 h 1406087"/>
                  <a:gd name="connsiteX9" fmla="*/ 1071909 w 1229628"/>
                  <a:gd name="connsiteY9" fmla="*/ 1393832 h 1406087"/>
                  <a:gd name="connsiteX10" fmla="*/ 923953 w 1229628"/>
                  <a:gd name="connsiteY10" fmla="*/ 1381474 h 1406087"/>
                  <a:gd name="connsiteX11" fmla="*/ 663078 w 1229628"/>
                  <a:gd name="connsiteY11" fmla="*/ 1123246 h 1406087"/>
                  <a:gd name="connsiteX12" fmla="*/ 522862 w 1229628"/>
                  <a:gd name="connsiteY12" fmla="*/ 983913 h 1406087"/>
                  <a:gd name="connsiteX13" fmla="*/ 370085 w 1229628"/>
                  <a:gd name="connsiteY13" fmla="*/ 646921 h 1406087"/>
                  <a:gd name="connsiteX14" fmla="*/ 285344 w 1229628"/>
                  <a:gd name="connsiteY14" fmla="*/ 448514 h 1406087"/>
                  <a:gd name="connsiteX15" fmla="*/ 146283 w 1229628"/>
                  <a:gd name="connsiteY15" fmla="*/ 347545 h 1406087"/>
                  <a:gd name="connsiteX16" fmla="*/ 24 w 1229628"/>
                  <a:gd name="connsiteY16" fmla="*/ 294447 h 14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9628" h="1406087">
                    <a:moveTo>
                      <a:pt x="24" y="294447"/>
                    </a:moveTo>
                    <a:cubicBezTo>
                      <a:pt x="18494" y="230144"/>
                      <a:pt x="47012" y="170935"/>
                      <a:pt x="89925" y="119262"/>
                    </a:cubicBezTo>
                    <a:cubicBezTo>
                      <a:pt x="153888" y="42330"/>
                      <a:pt x="239307" y="7837"/>
                      <a:pt x="336134" y="2540"/>
                    </a:cubicBezTo>
                    <a:cubicBezTo>
                      <a:pt x="460054" y="-4250"/>
                      <a:pt x="584448" y="3627"/>
                      <a:pt x="707553" y="13744"/>
                    </a:cubicBezTo>
                    <a:cubicBezTo>
                      <a:pt x="903379" y="29836"/>
                      <a:pt x="1042441" y="138614"/>
                      <a:pt x="1133360" y="310403"/>
                    </a:cubicBezTo>
                    <a:cubicBezTo>
                      <a:pt x="1189853" y="417076"/>
                      <a:pt x="1227131" y="529520"/>
                      <a:pt x="1229508" y="651674"/>
                    </a:cubicBezTo>
                    <a:cubicBezTo>
                      <a:pt x="1231069" y="732951"/>
                      <a:pt x="1217354" y="812327"/>
                      <a:pt x="1197459" y="890414"/>
                    </a:cubicBezTo>
                    <a:cubicBezTo>
                      <a:pt x="1174236" y="981469"/>
                      <a:pt x="1168193" y="1071302"/>
                      <a:pt x="1198884" y="1162086"/>
                    </a:cubicBezTo>
                    <a:cubicBezTo>
                      <a:pt x="1220137" y="1225030"/>
                      <a:pt x="1180144" y="1282881"/>
                      <a:pt x="1142459" y="1331227"/>
                    </a:cubicBezTo>
                    <a:cubicBezTo>
                      <a:pt x="1122971" y="1356282"/>
                      <a:pt x="1100632" y="1380319"/>
                      <a:pt x="1071909" y="1393832"/>
                    </a:cubicBezTo>
                    <a:cubicBezTo>
                      <a:pt x="1025465" y="1415764"/>
                      <a:pt x="969040" y="1406190"/>
                      <a:pt x="923953" y="1381474"/>
                    </a:cubicBezTo>
                    <a:cubicBezTo>
                      <a:pt x="819589" y="1324369"/>
                      <a:pt x="741911" y="1209345"/>
                      <a:pt x="663078" y="1123246"/>
                    </a:cubicBezTo>
                    <a:cubicBezTo>
                      <a:pt x="618535" y="1074629"/>
                      <a:pt x="565572" y="1034160"/>
                      <a:pt x="522862" y="983913"/>
                    </a:cubicBezTo>
                    <a:cubicBezTo>
                      <a:pt x="442399" y="889123"/>
                      <a:pt x="404035" y="766494"/>
                      <a:pt x="370085" y="646921"/>
                    </a:cubicBezTo>
                    <a:cubicBezTo>
                      <a:pt x="350258" y="577254"/>
                      <a:pt x="330295" y="505279"/>
                      <a:pt x="285344" y="448514"/>
                    </a:cubicBezTo>
                    <a:cubicBezTo>
                      <a:pt x="249153" y="402749"/>
                      <a:pt x="199246" y="370699"/>
                      <a:pt x="146283" y="347545"/>
                    </a:cubicBezTo>
                    <a:cubicBezTo>
                      <a:pt x="132975" y="341774"/>
                      <a:pt x="-2081" y="301848"/>
                      <a:pt x="24" y="294447"/>
                    </a:cubicBezTo>
                    <a:close/>
                  </a:path>
                </a:pathLst>
              </a:custGeom>
              <a:solidFill>
                <a:srgbClr val="4A64B7"/>
              </a:solidFill>
              <a:ln w="6788" cap="flat">
                <a:noFill/>
                <a:prstDash val="solid"/>
                <a:miter/>
              </a:ln>
            </p:spPr>
            <p:txBody>
              <a:bodyPr rtlCol="0" anchor="ctr"/>
              <a:lstStyle/>
              <a:p>
                <a:endParaRPr lang="ko-KR" altLang="en-US"/>
              </a:p>
            </p:txBody>
          </p:sp>
          <p:sp>
            <p:nvSpPr>
              <p:cNvPr id="44" name="자유형: 도형 8">
                <a:extLst>
                  <a:ext uri="{FF2B5EF4-FFF2-40B4-BE49-F238E27FC236}">
                    <a16:creationId xmlns:a16="http://schemas.microsoft.com/office/drawing/2014/main" id="{148CB34B-573A-72E7-41F7-3F6DA942C4CA}"/>
                  </a:ext>
                </a:extLst>
              </p:cNvPr>
              <p:cNvSpPr/>
              <p:nvPr/>
            </p:nvSpPr>
            <p:spPr>
              <a:xfrm>
                <a:off x="5768713" y="982638"/>
                <a:ext cx="823013" cy="1427588"/>
              </a:xfrm>
              <a:custGeom>
                <a:avLst/>
                <a:gdLst>
                  <a:gd name="connsiteX0" fmla="*/ 675891 w 823013"/>
                  <a:gd name="connsiteY0" fmla="*/ 2469 h 1427588"/>
                  <a:gd name="connsiteX1" fmla="*/ 817532 w 823013"/>
                  <a:gd name="connsiteY1" fmla="*/ 125913 h 1427588"/>
                  <a:gd name="connsiteX2" fmla="*/ 821063 w 823013"/>
                  <a:gd name="connsiteY2" fmla="*/ 1338286 h 1427588"/>
                  <a:gd name="connsiteX3" fmla="*/ 699249 w 823013"/>
                  <a:gd name="connsiteY3" fmla="*/ 1427575 h 1427588"/>
                  <a:gd name="connsiteX4" fmla="*/ 385003 w 823013"/>
                  <a:gd name="connsiteY4" fmla="*/ 1382557 h 1427588"/>
                  <a:gd name="connsiteX5" fmla="*/ 126572 w 823013"/>
                  <a:gd name="connsiteY5" fmla="*/ 1418884 h 1427588"/>
                  <a:gd name="connsiteX6" fmla="*/ 72 w 823013"/>
                  <a:gd name="connsiteY6" fmla="*/ 1294082 h 1427588"/>
                  <a:gd name="connsiteX7" fmla="*/ 4 w 823013"/>
                  <a:gd name="connsiteY7" fmla="*/ 125642 h 1427588"/>
                  <a:gd name="connsiteX8" fmla="*/ 141714 w 823013"/>
                  <a:gd name="connsiteY8" fmla="*/ 2266 h 1427588"/>
                  <a:gd name="connsiteX9" fmla="*/ 352614 w 823013"/>
                  <a:gd name="connsiteY9" fmla="*/ 34179 h 1427588"/>
                  <a:gd name="connsiteX10" fmla="*/ 675891 w 823013"/>
                  <a:gd name="connsiteY10" fmla="*/ 2469 h 14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3013" h="1427588">
                    <a:moveTo>
                      <a:pt x="675891" y="2469"/>
                    </a:moveTo>
                    <a:cubicBezTo>
                      <a:pt x="757507" y="-8395"/>
                      <a:pt x="817260" y="43006"/>
                      <a:pt x="817532" y="125913"/>
                    </a:cubicBezTo>
                    <a:cubicBezTo>
                      <a:pt x="818007" y="269728"/>
                      <a:pt x="826834" y="1320156"/>
                      <a:pt x="821063" y="1338286"/>
                    </a:cubicBezTo>
                    <a:cubicBezTo>
                      <a:pt x="804087" y="1391113"/>
                      <a:pt x="755131" y="1428390"/>
                      <a:pt x="699249" y="1427575"/>
                    </a:cubicBezTo>
                    <a:cubicBezTo>
                      <a:pt x="646761" y="1426829"/>
                      <a:pt x="502268" y="1366668"/>
                      <a:pt x="385003" y="1382557"/>
                    </a:cubicBezTo>
                    <a:cubicBezTo>
                      <a:pt x="317645" y="1392403"/>
                      <a:pt x="145312" y="1416168"/>
                      <a:pt x="126572" y="1418884"/>
                    </a:cubicBezTo>
                    <a:cubicBezTo>
                      <a:pt x="54868" y="1429273"/>
                      <a:pt x="-879" y="1355057"/>
                      <a:pt x="72" y="1294082"/>
                    </a:cubicBezTo>
                    <a:cubicBezTo>
                      <a:pt x="2381" y="1138181"/>
                      <a:pt x="2041" y="359153"/>
                      <a:pt x="4" y="125642"/>
                    </a:cubicBezTo>
                    <a:cubicBezTo>
                      <a:pt x="-539" y="62697"/>
                      <a:pt x="54528" y="-14234"/>
                      <a:pt x="141714" y="2266"/>
                    </a:cubicBezTo>
                    <a:cubicBezTo>
                      <a:pt x="211516" y="15506"/>
                      <a:pt x="282268" y="23790"/>
                      <a:pt x="352614" y="34179"/>
                    </a:cubicBezTo>
                    <a:cubicBezTo>
                      <a:pt x="468249" y="49321"/>
                      <a:pt x="650292" y="5932"/>
                      <a:pt x="675891" y="2469"/>
                    </a:cubicBezTo>
                    <a:close/>
                  </a:path>
                </a:pathLst>
              </a:custGeom>
              <a:solidFill>
                <a:srgbClr val="D5E9F1"/>
              </a:solidFill>
              <a:ln w="6788" cap="flat">
                <a:noFill/>
                <a:prstDash val="solid"/>
                <a:miter/>
              </a:ln>
            </p:spPr>
            <p:txBody>
              <a:bodyPr rtlCol="0" anchor="ctr"/>
              <a:lstStyle/>
              <a:p>
                <a:endParaRPr lang="ko-KR" altLang="en-US"/>
              </a:p>
            </p:txBody>
          </p:sp>
          <p:sp>
            <p:nvSpPr>
              <p:cNvPr id="45" name="자유형: 도형 9">
                <a:extLst>
                  <a:ext uri="{FF2B5EF4-FFF2-40B4-BE49-F238E27FC236}">
                    <a16:creationId xmlns:a16="http://schemas.microsoft.com/office/drawing/2014/main" id="{BC9C7B76-63A0-4762-B44E-A2C0F230CF1A}"/>
                  </a:ext>
                </a:extLst>
              </p:cNvPr>
              <p:cNvSpPr/>
              <p:nvPr/>
            </p:nvSpPr>
            <p:spPr>
              <a:xfrm>
                <a:off x="7815158" y="1335101"/>
                <a:ext cx="644165" cy="788592"/>
              </a:xfrm>
              <a:custGeom>
                <a:avLst/>
                <a:gdLst>
                  <a:gd name="connsiteX0" fmla="*/ 415377 w 644165"/>
                  <a:gd name="connsiteY0" fmla="*/ 778452 h 788592"/>
                  <a:gd name="connsiteX1" fmla="*/ 313865 w 644165"/>
                  <a:gd name="connsiteY1" fmla="*/ 788570 h 788592"/>
                  <a:gd name="connsiteX2" fmla="*/ 122112 w 644165"/>
                  <a:gd name="connsiteY2" fmla="*/ 701113 h 788592"/>
                  <a:gd name="connsiteX3" fmla="*/ 9329 w 644165"/>
                  <a:gd name="connsiteY3" fmla="*/ 472626 h 788592"/>
                  <a:gd name="connsiteX4" fmla="*/ 32755 w 644165"/>
                  <a:gd name="connsiteY4" fmla="*/ 243121 h 788592"/>
                  <a:gd name="connsiteX5" fmla="*/ 190760 w 644165"/>
                  <a:gd name="connsiteY5" fmla="*/ 7844 h 788592"/>
                  <a:gd name="connsiteX6" fmla="*/ 204680 w 644165"/>
                  <a:gd name="connsiteY6" fmla="*/ 2276 h 788592"/>
                  <a:gd name="connsiteX7" fmla="*/ 228309 w 644165"/>
                  <a:gd name="connsiteY7" fmla="*/ 5264 h 788592"/>
                  <a:gd name="connsiteX8" fmla="*/ 609777 w 644165"/>
                  <a:gd name="connsiteY8" fmla="*/ 243732 h 788592"/>
                  <a:gd name="connsiteX9" fmla="*/ 631506 w 644165"/>
                  <a:gd name="connsiteY9" fmla="*/ 267022 h 788592"/>
                  <a:gd name="connsiteX10" fmla="*/ 643388 w 644165"/>
                  <a:gd name="connsiteY10" fmla="*/ 307287 h 788592"/>
                  <a:gd name="connsiteX11" fmla="*/ 633746 w 644165"/>
                  <a:gd name="connsiteY11" fmla="*/ 440577 h 788592"/>
                  <a:gd name="connsiteX12" fmla="*/ 633407 w 644165"/>
                  <a:gd name="connsiteY12" fmla="*/ 603607 h 788592"/>
                  <a:gd name="connsiteX13" fmla="*/ 641215 w 644165"/>
                  <a:gd name="connsiteY13" fmla="*/ 648897 h 788592"/>
                  <a:gd name="connsiteX14" fmla="*/ 614259 w 644165"/>
                  <a:gd name="connsiteY14" fmla="*/ 701589 h 788592"/>
                  <a:gd name="connsiteX15" fmla="*/ 426512 w 644165"/>
                  <a:gd name="connsiteY15" fmla="*/ 780150 h 788592"/>
                  <a:gd name="connsiteX16" fmla="*/ 415377 w 644165"/>
                  <a:gd name="connsiteY16" fmla="*/ 778452 h 78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4165" h="788592">
                    <a:moveTo>
                      <a:pt x="415377" y="778452"/>
                    </a:moveTo>
                    <a:cubicBezTo>
                      <a:pt x="381562" y="781372"/>
                      <a:pt x="348290" y="788094"/>
                      <a:pt x="313865" y="788570"/>
                    </a:cubicBezTo>
                    <a:cubicBezTo>
                      <a:pt x="235371" y="789520"/>
                      <a:pt x="170662" y="760255"/>
                      <a:pt x="122112" y="701113"/>
                    </a:cubicBezTo>
                    <a:cubicBezTo>
                      <a:pt x="67316" y="634231"/>
                      <a:pt x="27662" y="558046"/>
                      <a:pt x="9329" y="472626"/>
                    </a:cubicBezTo>
                    <a:cubicBezTo>
                      <a:pt x="-7850" y="392911"/>
                      <a:pt x="-2011" y="316047"/>
                      <a:pt x="32755" y="243121"/>
                    </a:cubicBezTo>
                    <a:cubicBezTo>
                      <a:pt x="73767" y="157023"/>
                      <a:pt x="129242" y="80362"/>
                      <a:pt x="190760" y="7844"/>
                    </a:cubicBezTo>
                    <a:cubicBezTo>
                      <a:pt x="192661" y="5603"/>
                      <a:pt x="202303" y="4109"/>
                      <a:pt x="204680" y="2276"/>
                    </a:cubicBezTo>
                    <a:cubicBezTo>
                      <a:pt x="213303" y="-2816"/>
                      <a:pt x="220908" y="1733"/>
                      <a:pt x="228309" y="5264"/>
                    </a:cubicBezTo>
                    <a:cubicBezTo>
                      <a:pt x="364111" y="70856"/>
                      <a:pt x="492580" y="148263"/>
                      <a:pt x="609777" y="243732"/>
                    </a:cubicBezTo>
                    <a:cubicBezTo>
                      <a:pt x="618061" y="250454"/>
                      <a:pt x="625259" y="258263"/>
                      <a:pt x="631506" y="267022"/>
                    </a:cubicBezTo>
                    <a:cubicBezTo>
                      <a:pt x="639450" y="279312"/>
                      <a:pt x="640536" y="293504"/>
                      <a:pt x="643388" y="307287"/>
                    </a:cubicBezTo>
                    <a:cubicBezTo>
                      <a:pt x="646783" y="352170"/>
                      <a:pt x="638228" y="396306"/>
                      <a:pt x="633746" y="440577"/>
                    </a:cubicBezTo>
                    <a:cubicBezTo>
                      <a:pt x="628246" y="495034"/>
                      <a:pt x="628925" y="549287"/>
                      <a:pt x="633407" y="603607"/>
                    </a:cubicBezTo>
                    <a:cubicBezTo>
                      <a:pt x="639042" y="618206"/>
                      <a:pt x="643524" y="632941"/>
                      <a:pt x="641215" y="648897"/>
                    </a:cubicBezTo>
                    <a:cubicBezTo>
                      <a:pt x="642030" y="671441"/>
                      <a:pt x="631030" y="689027"/>
                      <a:pt x="614259" y="701589"/>
                    </a:cubicBezTo>
                    <a:cubicBezTo>
                      <a:pt x="558376" y="743348"/>
                      <a:pt x="492920" y="763107"/>
                      <a:pt x="426512" y="780150"/>
                    </a:cubicBezTo>
                    <a:cubicBezTo>
                      <a:pt x="422778" y="781101"/>
                      <a:pt x="418976" y="779471"/>
                      <a:pt x="415377" y="778452"/>
                    </a:cubicBezTo>
                    <a:close/>
                  </a:path>
                </a:pathLst>
              </a:custGeom>
              <a:solidFill>
                <a:srgbClr val="D5E9F1"/>
              </a:solidFill>
              <a:ln w="6788" cap="flat">
                <a:noFill/>
                <a:prstDash val="solid"/>
                <a:miter/>
              </a:ln>
            </p:spPr>
            <p:txBody>
              <a:bodyPr rtlCol="0" anchor="ctr"/>
              <a:lstStyle/>
              <a:p>
                <a:endParaRPr lang="ko-KR" altLang="en-US"/>
              </a:p>
            </p:txBody>
          </p:sp>
          <p:sp>
            <p:nvSpPr>
              <p:cNvPr id="46" name="자유형: 도형 10">
                <a:extLst>
                  <a:ext uri="{FF2B5EF4-FFF2-40B4-BE49-F238E27FC236}">
                    <a16:creationId xmlns:a16="http://schemas.microsoft.com/office/drawing/2014/main" id="{A888CEE6-156F-9D94-54B9-10817A2FD5AE}"/>
                  </a:ext>
                </a:extLst>
              </p:cNvPr>
              <p:cNvSpPr/>
              <p:nvPr/>
            </p:nvSpPr>
            <p:spPr>
              <a:xfrm>
                <a:off x="6152901" y="2360445"/>
                <a:ext cx="60637" cy="1926211"/>
              </a:xfrm>
              <a:custGeom>
                <a:avLst/>
                <a:gdLst>
                  <a:gd name="connsiteX0" fmla="*/ 747 w 60637"/>
                  <a:gd name="connsiteY0" fmla="*/ 4682 h 1926211"/>
                  <a:gd name="connsiteX1" fmla="*/ 56901 w 60637"/>
                  <a:gd name="connsiteY1" fmla="*/ 2373 h 1926211"/>
                  <a:gd name="connsiteX2" fmla="*/ 59753 w 60637"/>
                  <a:gd name="connsiteY2" fmla="*/ 1879292 h 1926211"/>
                  <a:gd name="connsiteX3" fmla="*/ 49432 w 60637"/>
                  <a:gd name="connsiteY3" fmla="*/ 1926212 h 1926211"/>
                  <a:gd name="connsiteX4" fmla="*/ 0 w 60637"/>
                  <a:gd name="connsiteY4" fmla="*/ 1908625 h 1926211"/>
                  <a:gd name="connsiteX5" fmla="*/ 951 w 60637"/>
                  <a:gd name="connsiteY5" fmla="*/ 1894977 h 1926211"/>
                  <a:gd name="connsiteX6" fmla="*/ 747 w 60637"/>
                  <a:gd name="connsiteY6" fmla="*/ 4682 h 192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7" h="1926211">
                    <a:moveTo>
                      <a:pt x="747" y="4682"/>
                    </a:moveTo>
                    <a:cubicBezTo>
                      <a:pt x="17043" y="268"/>
                      <a:pt x="40605" y="-2041"/>
                      <a:pt x="56901" y="2373"/>
                    </a:cubicBezTo>
                    <a:cubicBezTo>
                      <a:pt x="56901" y="15953"/>
                      <a:pt x="60024" y="1270152"/>
                      <a:pt x="59753" y="1879292"/>
                    </a:cubicBezTo>
                    <a:cubicBezTo>
                      <a:pt x="59753" y="1895317"/>
                      <a:pt x="65117" y="1913310"/>
                      <a:pt x="49432" y="1926212"/>
                    </a:cubicBezTo>
                    <a:cubicBezTo>
                      <a:pt x="32117" y="1922681"/>
                      <a:pt x="14463" y="1920168"/>
                      <a:pt x="0" y="1908625"/>
                    </a:cubicBezTo>
                    <a:cubicBezTo>
                      <a:pt x="339" y="1904076"/>
                      <a:pt x="951" y="1899527"/>
                      <a:pt x="951" y="1894977"/>
                    </a:cubicBezTo>
                    <a:cubicBezTo>
                      <a:pt x="883" y="1264924"/>
                      <a:pt x="815" y="634803"/>
                      <a:pt x="747" y="4682"/>
                    </a:cubicBezTo>
                    <a:close/>
                  </a:path>
                </a:pathLst>
              </a:custGeom>
              <a:solidFill>
                <a:srgbClr val="3C53AC"/>
              </a:solidFill>
              <a:ln w="6788" cap="flat">
                <a:noFill/>
                <a:prstDash val="solid"/>
                <a:miter/>
              </a:ln>
            </p:spPr>
            <p:txBody>
              <a:bodyPr rtlCol="0" anchor="ctr"/>
              <a:lstStyle/>
              <a:p>
                <a:endParaRPr lang="ko-KR" altLang="en-US"/>
              </a:p>
            </p:txBody>
          </p:sp>
          <p:sp>
            <p:nvSpPr>
              <p:cNvPr id="47" name="자유형: 도형 11">
                <a:extLst>
                  <a:ext uri="{FF2B5EF4-FFF2-40B4-BE49-F238E27FC236}">
                    <a16:creationId xmlns:a16="http://schemas.microsoft.com/office/drawing/2014/main" id="{94CF0D7D-CAE1-A8CF-47FD-BCFD3D1D237C}"/>
                  </a:ext>
                </a:extLst>
              </p:cNvPr>
              <p:cNvSpPr/>
              <p:nvPr/>
            </p:nvSpPr>
            <p:spPr>
              <a:xfrm>
                <a:off x="8442183" y="1683944"/>
                <a:ext cx="329727" cy="303042"/>
              </a:xfrm>
              <a:custGeom>
                <a:avLst/>
                <a:gdLst>
                  <a:gd name="connsiteX0" fmla="*/ 0 w 329727"/>
                  <a:gd name="connsiteY0" fmla="*/ 261215 h 303042"/>
                  <a:gd name="connsiteX1" fmla="*/ 301684 w 329727"/>
                  <a:gd name="connsiteY1" fmla="*/ 0 h 303042"/>
                  <a:gd name="connsiteX2" fmla="*/ 329727 w 329727"/>
                  <a:gd name="connsiteY2" fmla="*/ 26142 h 303042"/>
                  <a:gd name="connsiteX3" fmla="*/ 37753 w 329727"/>
                  <a:gd name="connsiteY3" fmla="*/ 277851 h 303042"/>
                  <a:gd name="connsiteX4" fmla="*/ 8420 w 329727"/>
                  <a:gd name="connsiteY4" fmla="*/ 303042 h 303042"/>
                  <a:gd name="connsiteX5" fmla="*/ 0 w 329727"/>
                  <a:gd name="connsiteY5" fmla="*/ 261215 h 30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727" h="303042">
                    <a:moveTo>
                      <a:pt x="0" y="261215"/>
                    </a:moveTo>
                    <a:cubicBezTo>
                      <a:pt x="98321" y="171586"/>
                      <a:pt x="199833" y="85623"/>
                      <a:pt x="301684" y="0"/>
                    </a:cubicBezTo>
                    <a:cubicBezTo>
                      <a:pt x="313023" y="6586"/>
                      <a:pt x="321307" y="16432"/>
                      <a:pt x="329727" y="26142"/>
                    </a:cubicBezTo>
                    <a:cubicBezTo>
                      <a:pt x="230048" y="107351"/>
                      <a:pt x="132474" y="191006"/>
                      <a:pt x="37753" y="277851"/>
                    </a:cubicBezTo>
                    <a:cubicBezTo>
                      <a:pt x="28247" y="286542"/>
                      <a:pt x="18197" y="294623"/>
                      <a:pt x="8420" y="303042"/>
                    </a:cubicBezTo>
                    <a:cubicBezTo>
                      <a:pt x="5568" y="289122"/>
                      <a:pt x="2784" y="275135"/>
                      <a:pt x="0" y="261215"/>
                    </a:cubicBezTo>
                    <a:close/>
                  </a:path>
                </a:pathLst>
              </a:custGeom>
              <a:solidFill>
                <a:srgbClr val="152842"/>
              </a:solidFill>
              <a:ln w="6788" cap="flat">
                <a:noFill/>
                <a:prstDash val="solid"/>
                <a:miter/>
              </a:ln>
            </p:spPr>
            <p:txBody>
              <a:bodyPr rtlCol="0" anchor="ctr"/>
              <a:lstStyle/>
              <a:p>
                <a:endParaRPr lang="ko-KR" altLang="en-US"/>
              </a:p>
            </p:txBody>
          </p:sp>
          <p:sp>
            <p:nvSpPr>
              <p:cNvPr id="48" name="자유형: 도형 12">
                <a:extLst>
                  <a:ext uri="{FF2B5EF4-FFF2-40B4-BE49-F238E27FC236}">
                    <a16:creationId xmlns:a16="http://schemas.microsoft.com/office/drawing/2014/main" id="{7DECF719-E503-30EB-FF70-EF66FFF5E6B8}"/>
                  </a:ext>
                </a:extLst>
              </p:cNvPr>
              <p:cNvSpPr/>
              <p:nvPr/>
            </p:nvSpPr>
            <p:spPr>
              <a:xfrm>
                <a:off x="8437905" y="1501019"/>
                <a:ext cx="180616" cy="136413"/>
              </a:xfrm>
              <a:custGeom>
                <a:avLst/>
                <a:gdLst>
                  <a:gd name="connsiteX0" fmla="*/ 180616 w 180616"/>
                  <a:gd name="connsiteY0" fmla="*/ 32932 h 136413"/>
                  <a:gd name="connsiteX1" fmla="*/ 12765 w 180616"/>
                  <a:gd name="connsiteY1" fmla="*/ 136413 h 136413"/>
                  <a:gd name="connsiteX2" fmla="*/ 0 w 180616"/>
                  <a:gd name="connsiteY2" fmla="*/ 101444 h 136413"/>
                  <a:gd name="connsiteX3" fmla="*/ 162826 w 180616"/>
                  <a:gd name="connsiteY3" fmla="*/ 0 h 136413"/>
                  <a:gd name="connsiteX4" fmla="*/ 180616 w 180616"/>
                  <a:gd name="connsiteY4" fmla="*/ 32932 h 136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16" h="136413">
                    <a:moveTo>
                      <a:pt x="180616" y="32932"/>
                    </a:moveTo>
                    <a:cubicBezTo>
                      <a:pt x="122765" y="64302"/>
                      <a:pt x="67426" y="99747"/>
                      <a:pt x="12765" y="136413"/>
                    </a:cubicBezTo>
                    <a:cubicBezTo>
                      <a:pt x="10796" y="123919"/>
                      <a:pt x="6179" y="112376"/>
                      <a:pt x="0" y="101444"/>
                    </a:cubicBezTo>
                    <a:cubicBezTo>
                      <a:pt x="51605" y="63420"/>
                      <a:pt x="106672" y="30895"/>
                      <a:pt x="162826" y="0"/>
                    </a:cubicBezTo>
                    <a:cubicBezTo>
                      <a:pt x="168734" y="10932"/>
                      <a:pt x="174709" y="21932"/>
                      <a:pt x="180616" y="32932"/>
                    </a:cubicBezTo>
                    <a:close/>
                  </a:path>
                </a:pathLst>
              </a:custGeom>
              <a:solidFill>
                <a:srgbClr val="152942"/>
              </a:solidFill>
              <a:ln w="6788" cap="flat">
                <a:noFill/>
                <a:prstDash val="solid"/>
                <a:miter/>
              </a:ln>
            </p:spPr>
            <p:txBody>
              <a:bodyPr rtlCol="0" anchor="ctr"/>
              <a:lstStyle/>
              <a:p>
                <a:endParaRPr lang="ko-KR" altLang="en-US"/>
              </a:p>
            </p:txBody>
          </p:sp>
          <p:sp>
            <p:nvSpPr>
              <p:cNvPr id="49" name="자유형: 도형 13">
                <a:extLst>
                  <a:ext uri="{FF2B5EF4-FFF2-40B4-BE49-F238E27FC236}">
                    <a16:creationId xmlns:a16="http://schemas.microsoft.com/office/drawing/2014/main" id="{105EF655-AEA0-EEFF-8291-714B1430F3F6}"/>
                  </a:ext>
                </a:extLst>
              </p:cNvPr>
              <p:cNvSpPr/>
              <p:nvPr/>
            </p:nvSpPr>
            <p:spPr>
              <a:xfrm>
                <a:off x="8155875" y="1109219"/>
                <a:ext cx="238358" cy="151292"/>
              </a:xfrm>
              <a:custGeom>
                <a:avLst/>
                <a:gdLst>
                  <a:gd name="connsiteX0" fmla="*/ 48654 w 238358"/>
                  <a:gd name="connsiteY0" fmla="*/ 147 h 151292"/>
                  <a:gd name="connsiteX1" fmla="*/ 233209 w 238358"/>
                  <a:gd name="connsiteY1" fmla="*/ 113066 h 151292"/>
                  <a:gd name="connsiteX2" fmla="*/ 225671 w 238358"/>
                  <a:gd name="connsiteY2" fmla="*/ 147967 h 151292"/>
                  <a:gd name="connsiteX3" fmla="*/ 194641 w 238358"/>
                  <a:gd name="connsiteY3" fmla="*/ 135134 h 151292"/>
                  <a:gd name="connsiteX4" fmla="*/ 25432 w 238358"/>
                  <a:gd name="connsiteY4" fmla="*/ 43671 h 151292"/>
                  <a:gd name="connsiteX5" fmla="*/ 105 w 238358"/>
                  <a:gd name="connsiteY5" fmla="*/ 24251 h 151292"/>
                  <a:gd name="connsiteX6" fmla="*/ 21358 w 238358"/>
                  <a:gd name="connsiteY6" fmla="*/ 282 h 151292"/>
                  <a:gd name="connsiteX7" fmla="*/ 48654 w 238358"/>
                  <a:gd name="connsiteY7" fmla="*/ 147 h 15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358" h="151292">
                    <a:moveTo>
                      <a:pt x="48654" y="147"/>
                    </a:moveTo>
                    <a:cubicBezTo>
                      <a:pt x="132376" y="1301"/>
                      <a:pt x="191789" y="42381"/>
                      <a:pt x="233209" y="113066"/>
                    </a:cubicBezTo>
                    <a:cubicBezTo>
                      <a:pt x="241628" y="127529"/>
                      <a:pt x="240134" y="139751"/>
                      <a:pt x="225671" y="147967"/>
                    </a:cubicBezTo>
                    <a:cubicBezTo>
                      <a:pt x="211005" y="156251"/>
                      <a:pt x="201839" y="147967"/>
                      <a:pt x="194641" y="135134"/>
                    </a:cubicBezTo>
                    <a:cubicBezTo>
                      <a:pt x="157635" y="68862"/>
                      <a:pt x="101549" y="37764"/>
                      <a:pt x="25432" y="43671"/>
                    </a:cubicBezTo>
                    <a:cubicBezTo>
                      <a:pt x="11105" y="44826"/>
                      <a:pt x="1191" y="39122"/>
                      <a:pt x="105" y="24251"/>
                    </a:cubicBezTo>
                    <a:cubicBezTo>
                      <a:pt x="-982" y="9992"/>
                      <a:pt x="6419" y="1097"/>
                      <a:pt x="21358" y="282"/>
                    </a:cubicBezTo>
                    <a:cubicBezTo>
                      <a:pt x="30389" y="-261"/>
                      <a:pt x="39555" y="147"/>
                      <a:pt x="48654" y="147"/>
                    </a:cubicBezTo>
                    <a:close/>
                  </a:path>
                </a:pathLst>
              </a:custGeom>
              <a:solidFill>
                <a:srgbClr val="152942"/>
              </a:solidFill>
              <a:ln w="6788" cap="flat">
                <a:noFill/>
                <a:prstDash val="solid"/>
                <a:miter/>
              </a:ln>
            </p:spPr>
            <p:txBody>
              <a:bodyPr rtlCol="0" anchor="ctr"/>
              <a:lstStyle/>
              <a:p>
                <a:endParaRPr lang="ko-KR" altLang="en-US"/>
              </a:p>
            </p:txBody>
          </p:sp>
          <p:sp>
            <p:nvSpPr>
              <p:cNvPr id="50" name="자유형: 도형 14">
                <a:extLst>
                  <a:ext uri="{FF2B5EF4-FFF2-40B4-BE49-F238E27FC236}">
                    <a16:creationId xmlns:a16="http://schemas.microsoft.com/office/drawing/2014/main" id="{8998FE42-0D1E-473A-ED33-1D3726DF66B0}"/>
                  </a:ext>
                </a:extLst>
              </p:cNvPr>
              <p:cNvSpPr/>
              <p:nvPr/>
            </p:nvSpPr>
            <p:spPr>
              <a:xfrm>
                <a:off x="8189859" y="1227578"/>
                <a:ext cx="76059" cy="74493"/>
              </a:xfrm>
              <a:custGeom>
                <a:avLst/>
                <a:gdLst>
                  <a:gd name="connsiteX0" fmla="*/ 76052 w 76059"/>
                  <a:gd name="connsiteY0" fmla="*/ 36806 h 74493"/>
                  <a:gd name="connsiteX1" fmla="*/ 38435 w 76059"/>
                  <a:gd name="connsiteY1" fmla="*/ 74491 h 74493"/>
                  <a:gd name="connsiteX2" fmla="*/ 3 w 76059"/>
                  <a:gd name="connsiteY2" fmla="*/ 37824 h 74493"/>
                  <a:gd name="connsiteX3" fmla="*/ 37417 w 76059"/>
                  <a:gd name="connsiteY3" fmla="*/ 3 h 74493"/>
                  <a:gd name="connsiteX4" fmla="*/ 76052 w 76059"/>
                  <a:gd name="connsiteY4" fmla="*/ 36806 h 74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9" h="74493">
                    <a:moveTo>
                      <a:pt x="76052" y="36806"/>
                    </a:moveTo>
                    <a:cubicBezTo>
                      <a:pt x="76460" y="57108"/>
                      <a:pt x="59349" y="74219"/>
                      <a:pt x="38435" y="74491"/>
                    </a:cubicBezTo>
                    <a:cubicBezTo>
                      <a:pt x="17318" y="74762"/>
                      <a:pt x="275" y="58466"/>
                      <a:pt x="3" y="37824"/>
                    </a:cubicBezTo>
                    <a:cubicBezTo>
                      <a:pt x="-268" y="17522"/>
                      <a:pt x="16775" y="275"/>
                      <a:pt x="37417" y="3"/>
                    </a:cubicBezTo>
                    <a:cubicBezTo>
                      <a:pt x="57787" y="-268"/>
                      <a:pt x="75713" y="16843"/>
                      <a:pt x="76052" y="36806"/>
                    </a:cubicBezTo>
                    <a:close/>
                  </a:path>
                </a:pathLst>
              </a:custGeom>
              <a:solidFill>
                <a:srgbClr val="162942"/>
              </a:solidFill>
              <a:ln w="6788" cap="flat">
                <a:noFill/>
                <a:prstDash val="solid"/>
                <a:miter/>
              </a:ln>
            </p:spPr>
            <p:txBody>
              <a:bodyPr rtlCol="0" anchor="ctr"/>
              <a:lstStyle/>
              <a:p>
                <a:endParaRPr lang="ko-KR" altLang="en-US"/>
              </a:p>
            </p:txBody>
          </p:sp>
          <p:sp>
            <p:nvSpPr>
              <p:cNvPr id="52" name="자유형: 도형 15">
                <a:extLst>
                  <a:ext uri="{FF2B5EF4-FFF2-40B4-BE49-F238E27FC236}">
                    <a16:creationId xmlns:a16="http://schemas.microsoft.com/office/drawing/2014/main" id="{0AFBE738-DAC4-D85F-2994-67328294871C}"/>
                  </a:ext>
                </a:extLst>
              </p:cNvPr>
              <p:cNvSpPr/>
              <p:nvPr/>
            </p:nvSpPr>
            <p:spPr>
              <a:xfrm>
                <a:off x="5958568" y="1201710"/>
                <a:ext cx="434567" cy="977774"/>
              </a:xfrm>
              <a:custGeom>
                <a:avLst/>
                <a:gdLst>
                  <a:gd name="connsiteX0" fmla="*/ 8284 w 434567"/>
                  <a:gd name="connsiteY0" fmla="*/ 882713 h 977774"/>
                  <a:gd name="connsiteX1" fmla="*/ 426282 w 434567"/>
                  <a:gd name="connsiteY1" fmla="*/ 882713 h 977774"/>
                  <a:gd name="connsiteX2" fmla="*/ 434566 w 434567"/>
                  <a:gd name="connsiteY2" fmla="*/ 890997 h 977774"/>
                  <a:gd name="connsiteX3" fmla="*/ 434566 w 434567"/>
                  <a:gd name="connsiteY3" fmla="*/ 969490 h 977774"/>
                  <a:gd name="connsiteX4" fmla="*/ 426282 w 434567"/>
                  <a:gd name="connsiteY4" fmla="*/ 977774 h 977774"/>
                  <a:gd name="connsiteX5" fmla="*/ 8284 w 434567"/>
                  <a:gd name="connsiteY5" fmla="*/ 977774 h 977774"/>
                  <a:gd name="connsiteX6" fmla="*/ 0 w 434567"/>
                  <a:gd name="connsiteY6" fmla="*/ 969490 h 977774"/>
                  <a:gd name="connsiteX7" fmla="*/ 0 w 434567"/>
                  <a:gd name="connsiteY7" fmla="*/ 890997 h 977774"/>
                  <a:gd name="connsiteX8" fmla="*/ 8284 w 434567"/>
                  <a:gd name="connsiteY8" fmla="*/ 882713 h 977774"/>
                  <a:gd name="connsiteX9" fmla="*/ 116926 w 434567"/>
                  <a:gd name="connsiteY9" fmla="*/ 373456 h 977774"/>
                  <a:gd name="connsiteX10" fmla="*/ 426283 w 434567"/>
                  <a:gd name="connsiteY10" fmla="*/ 373456 h 977774"/>
                  <a:gd name="connsiteX11" fmla="*/ 434567 w 434567"/>
                  <a:gd name="connsiteY11" fmla="*/ 381740 h 977774"/>
                  <a:gd name="connsiteX12" fmla="*/ 434567 w 434567"/>
                  <a:gd name="connsiteY12" fmla="*/ 399123 h 977774"/>
                  <a:gd name="connsiteX13" fmla="*/ 426283 w 434567"/>
                  <a:gd name="connsiteY13" fmla="*/ 407406 h 977774"/>
                  <a:gd name="connsiteX14" fmla="*/ 116926 w 434567"/>
                  <a:gd name="connsiteY14" fmla="*/ 407406 h 977774"/>
                  <a:gd name="connsiteX15" fmla="*/ 108642 w 434567"/>
                  <a:gd name="connsiteY15" fmla="*/ 399123 h 977774"/>
                  <a:gd name="connsiteX16" fmla="*/ 108642 w 434567"/>
                  <a:gd name="connsiteY16" fmla="*/ 381740 h 977774"/>
                  <a:gd name="connsiteX17" fmla="*/ 116926 w 434567"/>
                  <a:gd name="connsiteY17" fmla="*/ 373456 h 977774"/>
                  <a:gd name="connsiteX18" fmla="*/ 8284 w 434567"/>
                  <a:gd name="connsiteY18" fmla="*/ 373456 h 977774"/>
                  <a:gd name="connsiteX19" fmla="*/ 52827 w 434567"/>
                  <a:gd name="connsiteY19" fmla="*/ 373456 h 977774"/>
                  <a:gd name="connsiteX20" fmla="*/ 61111 w 434567"/>
                  <a:gd name="connsiteY20" fmla="*/ 381740 h 977774"/>
                  <a:gd name="connsiteX21" fmla="*/ 61111 w 434567"/>
                  <a:gd name="connsiteY21" fmla="*/ 399123 h 977774"/>
                  <a:gd name="connsiteX22" fmla="*/ 52827 w 434567"/>
                  <a:gd name="connsiteY22" fmla="*/ 407406 h 977774"/>
                  <a:gd name="connsiteX23" fmla="*/ 8284 w 434567"/>
                  <a:gd name="connsiteY23" fmla="*/ 407406 h 977774"/>
                  <a:gd name="connsiteX24" fmla="*/ 0 w 434567"/>
                  <a:gd name="connsiteY24" fmla="*/ 399123 h 977774"/>
                  <a:gd name="connsiteX25" fmla="*/ 0 w 434567"/>
                  <a:gd name="connsiteY25" fmla="*/ 381740 h 977774"/>
                  <a:gd name="connsiteX26" fmla="*/ 8284 w 434567"/>
                  <a:gd name="connsiteY26" fmla="*/ 373456 h 977774"/>
                  <a:gd name="connsiteX27" fmla="*/ 116926 w 434567"/>
                  <a:gd name="connsiteY27" fmla="*/ 278394 h 977774"/>
                  <a:gd name="connsiteX28" fmla="*/ 426283 w 434567"/>
                  <a:gd name="connsiteY28" fmla="*/ 278394 h 977774"/>
                  <a:gd name="connsiteX29" fmla="*/ 434567 w 434567"/>
                  <a:gd name="connsiteY29" fmla="*/ 286678 h 977774"/>
                  <a:gd name="connsiteX30" fmla="*/ 434567 w 434567"/>
                  <a:gd name="connsiteY30" fmla="*/ 304061 h 977774"/>
                  <a:gd name="connsiteX31" fmla="*/ 426283 w 434567"/>
                  <a:gd name="connsiteY31" fmla="*/ 312344 h 977774"/>
                  <a:gd name="connsiteX32" fmla="*/ 116926 w 434567"/>
                  <a:gd name="connsiteY32" fmla="*/ 312344 h 977774"/>
                  <a:gd name="connsiteX33" fmla="*/ 108642 w 434567"/>
                  <a:gd name="connsiteY33" fmla="*/ 304061 h 977774"/>
                  <a:gd name="connsiteX34" fmla="*/ 108642 w 434567"/>
                  <a:gd name="connsiteY34" fmla="*/ 286678 h 977774"/>
                  <a:gd name="connsiteX35" fmla="*/ 116926 w 434567"/>
                  <a:gd name="connsiteY35" fmla="*/ 278394 h 977774"/>
                  <a:gd name="connsiteX36" fmla="*/ 8284 w 434567"/>
                  <a:gd name="connsiteY36" fmla="*/ 278394 h 977774"/>
                  <a:gd name="connsiteX37" fmla="*/ 52827 w 434567"/>
                  <a:gd name="connsiteY37" fmla="*/ 278394 h 977774"/>
                  <a:gd name="connsiteX38" fmla="*/ 61111 w 434567"/>
                  <a:gd name="connsiteY38" fmla="*/ 286678 h 977774"/>
                  <a:gd name="connsiteX39" fmla="*/ 61111 w 434567"/>
                  <a:gd name="connsiteY39" fmla="*/ 304061 h 977774"/>
                  <a:gd name="connsiteX40" fmla="*/ 52827 w 434567"/>
                  <a:gd name="connsiteY40" fmla="*/ 312344 h 977774"/>
                  <a:gd name="connsiteX41" fmla="*/ 8284 w 434567"/>
                  <a:gd name="connsiteY41" fmla="*/ 312344 h 977774"/>
                  <a:gd name="connsiteX42" fmla="*/ 0 w 434567"/>
                  <a:gd name="connsiteY42" fmla="*/ 304061 h 977774"/>
                  <a:gd name="connsiteX43" fmla="*/ 0 w 434567"/>
                  <a:gd name="connsiteY43" fmla="*/ 286678 h 977774"/>
                  <a:gd name="connsiteX44" fmla="*/ 8284 w 434567"/>
                  <a:gd name="connsiteY44" fmla="*/ 278394 h 977774"/>
                  <a:gd name="connsiteX45" fmla="*/ 116926 w 434567"/>
                  <a:gd name="connsiteY45" fmla="*/ 183333 h 977774"/>
                  <a:gd name="connsiteX46" fmla="*/ 426283 w 434567"/>
                  <a:gd name="connsiteY46" fmla="*/ 183333 h 977774"/>
                  <a:gd name="connsiteX47" fmla="*/ 434567 w 434567"/>
                  <a:gd name="connsiteY47" fmla="*/ 191617 h 977774"/>
                  <a:gd name="connsiteX48" fmla="*/ 434567 w 434567"/>
                  <a:gd name="connsiteY48" fmla="*/ 209000 h 977774"/>
                  <a:gd name="connsiteX49" fmla="*/ 426283 w 434567"/>
                  <a:gd name="connsiteY49" fmla="*/ 217283 h 977774"/>
                  <a:gd name="connsiteX50" fmla="*/ 116926 w 434567"/>
                  <a:gd name="connsiteY50" fmla="*/ 217283 h 977774"/>
                  <a:gd name="connsiteX51" fmla="*/ 108642 w 434567"/>
                  <a:gd name="connsiteY51" fmla="*/ 209000 h 977774"/>
                  <a:gd name="connsiteX52" fmla="*/ 108642 w 434567"/>
                  <a:gd name="connsiteY52" fmla="*/ 191617 h 977774"/>
                  <a:gd name="connsiteX53" fmla="*/ 116926 w 434567"/>
                  <a:gd name="connsiteY53" fmla="*/ 183333 h 977774"/>
                  <a:gd name="connsiteX54" fmla="*/ 8284 w 434567"/>
                  <a:gd name="connsiteY54" fmla="*/ 183333 h 977774"/>
                  <a:gd name="connsiteX55" fmla="*/ 52827 w 434567"/>
                  <a:gd name="connsiteY55" fmla="*/ 183333 h 977774"/>
                  <a:gd name="connsiteX56" fmla="*/ 61111 w 434567"/>
                  <a:gd name="connsiteY56" fmla="*/ 191617 h 977774"/>
                  <a:gd name="connsiteX57" fmla="*/ 61111 w 434567"/>
                  <a:gd name="connsiteY57" fmla="*/ 209000 h 977774"/>
                  <a:gd name="connsiteX58" fmla="*/ 52827 w 434567"/>
                  <a:gd name="connsiteY58" fmla="*/ 217283 h 977774"/>
                  <a:gd name="connsiteX59" fmla="*/ 8284 w 434567"/>
                  <a:gd name="connsiteY59" fmla="*/ 217283 h 977774"/>
                  <a:gd name="connsiteX60" fmla="*/ 0 w 434567"/>
                  <a:gd name="connsiteY60" fmla="*/ 209000 h 977774"/>
                  <a:gd name="connsiteX61" fmla="*/ 0 w 434567"/>
                  <a:gd name="connsiteY61" fmla="*/ 191617 h 977774"/>
                  <a:gd name="connsiteX62" fmla="*/ 8284 w 434567"/>
                  <a:gd name="connsiteY62" fmla="*/ 183333 h 977774"/>
                  <a:gd name="connsiteX63" fmla="*/ 8284 w 434567"/>
                  <a:gd name="connsiteY63" fmla="*/ 0 h 977774"/>
                  <a:gd name="connsiteX64" fmla="*/ 154678 w 434567"/>
                  <a:gd name="connsiteY64" fmla="*/ 0 h 977774"/>
                  <a:gd name="connsiteX65" fmla="*/ 162962 w 434567"/>
                  <a:gd name="connsiteY65" fmla="*/ 8284 h 977774"/>
                  <a:gd name="connsiteX66" fmla="*/ 162962 w 434567"/>
                  <a:gd name="connsiteY66" fmla="*/ 107148 h 977774"/>
                  <a:gd name="connsiteX67" fmla="*/ 154678 w 434567"/>
                  <a:gd name="connsiteY67" fmla="*/ 115432 h 977774"/>
                  <a:gd name="connsiteX68" fmla="*/ 8284 w 434567"/>
                  <a:gd name="connsiteY68" fmla="*/ 115432 h 977774"/>
                  <a:gd name="connsiteX69" fmla="*/ 0 w 434567"/>
                  <a:gd name="connsiteY69" fmla="*/ 107148 h 977774"/>
                  <a:gd name="connsiteX70" fmla="*/ 0 w 434567"/>
                  <a:gd name="connsiteY70" fmla="*/ 8284 h 977774"/>
                  <a:gd name="connsiteX71" fmla="*/ 8284 w 434567"/>
                  <a:gd name="connsiteY71" fmla="*/ 0 h 9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4567" h="977774">
                    <a:moveTo>
                      <a:pt x="8284" y="882713"/>
                    </a:moveTo>
                    <a:lnTo>
                      <a:pt x="426282" y="882713"/>
                    </a:lnTo>
                    <a:cubicBezTo>
                      <a:pt x="430832" y="882713"/>
                      <a:pt x="434566" y="886447"/>
                      <a:pt x="434566" y="890997"/>
                    </a:cubicBezTo>
                    <a:lnTo>
                      <a:pt x="434566" y="969490"/>
                    </a:lnTo>
                    <a:cubicBezTo>
                      <a:pt x="434566" y="974108"/>
                      <a:pt x="430832" y="977774"/>
                      <a:pt x="426282" y="977774"/>
                    </a:cubicBezTo>
                    <a:lnTo>
                      <a:pt x="8284" y="977774"/>
                    </a:lnTo>
                    <a:cubicBezTo>
                      <a:pt x="3734" y="977774"/>
                      <a:pt x="0" y="974040"/>
                      <a:pt x="0" y="969490"/>
                    </a:cubicBezTo>
                    <a:lnTo>
                      <a:pt x="0" y="890997"/>
                    </a:lnTo>
                    <a:cubicBezTo>
                      <a:pt x="0" y="886447"/>
                      <a:pt x="3734" y="882713"/>
                      <a:pt x="8284" y="882713"/>
                    </a:cubicBezTo>
                    <a:close/>
                    <a:moveTo>
                      <a:pt x="116926" y="373456"/>
                    </a:moveTo>
                    <a:lnTo>
                      <a:pt x="426283" y="373456"/>
                    </a:lnTo>
                    <a:cubicBezTo>
                      <a:pt x="430832" y="373456"/>
                      <a:pt x="434567" y="377191"/>
                      <a:pt x="434567" y="381740"/>
                    </a:cubicBezTo>
                    <a:lnTo>
                      <a:pt x="434567" y="399123"/>
                    </a:lnTo>
                    <a:cubicBezTo>
                      <a:pt x="434567" y="403740"/>
                      <a:pt x="430832" y="407406"/>
                      <a:pt x="426283" y="407406"/>
                    </a:cubicBezTo>
                    <a:lnTo>
                      <a:pt x="116926" y="407406"/>
                    </a:lnTo>
                    <a:cubicBezTo>
                      <a:pt x="112376" y="407406"/>
                      <a:pt x="108642" y="403672"/>
                      <a:pt x="108642" y="399123"/>
                    </a:cubicBezTo>
                    <a:lnTo>
                      <a:pt x="108642" y="381740"/>
                    </a:lnTo>
                    <a:cubicBezTo>
                      <a:pt x="108642" y="377191"/>
                      <a:pt x="112376" y="373456"/>
                      <a:pt x="116926" y="373456"/>
                    </a:cubicBezTo>
                    <a:close/>
                    <a:moveTo>
                      <a:pt x="8284" y="373456"/>
                    </a:moveTo>
                    <a:lnTo>
                      <a:pt x="52827" y="373456"/>
                    </a:lnTo>
                    <a:cubicBezTo>
                      <a:pt x="57376" y="373456"/>
                      <a:pt x="61111" y="377191"/>
                      <a:pt x="61111" y="381740"/>
                    </a:cubicBezTo>
                    <a:lnTo>
                      <a:pt x="61111" y="399123"/>
                    </a:lnTo>
                    <a:cubicBezTo>
                      <a:pt x="61111" y="403740"/>
                      <a:pt x="57376" y="407406"/>
                      <a:pt x="52827" y="407406"/>
                    </a:cubicBezTo>
                    <a:lnTo>
                      <a:pt x="8284" y="407406"/>
                    </a:lnTo>
                    <a:cubicBezTo>
                      <a:pt x="3734" y="407406"/>
                      <a:pt x="0" y="403672"/>
                      <a:pt x="0" y="399123"/>
                    </a:cubicBezTo>
                    <a:lnTo>
                      <a:pt x="0" y="381740"/>
                    </a:lnTo>
                    <a:cubicBezTo>
                      <a:pt x="0" y="377191"/>
                      <a:pt x="3734" y="373456"/>
                      <a:pt x="8284" y="373456"/>
                    </a:cubicBezTo>
                    <a:close/>
                    <a:moveTo>
                      <a:pt x="116926" y="278394"/>
                    </a:moveTo>
                    <a:lnTo>
                      <a:pt x="426283" y="278394"/>
                    </a:lnTo>
                    <a:cubicBezTo>
                      <a:pt x="430832" y="278394"/>
                      <a:pt x="434567" y="282129"/>
                      <a:pt x="434567" y="286678"/>
                    </a:cubicBezTo>
                    <a:lnTo>
                      <a:pt x="434567" y="304061"/>
                    </a:lnTo>
                    <a:cubicBezTo>
                      <a:pt x="434567" y="308678"/>
                      <a:pt x="430832" y="312344"/>
                      <a:pt x="426283" y="312344"/>
                    </a:cubicBezTo>
                    <a:lnTo>
                      <a:pt x="116926" y="312344"/>
                    </a:lnTo>
                    <a:cubicBezTo>
                      <a:pt x="112376" y="312344"/>
                      <a:pt x="108642" y="308610"/>
                      <a:pt x="108642" y="304061"/>
                    </a:cubicBezTo>
                    <a:lnTo>
                      <a:pt x="108642" y="286678"/>
                    </a:lnTo>
                    <a:cubicBezTo>
                      <a:pt x="108642" y="282129"/>
                      <a:pt x="112376" y="278394"/>
                      <a:pt x="116926" y="278394"/>
                    </a:cubicBezTo>
                    <a:close/>
                    <a:moveTo>
                      <a:pt x="8284" y="278394"/>
                    </a:moveTo>
                    <a:lnTo>
                      <a:pt x="52827" y="278394"/>
                    </a:lnTo>
                    <a:cubicBezTo>
                      <a:pt x="57376" y="278394"/>
                      <a:pt x="61111" y="282129"/>
                      <a:pt x="61111" y="286678"/>
                    </a:cubicBezTo>
                    <a:lnTo>
                      <a:pt x="61111" y="304061"/>
                    </a:lnTo>
                    <a:cubicBezTo>
                      <a:pt x="61111" y="308678"/>
                      <a:pt x="57376" y="312344"/>
                      <a:pt x="52827" y="312344"/>
                    </a:cubicBezTo>
                    <a:lnTo>
                      <a:pt x="8284" y="312344"/>
                    </a:lnTo>
                    <a:cubicBezTo>
                      <a:pt x="3734" y="312344"/>
                      <a:pt x="0" y="308610"/>
                      <a:pt x="0" y="304061"/>
                    </a:cubicBezTo>
                    <a:lnTo>
                      <a:pt x="0" y="286678"/>
                    </a:lnTo>
                    <a:cubicBezTo>
                      <a:pt x="0" y="282129"/>
                      <a:pt x="3734" y="278394"/>
                      <a:pt x="8284" y="278394"/>
                    </a:cubicBezTo>
                    <a:close/>
                    <a:moveTo>
                      <a:pt x="116926" y="183333"/>
                    </a:moveTo>
                    <a:lnTo>
                      <a:pt x="426283" y="183333"/>
                    </a:lnTo>
                    <a:cubicBezTo>
                      <a:pt x="430832" y="183333"/>
                      <a:pt x="434567" y="187068"/>
                      <a:pt x="434567" y="191617"/>
                    </a:cubicBezTo>
                    <a:lnTo>
                      <a:pt x="434567" y="209000"/>
                    </a:lnTo>
                    <a:cubicBezTo>
                      <a:pt x="434567" y="213617"/>
                      <a:pt x="430832" y="217283"/>
                      <a:pt x="426283" y="217283"/>
                    </a:cubicBezTo>
                    <a:lnTo>
                      <a:pt x="116926" y="217283"/>
                    </a:lnTo>
                    <a:cubicBezTo>
                      <a:pt x="112376" y="217283"/>
                      <a:pt x="108642" y="213549"/>
                      <a:pt x="108642" y="209000"/>
                    </a:cubicBezTo>
                    <a:lnTo>
                      <a:pt x="108642" y="191617"/>
                    </a:lnTo>
                    <a:cubicBezTo>
                      <a:pt x="108642" y="187068"/>
                      <a:pt x="112376" y="183333"/>
                      <a:pt x="116926" y="183333"/>
                    </a:cubicBezTo>
                    <a:close/>
                    <a:moveTo>
                      <a:pt x="8284" y="183333"/>
                    </a:moveTo>
                    <a:lnTo>
                      <a:pt x="52827" y="183333"/>
                    </a:lnTo>
                    <a:cubicBezTo>
                      <a:pt x="57376" y="183333"/>
                      <a:pt x="61111" y="187068"/>
                      <a:pt x="61111" y="191617"/>
                    </a:cubicBezTo>
                    <a:lnTo>
                      <a:pt x="61111" y="209000"/>
                    </a:lnTo>
                    <a:cubicBezTo>
                      <a:pt x="61111" y="213617"/>
                      <a:pt x="57376" y="217283"/>
                      <a:pt x="52827" y="217283"/>
                    </a:cubicBezTo>
                    <a:lnTo>
                      <a:pt x="8284" y="217283"/>
                    </a:lnTo>
                    <a:cubicBezTo>
                      <a:pt x="3734" y="217283"/>
                      <a:pt x="0" y="213549"/>
                      <a:pt x="0" y="209000"/>
                    </a:cubicBezTo>
                    <a:lnTo>
                      <a:pt x="0" y="191617"/>
                    </a:lnTo>
                    <a:cubicBezTo>
                      <a:pt x="0" y="187068"/>
                      <a:pt x="3734" y="183333"/>
                      <a:pt x="8284" y="183333"/>
                    </a:cubicBezTo>
                    <a:close/>
                    <a:moveTo>
                      <a:pt x="8284" y="0"/>
                    </a:moveTo>
                    <a:lnTo>
                      <a:pt x="154678" y="0"/>
                    </a:lnTo>
                    <a:cubicBezTo>
                      <a:pt x="159228" y="0"/>
                      <a:pt x="162962" y="3735"/>
                      <a:pt x="162962" y="8284"/>
                    </a:cubicBezTo>
                    <a:lnTo>
                      <a:pt x="162962" y="107148"/>
                    </a:lnTo>
                    <a:cubicBezTo>
                      <a:pt x="162962" y="111765"/>
                      <a:pt x="159228" y="115432"/>
                      <a:pt x="154678" y="115432"/>
                    </a:cubicBezTo>
                    <a:lnTo>
                      <a:pt x="8284" y="115432"/>
                    </a:lnTo>
                    <a:cubicBezTo>
                      <a:pt x="3734" y="115432"/>
                      <a:pt x="0" y="111697"/>
                      <a:pt x="0" y="107148"/>
                    </a:cubicBezTo>
                    <a:lnTo>
                      <a:pt x="0" y="8284"/>
                    </a:lnTo>
                    <a:cubicBezTo>
                      <a:pt x="0" y="3735"/>
                      <a:pt x="3734" y="0"/>
                      <a:pt x="8284" y="0"/>
                    </a:cubicBezTo>
                    <a:close/>
                  </a:path>
                </a:pathLst>
              </a:custGeom>
              <a:solidFill>
                <a:srgbClr val="455BAF"/>
              </a:solidFill>
              <a:ln w="6788" cap="flat">
                <a:noFill/>
                <a:prstDash val="solid"/>
                <a:miter/>
              </a:ln>
            </p:spPr>
            <p:txBody>
              <a:bodyPr rtlCol="0" anchor="ctr"/>
              <a:lstStyle/>
              <a:p>
                <a:endParaRPr lang="ko-KR" altLang="en-US"/>
              </a:p>
            </p:txBody>
          </p:sp>
        </p:grpSp>
      </p:grpSp>
      <p:sp>
        <p:nvSpPr>
          <p:cNvPr id="38" name="Rectangle: Rounded Corners 37">
            <a:extLst>
              <a:ext uri="{FF2B5EF4-FFF2-40B4-BE49-F238E27FC236}">
                <a16:creationId xmlns:a16="http://schemas.microsoft.com/office/drawing/2014/main" id="{3FC2C774-3457-F86D-236C-D8C860AD3379}"/>
              </a:ext>
            </a:extLst>
          </p:cNvPr>
          <p:cNvSpPr/>
          <p:nvPr/>
        </p:nvSpPr>
        <p:spPr>
          <a:xfrm>
            <a:off x="5887186" y="4663440"/>
            <a:ext cx="5809054" cy="14281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37" name="Rectangle: Rounded Corners 36">
            <a:extLst>
              <a:ext uri="{FF2B5EF4-FFF2-40B4-BE49-F238E27FC236}">
                <a16:creationId xmlns:a16="http://schemas.microsoft.com/office/drawing/2014/main" id="{C9FE8894-DE93-898A-52CC-9A0DFAF87321}"/>
              </a:ext>
            </a:extLst>
          </p:cNvPr>
          <p:cNvSpPr/>
          <p:nvPr/>
        </p:nvSpPr>
        <p:spPr>
          <a:xfrm>
            <a:off x="250197" y="1100259"/>
            <a:ext cx="4599028" cy="1427788"/>
          </a:xfrm>
          <a:prstGeom prst="round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D" dirty="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Background </a:t>
            </a:r>
          </a:p>
        </p:txBody>
      </p:sp>
      <p:sp>
        <p:nvSpPr>
          <p:cNvPr id="53" name="TextBox 52">
            <a:extLst>
              <a:ext uri="{FF2B5EF4-FFF2-40B4-BE49-F238E27FC236}">
                <a16:creationId xmlns:a16="http://schemas.microsoft.com/office/drawing/2014/main" id="{411FFD23-DF69-4146-9331-D52D08399E0B}"/>
              </a:ext>
            </a:extLst>
          </p:cNvPr>
          <p:cNvSpPr txBox="1"/>
          <p:nvPr/>
        </p:nvSpPr>
        <p:spPr>
          <a:xfrm>
            <a:off x="5561635" y="1263173"/>
            <a:ext cx="6197357" cy="1893339"/>
          </a:xfrm>
          <a:prstGeom prst="rect">
            <a:avLst/>
          </a:prstGeom>
          <a:noFill/>
        </p:spPr>
        <p:txBody>
          <a:bodyPr wrap="square" rtlCol="0">
            <a:spAutoFit/>
          </a:bodyPr>
          <a:lstStyle/>
          <a:p>
            <a:pPr algn="just">
              <a:lnSpc>
                <a:spcPct val="150000"/>
              </a:lnSpc>
            </a:pPr>
            <a:r>
              <a:rPr lang="en-ID" sz="1600" b="0" i="0" dirty="0">
                <a:solidFill>
                  <a:srgbClr val="000000"/>
                </a:solidFill>
                <a:effectLst/>
              </a:rPr>
              <a:t>The </a:t>
            </a:r>
            <a:r>
              <a:rPr lang="en-ID" sz="1600" b="0" i="0" dirty="0" err="1">
                <a:solidFill>
                  <a:srgbClr val="000000"/>
                </a:solidFill>
                <a:effectLst/>
              </a:rPr>
              <a:t>Behavioral</a:t>
            </a:r>
            <a:r>
              <a:rPr lang="en-ID" sz="1600" b="0" i="0" dirty="0">
                <a:solidFill>
                  <a:srgbClr val="000000"/>
                </a:solidFill>
                <a:effectLst/>
              </a:rPr>
              <a:t> Risk Factor Surveillance System (BRFSS) United States, </a:t>
            </a:r>
            <a:r>
              <a:rPr lang="en-ID" sz="1600" dirty="0">
                <a:solidFill>
                  <a:srgbClr val="000000"/>
                </a:solidFill>
              </a:rPr>
              <a:t>they were surveyed of each individual about the </a:t>
            </a:r>
            <a:r>
              <a:rPr lang="en-ID" sz="1600" dirty="0" err="1">
                <a:solidFill>
                  <a:srgbClr val="000000"/>
                </a:solidFill>
              </a:rPr>
              <a:t>behavior</a:t>
            </a:r>
            <a:r>
              <a:rPr lang="en-ID" sz="1600" dirty="0">
                <a:solidFill>
                  <a:srgbClr val="000000"/>
                </a:solidFill>
              </a:rPr>
              <a:t> which potential to cardiovascular disease. </a:t>
            </a:r>
            <a:r>
              <a:rPr lang="en-ID" sz="1600" b="0" i="0" dirty="0">
                <a:solidFill>
                  <a:srgbClr val="000000"/>
                </a:solidFill>
                <a:effectLst/>
              </a:rPr>
              <a:t>Their goal is to give preventive services for people has potential cardiovascular disease. </a:t>
            </a:r>
            <a:endParaRPr lang="en-US" altLang="ko-KR" sz="1600" dirty="0">
              <a:solidFill>
                <a:schemeClr val="tx1">
                  <a:lumMod val="75000"/>
                  <a:lumOff val="25000"/>
                </a:schemeClr>
              </a:solidFill>
              <a:cs typeface="Arial" pitchFamily="34" charset="0"/>
            </a:endParaRPr>
          </a:p>
        </p:txBody>
      </p:sp>
      <p:sp>
        <p:nvSpPr>
          <p:cNvPr id="57" name="AutoShape 92">
            <a:extLst>
              <a:ext uri="{FF2B5EF4-FFF2-40B4-BE49-F238E27FC236}">
                <a16:creationId xmlns:a16="http://schemas.microsoft.com/office/drawing/2014/main" id="{EE31CB9A-CDFD-4670-A193-2FC35677EE89}"/>
              </a:ext>
            </a:extLst>
          </p:cNvPr>
          <p:cNvSpPr>
            <a:spLocks noChangeArrowheads="1"/>
          </p:cNvSpPr>
          <p:nvPr/>
        </p:nvSpPr>
        <p:spPr bwMode="auto">
          <a:xfrm flipH="1">
            <a:off x="7030669" y="3431581"/>
            <a:ext cx="792802" cy="792890"/>
          </a:xfrm>
          <a:prstGeom prst="ellipse">
            <a:avLst/>
          </a:prstGeom>
          <a:noFill/>
          <a:ln w="38100">
            <a:solidFill>
              <a:schemeClr val="accent3"/>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55" name="AutoShape 92">
            <a:extLst>
              <a:ext uri="{FF2B5EF4-FFF2-40B4-BE49-F238E27FC236}">
                <a16:creationId xmlns:a16="http://schemas.microsoft.com/office/drawing/2014/main" id="{B53F4518-6A2C-40FB-8FF7-B848E7554B37}"/>
              </a:ext>
            </a:extLst>
          </p:cNvPr>
          <p:cNvSpPr>
            <a:spLocks noChangeArrowheads="1"/>
          </p:cNvSpPr>
          <p:nvPr/>
        </p:nvSpPr>
        <p:spPr bwMode="auto">
          <a:xfrm flipH="1">
            <a:off x="9797719" y="3361030"/>
            <a:ext cx="792802" cy="792802"/>
          </a:xfrm>
          <a:prstGeom prst="ellipse">
            <a:avLst/>
          </a:prstGeom>
          <a:noFill/>
          <a:ln w="38100">
            <a:solidFill>
              <a:schemeClr val="accent2"/>
            </a:solid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26" name="TextBox 25">
            <a:extLst>
              <a:ext uri="{FF2B5EF4-FFF2-40B4-BE49-F238E27FC236}">
                <a16:creationId xmlns:a16="http://schemas.microsoft.com/office/drawing/2014/main" id="{086AEFF1-81D3-7A32-EC08-06AE5E9813C2}"/>
              </a:ext>
            </a:extLst>
          </p:cNvPr>
          <p:cNvSpPr txBox="1"/>
          <p:nvPr/>
        </p:nvSpPr>
        <p:spPr>
          <a:xfrm>
            <a:off x="295929" y="6298752"/>
            <a:ext cx="5124748" cy="276999"/>
          </a:xfrm>
          <a:prstGeom prst="rect">
            <a:avLst/>
          </a:prstGeom>
          <a:noFill/>
        </p:spPr>
        <p:txBody>
          <a:bodyPr wrap="square" rtlCol="0">
            <a:spAutoFit/>
          </a:bodyPr>
          <a:lstStyle/>
          <a:p>
            <a:r>
              <a:rPr lang="en-US" sz="1200" i="1" dirty="0"/>
              <a:t>*Based on American Heart Association in 2020</a:t>
            </a:r>
            <a:endParaRPr lang="en-ID" sz="1200" i="1" dirty="0"/>
          </a:p>
        </p:txBody>
      </p:sp>
      <p:sp>
        <p:nvSpPr>
          <p:cNvPr id="27" name="Freeform 25">
            <a:extLst>
              <a:ext uri="{FF2B5EF4-FFF2-40B4-BE49-F238E27FC236}">
                <a16:creationId xmlns:a16="http://schemas.microsoft.com/office/drawing/2014/main" id="{044EB82A-C4B4-A527-8C5E-1BE3D96B6A4F}"/>
              </a:ext>
            </a:extLst>
          </p:cNvPr>
          <p:cNvSpPr/>
          <p:nvPr/>
        </p:nvSpPr>
        <p:spPr>
          <a:xfrm>
            <a:off x="7218141" y="3569898"/>
            <a:ext cx="470812" cy="582600"/>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28" name="Group 110">
            <a:extLst>
              <a:ext uri="{FF2B5EF4-FFF2-40B4-BE49-F238E27FC236}">
                <a16:creationId xmlns:a16="http://schemas.microsoft.com/office/drawing/2014/main" id="{6D9FB70F-D388-4468-3939-6E73562D12C8}"/>
              </a:ext>
            </a:extLst>
          </p:cNvPr>
          <p:cNvGrpSpPr/>
          <p:nvPr/>
        </p:nvGrpSpPr>
        <p:grpSpPr>
          <a:xfrm>
            <a:off x="9937562" y="3485326"/>
            <a:ext cx="501857" cy="554554"/>
            <a:chOff x="4835382" y="73243"/>
            <a:chExt cx="2920830" cy="3227535"/>
          </a:xfrm>
          <a:solidFill>
            <a:schemeClr val="accent4"/>
          </a:solidFill>
        </p:grpSpPr>
        <p:sp>
          <p:nvSpPr>
            <p:cNvPr id="29" name="Freeform 111">
              <a:extLst>
                <a:ext uri="{FF2B5EF4-FFF2-40B4-BE49-F238E27FC236}">
                  <a16:creationId xmlns:a16="http://schemas.microsoft.com/office/drawing/2014/main" id="{5AC742CA-9F77-A716-CDE2-0F810E30AB9E}"/>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37">
              <a:extLst>
                <a:ext uri="{FF2B5EF4-FFF2-40B4-BE49-F238E27FC236}">
                  <a16:creationId xmlns:a16="http://schemas.microsoft.com/office/drawing/2014/main" id="{4FBBE45C-8540-F682-3C4D-8C7EB265F51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3" name="Arrow: Right 32">
            <a:extLst>
              <a:ext uri="{FF2B5EF4-FFF2-40B4-BE49-F238E27FC236}">
                <a16:creationId xmlns:a16="http://schemas.microsoft.com/office/drawing/2014/main" id="{46250F25-3E65-CA55-9FF4-8759D4217407}"/>
              </a:ext>
            </a:extLst>
          </p:cNvPr>
          <p:cNvSpPr/>
          <p:nvPr/>
        </p:nvSpPr>
        <p:spPr>
          <a:xfrm>
            <a:off x="8030721" y="3477737"/>
            <a:ext cx="1625557" cy="6355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5" name="TextBox 34">
            <a:extLst>
              <a:ext uri="{FF2B5EF4-FFF2-40B4-BE49-F238E27FC236}">
                <a16:creationId xmlns:a16="http://schemas.microsoft.com/office/drawing/2014/main" id="{48EE79ED-6977-AFD5-5233-7B5B8E828340}"/>
              </a:ext>
            </a:extLst>
          </p:cNvPr>
          <p:cNvSpPr txBox="1"/>
          <p:nvPr/>
        </p:nvSpPr>
        <p:spPr>
          <a:xfrm>
            <a:off x="5990758" y="4798376"/>
            <a:ext cx="5705481" cy="1154675"/>
          </a:xfrm>
          <a:prstGeom prst="rect">
            <a:avLst/>
          </a:prstGeom>
          <a:noFill/>
        </p:spPr>
        <p:txBody>
          <a:bodyPr wrap="square" rtlCol="0">
            <a:spAutoFit/>
          </a:bodyPr>
          <a:lstStyle/>
          <a:p>
            <a:pPr algn="just">
              <a:lnSpc>
                <a:spcPct val="150000"/>
              </a:lnSpc>
            </a:pPr>
            <a:r>
              <a:rPr lang="en-US" altLang="ko-KR" sz="1600" b="1" dirty="0">
                <a:solidFill>
                  <a:schemeClr val="tx1">
                    <a:lumMod val="75000"/>
                    <a:lumOff val="25000"/>
                  </a:schemeClr>
                </a:solidFill>
                <a:cs typeface="Arial" pitchFamily="34" charset="0"/>
              </a:rPr>
              <a:t>The goal of these project is :</a:t>
            </a:r>
          </a:p>
          <a:p>
            <a:pPr algn="just">
              <a:lnSpc>
                <a:spcPct val="150000"/>
              </a:lnSpc>
            </a:pPr>
            <a:r>
              <a:rPr lang="en-US" altLang="ko-KR" sz="1600" b="1" dirty="0">
                <a:solidFill>
                  <a:schemeClr val="tx1">
                    <a:lumMod val="75000"/>
                    <a:lumOff val="25000"/>
                  </a:schemeClr>
                </a:solidFill>
                <a:cs typeface="Arial" pitchFamily="34" charset="0"/>
              </a:rPr>
              <a:t>Build a model for prediction, Does someone have the potential for cardiovascular or not</a:t>
            </a:r>
          </a:p>
        </p:txBody>
      </p:sp>
      <p:sp>
        <p:nvSpPr>
          <p:cNvPr id="31" name="TextBox 30">
            <a:extLst>
              <a:ext uri="{FF2B5EF4-FFF2-40B4-BE49-F238E27FC236}">
                <a16:creationId xmlns:a16="http://schemas.microsoft.com/office/drawing/2014/main" id="{00323C9B-5969-1A0F-6742-876C3E630DC3}"/>
              </a:ext>
            </a:extLst>
          </p:cNvPr>
          <p:cNvSpPr txBox="1"/>
          <p:nvPr/>
        </p:nvSpPr>
        <p:spPr>
          <a:xfrm>
            <a:off x="295701" y="1233116"/>
            <a:ext cx="4599028" cy="1200329"/>
          </a:xfrm>
          <a:prstGeom prst="rect">
            <a:avLst/>
          </a:prstGeom>
          <a:noFill/>
        </p:spPr>
        <p:txBody>
          <a:bodyPr wrap="square" rtlCol="0">
            <a:spAutoFit/>
          </a:bodyPr>
          <a:lstStyle/>
          <a:p>
            <a:r>
              <a:rPr lang="en-US" dirty="0"/>
              <a:t>Cardiovascular disease (CVD), listed as the underlying cause of death, accounted for </a:t>
            </a:r>
            <a:r>
              <a:rPr lang="en-US" b="1" dirty="0"/>
              <a:t>928,741 deaths </a:t>
            </a:r>
            <a:r>
              <a:rPr lang="en-US" dirty="0"/>
              <a:t>in the United States in 2020.</a:t>
            </a:r>
            <a:endParaRPr lang="en-ID" dirty="0"/>
          </a:p>
        </p:txBody>
      </p:sp>
      <p:sp>
        <p:nvSpPr>
          <p:cNvPr id="32" name="Rectangle: Rounded Corners 31">
            <a:extLst>
              <a:ext uri="{FF2B5EF4-FFF2-40B4-BE49-F238E27FC236}">
                <a16:creationId xmlns:a16="http://schemas.microsoft.com/office/drawing/2014/main" id="{DF0DDB3E-291A-3785-C152-7CE85317511C}"/>
              </a:ext>
            </a:extLst>
          </p:cNvPr>
          <p:cNvSpPr/>
          <p:nvPr/>
        </p:nvSpPr>
        <p:spPr>
          <a:xfrm>
            <a:off x="236208" y="2731141"/>
            <a:ext cx="4599028" cy="1427788"/>
          </a:xfrm>
          <a:prstGeom prst="round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D" dirty="0"/>
          </a:p>
        </p:txBody>
      </p:sp>
      <p:sp>
        <p:nvSpPr>
          <p:cNvPr id="34" name="TextBox 33">
            <a:extLst>
              <a:ext uri="{FF2B5EF4-FFF2-40B4-BE49-F238E27FC236}">
                <a16:creationId xmlns:a16="http://schemas.microsoft.com/office/drawing/2014/main" id="{D268347A-FD11-BD25-18E2-626A0669F565}"/>
              </a:ext>
            </a:extLst>
          </p:cNvPr>
          <p:cNvSpPr txBox="1"/>
          <p:nvPr/>
        </p:nvSpPr>
        <p:spPr>
          <a:xfrm>
            <a:off x="294014" y="2844870"/>
            <a:ext cx="4599028" cy="1200329"/>
          </a:xfrm>
          <a:prstGeom prst="rect">
            <a:avLst/>
          </a:prstGeom>
          <a:noFill/>
        </p:spPr>
        <p:txBody>
          <a:bodyPr wrap="square" rtlCol="0">
            <a:spAutoFit/>
          </a:bodyPr>
          <a:lstStyle/>
          <a:p>
            <a:r>
              <a:rPr lang="en-US" dirty="0"/>
              <a:t>Between 2017 and 2020, 127.9 million US adults had some form of CVD. Between 2018 and 2019, direct and indirect costs of total CVD were </a:t>
            </a:r>
            <a:r>
              <a:rPr lang="en-US" b="1" dirty="0"/>
              <a:t>$407.3 billion</a:t>
            </a:r>
            <a:endParaRPr lang="en-ID" b="1" dirty="0"/>
          </a:p>
        </p:txBody>
      </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3FAF5342-DE8D-6B8A-02AE-A57CAD7696AA}"/>
              </a:ext>
            </a:extLst>
          </p:cNvPr>
          <p:cNvSpPr>
            <a:spLocks noGrp="1"/>
          </p:cNvSpPr>
          <p:nvPr>
            <p:ph type="body" sz="quarter" idx="10"/>
          </p:nvPr>
        </p:nvSpPr>
        <p:spPr/>
        <p:txBody>
          <a:bodyPr/>
          <a:lstStyle/>
          <a:p>
            <a:r>
              <a:rPr lang="en-US" dirty="0"/>
              <a:t>Research Question</a:t>
            </a:r>
            <a:endParaRPr lang="en-ID" dirty="0"/>
          </a:p>
        </p:txBody>
      </p:sp>
      <p:pic>
        <p:nvPicPr>
          <p:cNvPr id="48" name="Picture 47">
            <a:extLst>
              <a:ext uri="{FF2B5EF4-FFF2-40B4-BE49-F238E27FC236}">
                <a16:creationId xmlns:a16="http://schemas.microsoft.com/office/drawing/2014/main" id="{EA6E707E-D270-C37B-5925-56CE044D00F5}"/>
              </a:ext>
            </a:extLst>
          </p:cNvPr>
          <p:cNvPicPr>
            <a:picLocks noChangeAspect="1"/>
          </p:cNvPicPr>
          <p:nvPr/>
        </p:nvPicPr>
        <p:blipFill rotWithShape="1">
          <a:blip r:embed="rId2">
            <a:extLst>
              <a:ext uri="{28A0092B-C50C-407E-A947-70E740481C1C}">
                <a14:useLocalDpi xmlns:a14="http://schemas.microsoft.com/office/drawing/2010/main" val="0"/>
              </a:ext>
            </a:extLst>
          </a:blip>
          <a:srcRect l="24676"/>
          <a:stretch/>
        </p:blipFill>
        <p:spPr>
          <a:xfrm>
            <a:off x="0" y="2377886"/>
            <a:ext cx="3971365" cy="3514914"/>
          </a:xfrm>
          <a:prstGeom prst="rect">
            <a:avLst/>
          </a:prstGeom>
        </p:spPr>
      </p:pic>
      <p:sp>
        <p:nvSpPr>
          <p:cNvPr id="49" name="TextBox 48">
            <a:extLst>
              <a:ext uri="{FF2B5EF4-FFF2-40B4-BE49-F238E27FC236}">
                <a16:creationId xmlns:a16="http://schemas.microsoft.com/office/drawing/2014/main" id="{7F0DB1D0-6D11-3C15-AB66-B2A4459F61CE}"/>
              </a:ext>
            </a:extLst>
          </p:cNvPr>
          <p:cNvSpPr txBox="1"/>
          <p:nvPr/>
        </p:nvSpPr>
        <p:spPr>
          <a:xfrm>
            <a:off x="4249271" y="2377886"/>
            <a:ext cx="4846320" cy="3266985"/>
          </a:xfrm>
          <a:prstGeom prst="rect">
            <a:avLst/>
          </a:prstGeom>
          <a:noFill/>
        </p:spPr>
        <p:txBody>
          <a:bodyPr wrap="square" rtlCol="0">
            <a:spAutoFit/>
          </a:bodyPr>
          <a:lstStyle/>
          <a:p>
            <a:pPr marL="342900" indent="-342900">
              <a:lnSpc>
                <a:spcPct val="150000"/>
              </a:lnSpc>
              <a:buFont typeface="+mj-lt"/>
              <a:buAutoNum type="arabicPeriod"/>
            </a:pPr>
            <a:r>
              <a:rPr lang="en-US" sz="2000" dirty="0"/>
              <a:t>How to make a model to predict cardiovascular disease</a:t>
            </a:r>
          </a:p>
          <a:p>
            <a:pPr marL="342900" indent="-342900">
              <a:lnSpc>
                <a:spcPct val="150000"/>
              </a:lnSpc>
              <a:buFont typeface="+mj-lt"/>
              <a:buAutoNum type="arabicPeriod"/>
            </a:pPr>
            <a:r>
              <a:rPr lang="en-US" sz="2000" dirty="0"/>
              <a:t>Which is the best model to use prediction of cardiovascular disease</a:t>
            </a:r>
          </a:p>
          <a:p>
            <a:pPr marL="342900" indent="-342900">
              <a:lnSpc>
                <a:spcPct val="150000"/>
              </a:lnSpc>
              <a:buFont typeface="+mj-lt"/>
              <a:buAutoNum type="arabicPeriod"/>
            </a:pPr>
            <a:r>
              <a:rPr lang="en-US" sz="2000" dirty="0"/>
              <a:t>What is the importance of the features that influence the model to make a prediction? </a:t>
            </a:r>
            <a:endParaRPr lang="en-ID" sz="2000" dirty="0"/>
          </a:p>
        </p:txBody>
      </p:sp>
      <p:sp>
        <p:nvSpPr>
          <p:cNvPr id="2" name="TextBox 1">
            <a:extLst>
              <a:ext uri="{FF2B5EF4-FFF2-40B4-BE49-F238E27FC236}">
                <a16:creationId xmlns:a16="http://schemas.microsoft.com/office/drawing/2014/main" id="{099CFA48-9115-A844-841E-AFAC2A16B5C0}"/>
              </a:ext>
            </a:extLst>
          </p:cNvPr>
          <p:cNvSpPr txBox="1"/>
          <p:nvPr/>
        </p:nvSpPr>
        <p:spPr>
          <a:xfrm>
            <a:off x="3213847" y="1366878"/>
            <a:ext cx="5764306" cy="707886"/>
          </a:xfrm>
          <a:prstGeom prst="rect">
            <a:avLst/>
          </a:prstGeom>
          <a:noFill/>
        </p:spPr>
        <p:txBody>
          <a:bodyPr wrap="square" rtlCol="0">
            <a:spAutoFit/>
          </a:bodyPr>
          <a:lstStyle/>
          <a:p>
            <a:pPr algn="ctr"/>
            <a:r>
              <a:rPr lang="en-US" sz="2000" dirty="0"/>
              <a:t>I’m limiting the topics with questions below, so our discussion is not going widely.</a:t>
            </a:r>
            <a:endParaRPr lang="en-ID" sz="2000" dirty="0"/>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344D3AD-7323-40D9-8ACA-F302072A6ADA}"/>
              </a:ext>
            </a:extLst>
          </p:cNvPr>
          <p:cNvSpPr/>
          <p:nvPr/>
        </p:nvSpPr>
        <p:spPr>
          <a:xfrm>
            <a:off x="1706880" y="5041810"/>
            <a:ext cx="10485120" cy="1663790"/>
          </a:xfrm>
          <a:prstGeom prst="rect">
            <a:avLst/>
          </a:prstGeom>
          <a:gradFill>
            <a:gsLst>
              <a:gs pos="0">
                <a:schemeClr val="accent1">
                  <a:alpha val="0"/>
                </a:schemeClr>
              </a:gs>
              <a:gs pos="30000">
                <a:schemeClr val="accent1">
                  <a:alpha val="0"/>
                </a:scheme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6360160" y="5041810"/>
            <a:ext cx="5640987"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02 Exploratory Data Analysis</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71555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82">
            <a:extLst>
              <a:ext uri="{FF2B5EF4-FFF2-40B4-BE49-F238E27FC236}">
                <a16:creationId xmlns:a16="http://schemas.microsoft.com/office/drawing/2014/main" id="{C90C0079-6A4A-F031-A7A2-75E71815D759}"/>
              </a:ext>
            </a:extLst>
          </p:cNvPr>
          <p:cNvGrpSpPr/>
          <p:nvPr/>
        </p:nvGrpSpPr>
        <p:grpSpPr>
          <a:xfrm>
            <a:off x="9153845" y="4028893"/>
            <a:ext cx="3100967" cy="3427696"/>
            <a:chOff x="200912" y="1435563"/>
            <a:chExt cx="4923748" cy="5442533"/>
          </a:xfrm>
        </p:grpSpPr>
        <p:grpSp>
          <p:nvGrpSpPr>
            <p:cNvPr id="49" name="Group 83">
              <a:extLst>
                <a:ext uri="{FF2B5EF4-FFF2-40B4-BE49-F238E27FC236}">
                  <a16:creationId xmlns:a16="http://schemas.microsoft.com/office/drawing/2014/main" id="{F33BB22F-76E7-7592-9521-1E02A02F5FF6}"/>
                </a:ext>
              </a:extLst>
            </p:cNvPr>
            <p:cNvGrpSpPr/>
            <p:nvPr/>
          </p:nvGrpSpPr>
          <p:grpSpPr>
            <a:xfrm>
              <a:off x="200912" y="1945518"/>
              <a:ext cx="4643328" cy="4932578"/>
              <a:chOff x="180815" y="2395328"/>
              <a:chExt cx="3940573" cy="4186046"/>
            </a:xfrm>
          </p:grpSpPr>
          <p:sp>
            <p:nvSpPr>
              <p:cNvPr id="55" name="Freeform: Shape 89">
                <a:extLst>
                  <a:ext uri="{FF2B5EF4-FFF2-40B4-BE49-F238E27FC236}">
                    <a16:creationId xmlns:a16="http://schemas.microsoft.com/office/drawing/2014/main" id="{8F32A8F7-5E16-C893-0C12-3A6263C24497}"/>
                  </a:ext>
                </a:extLst>
              </p:cNvPr>
              <p:cNvSpPr/>
              <p:nvPr/>
            </p:nvSpPr>
            <p:spPr>
              <a:xfrm>
                <a:off x="182622" y="3659179"/>
                <a:ext cx="3658332" cy="2916483"/>
              </a:xfrm>
              <a:custGeom>
                <a:avLst/>
                <a:gdLst>
                  <a:gd name="connsiteX0" fmla="*/ 5260684 w 5434479"/>
                  <a:gd name="connsiteY0" fmla="*/ 796526 h 4332456"/>
                  <a:gd name="connsiteX1" fmla="*/ 5260238 w 5434479"/>
                  <a:gd name="connsiteY1" fmla="*/ 793622 h 4332456"/>
                  <a:gd name="connsiteX2" fmla="*/ 5230825 w 5434479"/>
                  <a:gd name="connsiteY2" fmla="*/ 765922 h 4332456"/>
                  <a:gd name="connsiteX3" fmla="*/ 4877426 w 5434479"/>
                  <a:gd name="connsiteY3" fmla="*/ 610221 h 4332456"/>
                  <a:gd name="connsiteX4" fmla="*/ 4828728 w 5434479"/>
                  <a:gd name="connsiteY4" fmla="*/ 601955 h 4332456"/>
                  <a:gd name="connsiteX5" fmla="*/ 4807655 w 5434479"/>
                  <a:gd name="connsiteY5" fmla="*/ 626975 h 4332456"/>
                  <a:gd name="connsiteX6" fmla="*/ 4625594 w 5434479"/>
                  <a:gd name="connsiteY6" fmla="*/ 1633187 h 4332456"/>
                  <a:gd name="connsiteX7" fmla="*/ 3775604 w 5434479"/>
                  <a:gd name="connsiteY7" fmla="*/ 453179 h 4332456"/>
                  <a:gd name="connsiteX8" fmla="*/ 3573289 w 5434479"/>
                  <a:gd name="connsiteY8" fmla="*/ 343124 h 4332456"/>
                  <a:gd name="connsiteX9" fmla="*/ 3561375 w 5434479"/>
                  <a:gd name="connsiteY9" fmla="*/ 319817 h 4332456"/>
                  <a:gd name="connsiteX10" fmla="*/ 3519750 w 5434479"/>
                  <a:gd name="connsiteY10" fmla="*/ 268140 h 4332456"/>
                  <a:gd name="connsiteX11" fmla="*/ 3391451 w 5434479"/>
                  <a:gd name="connsiteY11" fmla="*/ 218622 h 4332456"/>
                  <a:gd name="connsiteX12" fmla="*/ 3125769 w 5434479"/>
                  <a:gd name="connsiteY12" fmla="*/ 149670 h 4332456"/>
                  <a:gd name="connsiteX13" fmla="*/ 3110355 w 5434479"/>
                  <a:gd name="connsiteY13" fmla="*/ 135820 h 4332456"/>
                  <a:gd name="connsiteX14" fmla="*/ 2909306 w 5434479"/>
                  <a:gd name="connsiteY14" fmla="*/ 35295 h 4332456"/>
                  <a:gd name="connsiteX15" fmla="*/ 2912508 w 5434479"/>
                  <a:gd name="connsiteY15" fmla="*/ 169328 h 4332456"/>
                  <a:gd name="connsiteX16" fmla="*/ 2915710 w 5434479"/>
                  <a:gd name="connsiteY16" fmla="*/ 324061 h 4332456"/>
                  <a:gd name="connsiteX17" fmla="*/ 2922784 w 5434479"/>
                  <a:gd name="connsiteY17" fmla="*/ 505377 h 4332456"/>
                  <a:gd name="connsiteX18" fmla="*/ 2820994 w 5434479"/>
                  <a:gd name="connsiteY18" fmla="*/ 754976 h 4332456"/>
                  <a:gd name="connsiteX19" fmla="*/ 2407950 w 5434479"/>
                  <a:gd name="connsiteY19" fmla="*/ 853713 h 4332456"/>
                  <a:gd name="connsiteX20" fmla="*/ 2133109 w 5434479"/>
                  <a:gd name="connsiteY20" fmla="*/ 517515 h 4332456"/>
                  <a:gd name="connsiteX21" fmla="*/ 2152544 w 5434479"/>
                  <a:gd name="connsiteY21" fmla="*/ 308945 h 4332456"/>
                  <a:gd name="connsiteX22" fmla="*/ 2152544 w 5434479"/>
                  <a:gd name="connsiteY22" fmla="*/ 308945 h 4332456"/>
                  <a:gd name="connsiteX23" fmla="*/ 2152544 w 5434479"/>
                  <a:gd name="connsiteY23" fmla="*/ 308945 h 4332456"/>
                  <a:gd name="connsiteX24" fmla="*/ 2163192 w 5434479"/>
                  <a:gd name="connsiteY24" fmla="*/ 235302 h 4332456"/>
                  <a:gd name="connsiteX25" fmla="*/ 2175180 w 5434479"/>
                  <a:gd name="connsiteY25" fmla="*/ 117428 h 4332456"/>
                  <a:gd name="connsiteX26" fmla="*/ 2175180 w 5434479"/>
                  <a:gd name="connsiteY26" fmla="*/ 117428 h 4332456"/>
                  <a:gd name="connsiteX27" fmla="*/ 2194466 w 5434479"/>
                  <a:gd name="connsiteY27" fmla="*/ 0 h 4332456"/>
                  <a:gd name="connsiteX28" fmla="*/ 1912327 w 5434479"/>
                  <a:gd name="connsiteY28" fmla="*/ 191816 h 4332456"/>
                  <a:gd name="connsiteX29" fmla="*/ 1895126 w 5434479"/>
                  <a:gd name="connsiteY29" fmla="*/ 195985 h 4332456"/>
                  <a:gd name="connsiteX30" fmla="*/ 1690578 w 5434479"/>
                  <a:gd name="connsiteY30" fmla="*/ 266204 h 4332456"/>
                  <a:gd name="connsiteX31" fmla="*/ 1567268 w 5434479"/>
                  <a:gd name="connsiteY31" fmla="*/ 312445 h 4332456"/>
                  <a:gd name="connsiteX32" fmla="*/ 1539270 w 5434479"/>
                  <a:gd name="connsiteY32" fmla="*/ 336124 h 4332456"/>
                  <a:gd name="connsiteX33" fmla="*/ 1539270 w 5434479"/>
                  <a:gd name="connsiteY33" fmla="*/ 336124 h 4332456"/>
                  <a:gd name="connsiteX34" fmla="*/ 1525867 w 5434479"/>
                  <a:gd name="connsiteY34" fmla="*/ 341783 h 4332456"/>
                  <a:gd name="connsiteX35" fmla="*/ 1525867 w 5434479"/>
                  <a:gd name="connsiteY35" fmla="*/ 341783 h 4332456"/>
                  <a:gd name="connsiteX36" fmla="*/ 1511347 w 5434479"/>
                  <a:gd name="connsiteY36" fmla="*/ 344836 h 4332456"/>
                  <a:gd name="connsiteX37" fmla="*/ 1284087 w 5434479"/>
                  <a:gd name="connsiteY37" fmla="*/ 444169 h 4332456"/>
                  <a:gd name="connsiteX38" fmla="*/ 1028308 w 5434479"/>
                  <a:gd name="connsiteY38" fmla="*/ 641197 h 4332456"/>
                  <a:gd name="connsiteX39" fmla="*/ 900530 w 5434479"/>
                  <a:gd name="connsiteY39" fmla="*/ 864138 h 4332456"/>
                  <a:gd name="connsiteX40" fmla="*/ 260748 w 5434479"/>
                  <a:gd name="connsiteY40" fmla="*/ 2209750 h 4332456"/>
                  <a:gd name="connsiteX41" fmla="*/ 106238 w 5434479"/>
                  <a:gd name="connsiteY41" fmla="*/ 2647888 h 4332456"/>
                  <a:gd name="connsiteX42" fmla="*/ 36244 w 5434479"/>
                  <a:gd name="connsiteY42" fmla="*/ 2956014 h 4332456"/>
                  <a:gd name="connsiteX43" fmla="*/ 23287 w 5434479"/>
                  <a:gd name="connsiteY43" fmla="*/ 3087962 h 4332456"/>
                  <a:gd name="connsiteX44" fmla="*/ 1470 w 5434479"/>
                  <a:gd name="connsiteY44" fmla="*/ 4308701 h 4332456"/>
                  <a:gd name="connsiteX45" fmla="*/ 209816 w 5434479"/>
                  <a:gd name="connsiteY45" fmla="*/ 4308328 h 4332456"/>
                  <a:gd name="connsiteX46" fmla="*/ 209816 w 5434479"/>
                  <a:gd name="connsiteY46" fmla="*/ 4308328 h 4332456"/>
                  <a:gd name="connsiteX47" fmla="*/ 745425 w 5434479"/>
                  <a:gd name="connsiteY47" fmla="*/ 4308477 h 4332456"/>
                  <a:gd name="connsiteX48" fmla="*/ 746616 w 5434479"/>
                  <a:gd name="connsiteY48" fmla="*/ 3648665 h 4332456"/>
                  <a:gd name="connsiteX49" fmla="*/ 782135 w 5434479"/>
                  <a:gd name="connsiteY49" fmla="*/ 3239493 h 4332456"/>
                  <a:gd name="connsiteX50" fmla="*/ 862778 w 5434479"/>
                  <a:gd name="connsiteY50" fmla="*/ 2975523 h 4332456"/>
                  <a:gd name="connsiteX51" fmla="*/ 1081921 w 5434479"/>
                  <a:gd name="connsiteY51" fmla="*/ 2579829 h 4332456"/>
                  <a:gd name="connsiteX52" fmla="*/ 1103366 w 5434479"/>
                  <a:gd name="connsiteY52" fmla="*/ 2815578 h 4332456"/>
                  <a:gd name="connsiteX53" fmla="*/ 1107089 w 5434479"/>
                  <a:gd name="connsiteY53" fmla="*/ 3168903 h 4332456"/>
                  <a:gd name="connsiteX54" fmla="*/ 993757 w 5434479"/>
                  <a:gd name="connsiteY54" fmla="*/ 4299170 h 4332456"/>
                  <a:gd name="connsiteX55" fmla="*/ 1019372 w 5434479"/>
                  <a:gd name="connsiteY55" fmla="*/ 4332454 h 4332456"/>
                  <a:gd name="connsiteX56" fmla="*/ 1461233 w 5434479"/>
                  <a:gd name="connsiteY56" fmla="*/ 4332156 h 4332456"/>
                  <a:gd name="connsiteX57" fmla="*/ 1461233 w 5434479"/>
                  <a:gd name="connsiteY57" fmla="*/ 4332156 h 4332456"/>
                  <a:gd name="connsiteX58" fmla="*/ 1713587 w 5434479"/>
                  <a:gd name="connsiteY58" fmla="*/ 4332306 h 4332456"/>
                  <a:gd name="connsiteX59" fmla="*/ 2281140 w 5434479"/>
                  <a:gd name="connsiteY59" fmla="*/ 4331784 h 4332456"/>
                  <a:gd name="connsiteX60" fmla="*/ 2281140 w 5434479"/>
                  <a:gd name="connsiteY60" fmla="*/ 4331784 h 4332456"/>
                  <a:gd name="connsiteX61" fmla="*/ 2281140 w 5434479"/>
                  <a:gd name="connsiteY61" fmla="*/ 4331784 h 4332456"/>
                  <a:gd name="connsiteX62" fmla="*/ 2320159 w 5434479"/>
                  <a:gd name="connsiteY62" fmla="*/ 4331263 h 4332456"/>
                  <a:gd name="connsiteX63" fmla="*/ 3915221 w 5434479"/>
                  <a:gd name="connsiteY63" fmla="*/ 4332306 h 4332456"/>
                  <a:gd name="connsiteX64" fmla="*/ 3970844 w 5434479"/>
                  <a:gd name="connsiteY64" fmla="*/ 4280629 h 4332456"/>
                  <a:gd name="connsiteX65" fmla="*/ 3949399 w 5434479"/>
                  <a:gd name="connsiteY65" fmla="*/ 2754668 h 4332456"/>
                  <a:gd name="connsiteX66" fmla="*/ 3943517 w 5434479"/>
                  <a:gd name="connsiteY66" fmla="*/ 2420777 h 4332456"/>
                  <a:gd name="connsiteX67" fmla="*/ 4610925 w 5434479"/>
                  <a:gd name="connsiteY67" fmla="*/ 2895402 h 4332456"/>
                  <a:gd name="connsiteX68" fmla="*/ 4932975 w 5434479"/>
                  <a:gd name="connsiteY68" fmla="*/ 2984980 h 4332456"/>
                  <a:gd name="connsiteX69" fmla="*/ 5072146 w 5434479"/>
                  <a:gd name="connsiteY69" fmla="*/ 2851618 h 4332456"/>
                  <a:gd name="connsiteX70" fmla="*/ 5380048 w 5434479"/>
                  <a:gd name="connsiteY70" fmla="*/ 1473391 h 4332456"/>
                  <a:gd name="connsiteX71" fmla="*/ 5434480 w 5434479"/>
                  <a:gd name="connsiteY71" fmla="*/ 896827 h 4332456"/>
                  <a:gd name="connsiteX72" fmla="*/ 5260684 w 5434479"/>
                  <a:gd name="connsiteY72" fmla="*/ 796526 h 433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434479" h="4332456">
                    <a:moveTo>
                      <a:pt x="5260684" y="796526"/>
                    </a:moveTo>
                    <a:cubicBezTo>
                      <a:pt x="5260536" y="795558"/>
                      <a:pt x="5260387" y="794590"/>
                      <a:pt x="5260238" y="793622"/>
                    </a:cubicBezTo>
                    <a:cubicBezTo>
                      <a:pt x="5256217" y="778208"/>
                      <a:pt x="5243633" y="771432"/>
                      <a:pt x="5230825" y="765922"/>
                    </a:cubicBezTo>
                    <a:cubicBezTo>
                      <a:pt x="5112579" y="715064"/>
                      <a:pt x="4995077" y="662419"/>
                      <a:pt x="4877426" y="610221"/>
                    </a:cubicBezTo>
                    <a:cubicBezTo>
                      <a:pt x="4862310" y="603519"/>
                      <a:pt x="4846673" y="594583"/>
                      <a:pt x="4828728" y="601955"/>
                    </a:cubicBezTo>
                    <a:cubicBezTo>
                      <a:pt x="4807729" y="598381"/>
                      <a:pt x="4809665" y="615954"/>
                      <a:pt x="4807655" y="626975"/>
                    </a:cubicBezTo>
                    <a:cubicBezTo>
                      <a:pt x="4754563" y="920953"/>
                      <a:pt x="4634306" y="1587690"/>
                      <a:pt x="4625594" y="1633187"/>
                    </a:cubicBezTo>
                    <a:cubicBezTo>
                      <a:pt x="4578161" y="1568107"/>
                      <a:pt x="4005916" y="791686"/>
                      <a:pt x="3775604" y="453179"/>
                    </a:cubicBezTo>
                    <a:cubicBezTo>
                      <a:pt x="3727277" y="382142"/>
                      <a:pt x="3659591" y="345134"/>
                      <a:pt x="3573289" y="343124"/>
                    </a:cubicBezTo>
                    <a:cubicBezTo>
                      <a:pt x="3565694" y="337166"/>
                      <a:pt x="3562045" y="329199"/>
                      <a:pt x="3561375" y="319817"/>
                    </a:cubicBezTo>
                    <a:cubicBezTo>
                      <a:pt x="3559364" y="292936"/>
                      <a:pt x="3544248" y="278490"/>
                      <a:pt x="3519750" y="268140"/>
                    </a:cubicBezTo>
                    <a:cubicBezTo>
                      <a:pt x="3477456" y="250194"/>
                      <a:pt x="3435161" y="232621"/>
                      <a:pt x="3391451" y="218622"/>
                    </a:cubicBezTo>
                    <a:cubicBezTo>
                      <a:pt x="3304181" y="190699"/>
                      <a:pt x="3217060" y="162179"/>
                      <a:pt x="3125769" y="149670"/>
                    </a:cubicBezTo>
                    <a:cubicBezTo>
                      <a:pt x="3120631" y="145053"/>
                      <a:pt x="3115642" y="140287"/>
                      <a:pt x="3110355" y="135820"/>
                    </a:cubicBezTo>
                    <a:cubicBezTo>
                      <a:pt x="3052126" y="86302"/>
                      <a:pt x="2986301" y="47805"/>
                      <a:pt x="2909306" y="35295"/>
                    </a:cubicBezTo>
                    <a:cubicBezTo>
                      <a:pt x="2910796" y="83696"/>
                      <a:pt x="2912508" y="169328"/>
                      <a:pt x="2912508" y="169328"/>
                    </a:cubicBezTo>
                    <a:cubicBezTo>
                      <a:pt x="2915710" y="232174"/>
                      <a:pt x="2915710" y="324061"/>
                      <a:pt x="2915710" y="324061"/>
                    </a:cubicBezTo>
                    <a:cubicBezTo>
                      <a:pt x="2917423" y="386088"/>
                      <a:pt x="2924869" y="443499"/>
                      <a:pt x="2922784" y="505377"/>
                    </a:cubicBezTo>
                    <a:cubicBezTo>
                      <a:pt x="2919657" y="600317"/>
                      <a:pt x="2889425" y="686992"/>
                      <a:pt x="2820994" y="754976"/>
                    </a:cubicBezTo>
                    <a:cubicBezTo>
                      <a:pt x="2704088" y="870988"/>
                      <a:pt x="2562534" y="896455"/>
                      <a:pt x="2407950" y="853713"/>
                    </a:cubicBezTo>
                    <a:cubicBezTo>
                      <a:pt x="2245622" y="808738"/>
                      <a:pt x="2147182" y="685130"/>
                      <a:pt x="2133109" y="517515"/>
                    </a:cubicBezTo>
                    <a:cubicBezTo>
                      <a:pt x="2127152" y="446775"/>
                      <a:pt x="2145470" y="378419"/>
                      <a:pt x="2152544" y="308945"/>
                    </a:cubicBezTo>
                    <a:lnTo>
                      <a:pt x="2152544" y="308945"/>
                    </a:lnTo>
                    <a:lnTo>
                      <a:pt x="2152544" y="308945"/>
                    </a:lnTo>
                    <a:cubicBezTo>
                      <a:pt x="2156192" y="284447"/>
                      <a:pt x="2161330" y="260023"/>
                      <a:pt x="2163192" y="235302"/>
                    </a:cubicBezTo>
                    <a:cubicBezTo>
                      <a:pt x="2166170" y="195911"/>
                      <a:pt x="2180095" y="157637"/>
                      <a:pt x="2175180" y="117428"/>
                    </a:cubicBezTo>
                    <a:cubicBezTo>
                      <a:pt x="2175180" y="117428"/>
                      <a:pt x="2175180" y="117428"/>
                      <a:pt x="2175180" y="117428"/>
                    </a:cubicBezTo>
                    <a:cubicBezTo>
                      <a:pt x="2189254" y="79526"/>
                      <a:pt x="2190147" y="39465"/>
                      <a:pt x="2194466" y="0"/>
                    </a:cubicBezTo>
                    <a:cubicBezTo>
                      <a:pt x="2085080" y="41327"/>
                      <a:pt x="1994087" y="109758"/>
                      <a:pt x="1912327" y="191816"/>
                    </a:cubicBezTo>
                    <a:cubicBezTo>
                      <a:pt x="1906594" y="193230"/>
                      <a:pt x="1900711" y="194124"/>
                      <a:pt x="1895126" y="195985"/>
                    </a:cubicBezTo>
                    <a:cubicBezTo>
                      <a:pt x="1826919" y="219292"/>
                      <a:pt x="1758786" y="242748"/>
                      <a:pt x="1690578" y="266204"/>
                    </a:cubicBezTo>
                    <a:cubicBezTo>
                      <a:pt x="1649475" y="281692"/>
                      <a:pt x="1608595" y="297701"/>
                      <a:pt x="1567268" y="312445"/>
                    </a:cubicBezTo>
                    <a:cubicBezTo>
                      <a:pt x="1554386" y="317062"/>
                      <a:pt x="1544185" y="323019"/>
                      <a:pt x="1539270" y="336124"/>
                    </a:cubicBezTo>
                    <a:lnTo>
                      <a:pt x="1539270" y="336124"/>
                    </a:lnTo>
                    <a:cubicBezTo>
                      <a:pt x="1534802" y="337986"/>
                      <a:pt x="1530335" y="339847"/>
                      <a:pt x="1525867" y="341783"/>
                    </a:cubicBezTo>
                    <a:cubicBezTo>
                      <a:pt x="1525867" y="341783"/>
                      <a:pt x="1525867" y="341783"/>
                      <a:pt x="1525867" y="341783"/>
                    </a:cubicBezTo>
                    <a:cubicBezTo>
                      <a:pt x="1521027" y="342751"/>
                      <a:pt x="1515740" y="342900"/>
                      <a:pt x="1511347" y="344836"/>
                    </a:cubicBezTo>
                    <a:cubicBezTo>
                      <a:pt x="1435469" y="377674"/>
                      <a:pt x="1359145" y="409544"/>
                      <a:pt x="1284087" y="444169"/>
                    </a:cubicBezTo>
                    <a:cubicBezTo>
                      <a:pt x="1184084" y="490336"/>
                      <a:pt x="1094282" y="551246"/>
                      <a:pt x="1028308" y="641197"/>
                    </a:cubicBezTo>
                    <a:cubicBezTo>
                      <a:pt x="977525" y="710522"/>
                      <a:pt x="940814" y="788558"/>
                      <a:pt x="900530" y="864138"/>
                    </a:cubicBezTo>
                    <a:cubicBezTo>
                      <a:pt x="709981" y="1221782"/>
                      <a:pt x="283980" y="2151223"/>
                      <a:pt x="260748" y="2209750"/>
                    </a:cubicBezTo>
                    <a:cubicBezTo>
                      <a:pt x="203635" y="2353761"/>
                      <a:pt x="149427" y="2498814"/>
                      <a:pt x="106238" y="2647888"/>
                    </a:cubicBezTo>
                    <a:cubicBezTo>
                      <a:pt x="76826" y="2749306"/>
                      <a:pt x="49349" y="2851171"/>
                      <a:pt x="36244" y="2956014"/>
                    </a:cubicBezTo>
                    <a:cubicBezTo>
                      <a:pt x="30808" y="2999724"/>
                      <a:pt x="27085" y="3044103"/>
                      <a:pt x="23287" y="3087962"/>
                    </a:cubicBezTo>
                    <a:cubicBezTo>
                      <a:pt x="20904" y="3115438"/>
                      <a:pt x="-6572" y="4241759"/>
                      <a:pt x="1470" y="4308701"/>
                    </a:cubicBezTo>
                    <a:cubicBezTo>
                      <a:pt x="84868" y="4306988"/>
                      <a:pt x="137587" y="4308701"/>
                      <a:pt x="209816" y="4308328"/>
                    </a:cubicBezTo>
                    <a:cubicBezTo>
                      <a:pt x="209816" y="4308328"/>
                      <a:pt x="209816" y="4308328"/>
                      <a:pt x="209816" y="4308328"/>
                    </a:cubicBezTo>
                    <a:cubicBezTo>
                      <a:pt x="312127" y="4308328"/>
                      <a:pt x="615115" y="4308701"/>
                      <a:pt x="745425" y="4308477"/>
                    </a:cubicBezTo>
                    <a:cubicBezTo>
                      <a:pt x="745425" y="4197528"/>
                      <a:pt x="754286" y="3769592"/>
                      <a:pt x="746616" y="3648665"/>
                    </a:cubicBezTo>
                    <a:cubicBezTo>
                      <a:pt x="744755" y="3618880"/>
                      <a:pt x="776103" y="3278660"/>
                      <a:pt x="782135" y="3239493"/>
                    </a:cubicBezTo>
                    <a:cubicBezTo>
                      <a:pt x="796134" y="3147755"/>
                      <a:pt x="826515" y="3060411"/>
                      <a:pt x="862778" y="2975523"/>
                    </a:cubicBezTo>
                    <a:cubicBezTo>
                      <a:pt x="876479" y="2943504"/>
                      <a:pt x="1022649" y="2690779"/>
                      <a:pt x="1081921" y="2579829"/>
                    </a:cubicBezTo>
                    <a:cubicBezTo>
                      <a:pt x="1082368" y="2658983"/>
                      <a:pt x="1096590" y="2737020"/>
                      <a:pt x="1103366" y="2815578"/>
                    </a:cubicBezTo>
                    <a:cubicBezTo>
                      <a:pt x="1107387" y="2862192"/>
                      <a:pt x="1119227" y="3116779"/>
                      <a:pt x="1107089" y="3168903"/>
                    </a:cubicBezTo>
                    <a:cubicBezTo>
                      <a:pt x="1101579" y="3192656"/>
                      <a:pt x="1000980" y="4283235"/>
                      <a:pt x="993757" y="4299170"/>
                    </a:cubicBezTo>
                    <a:cubicBezTo>
                      <a:pt x="979163" y="4331412"/>
                      <a:pt x="995247" y="4332529"/>
                      <a:pt x="1019372" y="4332454"/>
                    </a:cubicBezTo>
                    <a:cubicBezTo>
                      <a:pt x="1166659" y="4332156"/>
                      <a:pt x="1313946" y="4332231"/>
                      <a:pt x="1461233" y="4332156"/>
                    </a:cubicBezTo>
                    <a:cubicBezTo>
                      <a:pt x="1461233" y="4332156"/>
                      <a:pt x="1461233" y="4332156"/>
                      <a:pt x="1461233" y="4332156"/>
                    </a:cubicBezTo>
                    <a:cubicBezTo>
                      <a:pt x="1545376" y="4332231"/>
                      <a:pt x="1629444" y="4332380"/>
                      <a:pt x="1713587" y="4332306"/>
                    </a:cubicBezTo>
                    <a:cubicBezTo>
                      <a:pt x="1902796" y="4332156"/>
                      <a:pt x="2091931" y="4332007"/>
                      <a:pt x="2281140" y="4331784"/>
                    </a:cubicBezTo>
                    <a:lnTo>
                      <a:pt x="2281140" y="4331784"/>
                    </a:lnTo>
                    <a:lnTo>
                      <a:pt x="2281140" y="4331784"/>
                    </a:lnTo>
                    <a:cubicBezTo>
                      <a:pt x="2294171" y="4331561"/>
                      <a:pt x="2307128" y="4331263"/>
                      <a:pt x="2320159" y="4331263"/>
                    </a:cubicBezTo>
                    <a:cubicBezTo>
                      <a:pt x="2673483" y="4331486"/>
                      <a:pt x="3736883" y="4332231"/>
                      <a:pt x="3915221" y="4332306"/>
                    </a:cubicBezTo>
                    <a:cubicBezTo>
                      <a:pt x="3966079" y="4332306"/>
                      <a:pt x="3966153" y="4332306"/>
                      <a:pt x="3970844" y="4280629"/>
                    </a:cubicBezTo>
                    <a:cubicBezTo>
                      <a:pt x="3971812" y="4269757"/>
                      <a:pt x="3949697" y="2815354"/>
                      <a:pt x="3949399" y="2754668"/>
                    </a:cubicBezTo>
                    <a:cubicBezTo>
                      <a:pt x="3949176" y="2703735"/>
                      <a:pt x="3946867" y="2563150"/>
                      <a:pt x="3943517" y="2420777"/>
                    </a:cubicBezTo>
                    <a:cubicBezTo>
                      <a:pt x="4043594" y="2502910"/>
                      <a:pt x="4471754" y="2821982"/>
                      <a:pt x="4610925" y="2895402"/>
                    </a:cubicBezTo>
                    <a:cubicBezTo>
                      <a:pt x="4680919" y="2932335"/>
                      <a:pt x="4820164" y="2985352"/>
                      <a:pt x="4932975" y="2984980"/>
                    </a:cubicBezTo>
                    <a:cubicBezTo>
                      <a:pt x="4997757" y="2986767"/>
                      <a:pt x="5050254" y="2887658"/>
                      <a:pt x="5072146" y="2851618"/>
                    </a:cubicBezTo>
                    <a:cubicBezTo>
                      <a:pt x="5157926" y="2710288"/>
                      <a:pt x="5348923" y="1753667"/>
                      <a:pt x="5380048" y="1473391"/>
                    </a:cubicBezTo>
                    <a:cubicBezTo>
                      <a:pt x="5401344" y="1281500"/>
                      <a:pt x="5420034" y="1089387"/>
                      <a:pt x="5434480" y="896827"/>
                    </a:cubicBezTo>
                    <a:cubicBezTo>
                      <a:pt x="5399929" y="866148"/>
                      <a:pt x="5321818" y="822811"/>
                      <a:pt x="5260684" y="796526"/>
                    </a:cubicBezTo>
                    <a:close/>
                  </a:path>
                </a:pathLst>
              </a:custGeom>
              <a:solidFill>
                <a:schemeClr val="accent1">
                  <a:lumMod val="20000"/>
                  <a:lumOff val="80000"/>
                </a:schemeClr>
              </a:solidFill>
              <a:ln w="7435" cap="flat">
                <a:noFill/>
                <a:prstDash val="solid"/>
                <a:miter/>
              </a:ln>
            </p:spPr>
            <p:txBody>
              <a:bodyPr rtlCol="0" anchor="ctr"/>
              <a:lstStyle/>
              <a:p>
                <a:endParaRPr lang="en-US"/>
              </a:p>
            </p:txBody>
          </p:sp>
          <p:sp>
            <p:nvSpPr>
              <p:cNvPr id="56" name="Freeform: Shape 90">
                <a:extLst>
                  <a:ext uri="{FF2B5EF4-FFF2-40B4-BE49-F238E27FC236}">
                    <a16:creationId xmlns:a16="http://schemas.microsoft.com/office/drawing/2014/main" id="{B28572D1-4D0A-3CEC-9EEF-2CF7DB23292F}"/>
                  </a:ext>
                </a:extLst>
              </p:cNvPr>
              <p:cNvSpPr/>
              <p:nvPr/>
            </p:nvSpPr>
            <p:spPr>
              <a:xfrm>
                <a:off x="1454373" y="2691897"/>
                <a:ext cx="973033" cy="1565667"/>
              </a:xfrm>
              <a:custGeom>
                <a:avLst/>
                <a:gdLst>
                  <a:gd name="connsiteX0" fmla="*/ 1429877 w 1445447"/>
                  <a:gd name="connsiteY0" fmla="*/ 765996 h 2325810"/>
                  <a:gd name="connsiteX1" fmla="*/ 1428388 w 1445447"/>
                  <a:gd name="connsiteY1" fmla="*/ 764432 h 2325810"/>
                  <a:gd name="connsiteX2" fmla="*/ 1428612 w 1445447"/>
                  <a:gd name="connsiteY2" fmla="*/ 759295 h 2325810"/>
                  <a:gd name="connsiteX3" fmla="*/ 1426750 w 1445447"/>
                  <a:gd name="connsiteY3" fmla="*/ 734722 h 2325810"/>
                  <a:gd name="connsiteX4" fmla="*/ 1428612 w 1445447"/>
                  <a:gd name="connsiteY4" fmla="*/ 734424 h 2325810"/>
                  <a:gd name="connsiteX5" fmla="*/ 1410815 w 1445447"/>
                  <a:gd name="connsiteY5" fmla="*/ 563979 h 2325810"/>
                  <a:gd name="connsiteX6" fmla="*/ 1404635 w 1445447"/>
                  <a:gd name="connsiteY6" fmla="*/ 526003 h 2325810"/>
                  <a:gd name="connsiteX7" fmla="*/ 1394210 w 1445447"/>
                  <a:gd name="connsiteY7" fmla="*/ 446403 h 2325810"/>
                  <a:gd name="connsiteX8" fmla="*/ 1394433 w 1445447"/>
                  <a:gd name="connsiteY8" fmla="*/ 436872 h 2325810"/>
                  <a:gd name="connsiteX9" fmla="*/ 1361670 w 1445447"/>
                  <a:gd name="connsiteY9" fmla="*/ 196507 h 2325810"/>
                  <a:gd name="connsiteX10" fmla="*/ 1277378 w 1445447"/>
                  <a:gd name="connsiteY10" fmla="*/ 0 h 2325810"/>
                  <a:gd name="connsiteX11" fmla="*/ 964710 w 1445447"/>
                  <a:gd name="connsiteY11" fmla="*/ 175657 h 2325810"/>
                  <a:gd name="connsiteX12" fmla="*/ 432675 w 1445447"/>
                  <a:gd name="connsiteY12" fmla="*/ 270820 h 2325810"/>
                  <a:gd name="connsiteX13" fmla="*/ 413240 w 1445447"/>
                  <a:gd name="connsiteY13" fmla="*/ 295765 h 2325810"/>
                  <a:gd name="connsiteX14" fmla="*/ 423665 w 1445447"/>
                  <a:gd name="connsiteY14" fmla="*/ 385046 h 2325810"/>
                  <a:gd name="connsiteX15" fmla="*/ 385689 w 1445447"/>
                  <a:gd name="connsiteY15" fmla="*/ 691683 h 2325810"/>
                  <a:gd name="connsiteX16" fmla="*/ 363499 w 1445447"/>
                  <a:gd name="connsiteY16" fmla="*/ 728616 h 2325810"/>
                  <a:gd name="connsiteX17" fmla="*/ 350394 w 1445447"/>
                  <a:gd name="connsiteY17" fmla="*/ 738147 h 2325810"/>
                  <a:gd name="connsiteX18" fmla="*/ 319417 w 1445447"/>
                  <a:gd name="connsiteY18" fmla="*/ 771209 h 2325810"/>
                  <a:gd name="connsiteX19" fmla="*/ 285909 w 1445447"/>
                  <a:gd name="connsiteY19" fmla="*/ 734871 h 2325810"/>
                  <a:gd name="connsiteX20" fmla="*/ 284122 w 1445447"/>
                  <a:gd name="connsiteY20" fmla="*/ 732414 h 2325810"/>
                  <a:gd name="connsiteX21" fmla="*/ 102657 w 1445447"/>
                  <a:gd name="connsiteY21" fmla="*/ 682896 h 2325810"/>
                  <a:gd name="connsiteX22" fmla="*/ 2356 w 1445447"/>
                  <a:gd name="connsiteY22" fmla="*/ 861308 h 2325810"/>
                  <a:gd name="connsiteX23" fmla="*/ 8983 w 1445447"/>
                  <a:gd name="connsiteY23" fmla="*/ 926761 h 2325810"/>
                  <a:gd name="connsiteX24" fmla="*/ 181215 w 1445447"/>
                  <a:gd name="connsiteY24" fmla="*/ 1102120 h 2325810"/>
                  <a:gd name="connsiteX25" fmla="*/ 198416 w 1445447"/>
                  <a:gd name="connsiteY25" fmla="*/ 1111502 h 2325810"/>
                  <a:gd name="connsiteX26" fmla="*/ 319492 w 1445447"/>
                  <a:gd name="connsiteY26" fmla="*/ 1231089 h 2325810"/>
                  <a:gd name="connsiteX27" fmla="*/ 330661 w 1445447"/>
                  <a:gd name="connsiteY27" fmla="*/ 1253056 h 2325810"/>
                  <a:gd name="connsiteX28" fmla="*/ 302663 w 1445447"/>
                  <a:gd name="connsiteY28" fmla="*/ 1439212 h 2325810"/>
                  <a:gd name="connsiteX29" fmla="*/ 229318 w 1445447"/>
                  <a:gd name="connsiteY29" fmla="*/ 1974598 h 2325810"/>
                  <a:gd name="connsiteX30" fmla="*/ 367148 w 1445447"/>
                  <a:gd name="connsiteY30" fmla="*/ 2231642 h 2325810"/>
                  <a:gd name="connsiteX31" fmla="*/ 729408 w 1445447"/>
                  <a:gd name="connsiteY31" fmla="*/ 2316679 h 2325810"/>
                  <a:gd name="connsiteX32" fmla="*/ 974092 w 1445447"/>
                  <a:gd name="connsiteY32" fmla="*/ 2161499 h 2325810"/>
                  <a:gd name="connsiteX33" fmla="*/ 1030684 w 1445447"/>
                  <a:gd name="connsiteY33" fmla="*/ 1869159 h 2325810"/>
                  <a:gd name="connsiteX34" fmla="*/ 1025322 w 1445447"/>
                  <a:gd name="connsiteY34" fmla="*/ 1605785 h 2325810"/>
                  <a:gd name="connsiteX35" fmla="*/ 1019291 w 1445447"/>
                  <a:gd name="connsiteY35" fmla="*/ 1429383 h 2325810"/>
                  <a:gd name="connsiteX36" fmla="*/ 1017057 w 1445447"/>
                  <a:gd name="connsiteY36" fmla="*/ 1429457 h 2325810"/>
                  <a:gd name="connsiteX37" fmla="*/ 1019291 w 1445447"/>
                  <a:gd name="connsiteY37" fmla="*/ 1426926 h 2325810"/>
                  <a:gd name="connsiteX38" fmla="*/ 1039545 w 1445447"/>
                  <a:gd name="connsiteY38" fmla="*/ 1421490 h 2325810"/>
                  <a:gd name="connsiteX39" fmla="*/ 1400018 w 1445447"/>
                  <a:gd name="connsiteY39" fmla="*/ 1140692 h 2325810"/>
                  <a:gd name="connsiteX40" fmla="*/ 1429877 w 1445447"/>
                  <a:gd name="connsiteY40" fmla="*/ 765996 h 232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45447" h="2325810">
                    <a:moveTo>
                      <a:pt x="1429877" y="765996"/>
                    </a:moveTo>
                    <a:cubicBezTo>
                      <a:pt x="1429356" y="765400"/>
                      <a:pt x="1428909" y="764954"/>
                      <a:pt x="1428388" y="764432"/>
                    </a:cubicBezTo>
                    <a:cubicBezTo>
                      <a:pt x="1428463" y="762720"/>
                      <a:pt x="1428612" y="761007"/>
                      <a:pt x="1428612" y="759295"/>
                    </a:cubicBezTo>
                    <a:cubicBezTo>
                      <a:pt x="1428612" y="751029"/>
                      <a:pt x="1427867" y="742838"/>
                      <a:pt x="1426750" y="734722"/>
                    </a:cubicBezTo>
                    <a:cubicBezTo>
                      <a:pt x="1427346" y="734647"/>
                      <a:pt x="1427941" y="734499"/>
                      <a:pt x="1428612" y="734424"/>
                    </a:cubicBezTo>
                    <a:cubicBezTo>
                      <a:pt x="1422580" y="692651"/>
                      <a:pt x="1420644" y="644175"/>
                      <a:pt x="1410815" y="563979"/>
                    </a:cubicBezTo>
                    <a:cubicBezTo>
                      <a:pt x="1405975" y="551693"/>
                      <a:pt x="1405305" y="538885"/>
                      <a:pt x="1404635" y="526003"/>
                    </a:cubicBezTo>
                    <a:cubicBezTo>
                      <a:pt x="1405901" y="498154"/>
                      <a:pt x="1402624" y="471348"/>
                      <a:pt x="1394210" y="446403"/>
                    </a:cubicBezTo>
                    <a:cubicBezTo>
                      <a:pt x="1394806" y="443946"/>
                      <a:pt x="1394955" y="440818"/>
                      <a:pt x="1394433" y="436872"/>
                    </a:cubicBezTo>
                    <a:cubicBezTo>
                      <a:pt x="1384232" y="356676"/>
                      <a:pt x="1380956" y="275437"/>
                      <a:pt x="1361670" y="196507"/>
                    </a:cubicBezTo>
                    <a:cubicBezTo>
                      <a:pt x="1344618" y="126735"/>
                      <a:pt x="1318035" y="60761"/>
                      <a:pt x="1277378" y="0"/>
                    </a:cubicBezTo>
                    <a:cubicBezTo>
                      <a:pt x="1187576" y="87791"/>
                      <a:pt x="1079084" y="137160"/>
                      <a:pt x="964710" y="175657"/>
                    </a:cubicBezTo>
                    <a:cubicBezTo>
                      <a:pt x="792106" y="233663"/>
                      <a:pt x="613172" y="257417"/>
                      <a:pt x="432675" y="270820"/>
                    </a:cubicBezTo>
                    <a:cubicBezTo>
                      <a:pt x="412272" y="272309"/>
                      <a:pt x="410485" y="278713"/>
                      <a:pt x="413240" y="295765"/>
                    </a:cubicBezTo>
                    <a:cubicBezTo>
                      <a:pt x="417932" y="325327"/>
                      <a:pt x="422250" y="355186"/>
                      <a:pt x="423665" y="385046"/>
                    </a:cubicBezTo>
                    <a:cubicBezTo>
                      <a:pt x="428728" y="489368"/>
                      <a:pt x="424410" y="592647"/>
                      <a:pt x="385689" y="691683"/>
                    </a:cubicBezTo>
                    <a:cubicBezTo>
                      <a:pt x="377647" y="703969"/>
                      <a:pt x="370201" y="716255"/>
                      <a:pt x="363499" y="728616"/>
                    </a:cubicBezTo>
                    <a:cubicBezTo>
                      <a:pt x="358957" y="731073"/>
                      <a:pt x="354564" y="734126"/>
                      <a:pt x="350394" y="738147"/>
                    </a:cubicBezTo>
                    <a:cubicBezTo>
                      <a:pt x="339075" y="748944"/>
                      <a:pt x="337735" y="773293"/>
                      <a:pt x="319417" y="771209"/>
                    </a:cubicBezTo>
                    <a:cubicBezTo>
                      <a:pt x="302291" y="769347"/>
                      <a:pt x="297823" y="746710"/>
                      <a:pt x="285909" y="734871"/>
                    </a:cubicBezTo>
                    <a:cubicBezTo>
                      <a:pt x="283080" y="732041"/>
                      <a:pt x="286728" y="735466"/>
                      <a:pt x="284122" y="732414"/>
                    </a:cubicBezTo>
                    <a:cubicBezTo>
                      <a:pt x="235052" y="675301"/>
                      <a:pt x="168259" y="657653"/>
                      <a:pt x="102657" y="682896"/>
                    </a:cubicBezTo>
                    <a:cubicBezTo>
                      <a:pt x="31396" y="710373"/>
                      <a:pt x="-10675" y="790420"/>
                      <a:pt x="2356" y="861308"/>
                    </a:cubicBezTo>
                    <a:cubicBezTo>
                      <a:pt x="4515" y="883126"/>
                      <a:pt x="5409" y="905167"/>
                      <a:pt x="8983" y="926761"/>
                    </a:cubicBezTo>
                    <a:cubicBezTo>
                      <a:pt x="23205" y="1012542"/>
                      <a:pt x="85382" y="1099737"/>
                      <a:pt x="181215" y="1102120"/>
                    </a:cubicBezTo>
                    <a:cubicBezTo>
                      <a:pt x="188959" y="1102343"/>
                      <a:pt x="193874" y="1105099"/>
                      <a:pt x="198416" y="1111502"/>
                    </a:cubicBezTo>
                    <a:cubicBezTo>
                      <a:pt x="231701" y="1158488"/>
                      <a:pt x="272804" y="1197655"/>
                      <a:pt x="319492" y="1231089"/>
                    </a:cubicBezTo>
                    <a:cubicBezTo>
                      <a:pt x="327013" y="1236451"/>
                      <a:pt x="332523" y="1241589"/>
                      <a:pt x="330661" y="1253056"/>
                    </a:cubicBezTo>
                    <a:cubicBezTo>
                      <a:pt x="320758" y="1315008"/>
                      <a:pt x="311897" y="1377110"/>
                      <a:pt x="302663" y="1439212"/>
                    </a:cubicBezTo>
                    <a:cubicBezTo>
                      <a:pt x="293504" y="1556639"/>
                      <a:pt x="221499" y="1898646"/>
                      <a:pt x="229318" y="1974598"/>
                    </a:cubicBezTo>
                    <a:cubicBezTo>
                      <a:pt x="240189" y="2079962"/>
                      <a:pt x="284867" y="2166637"/>
                      <a:pt x="367148" y="2231642"/>
                    </a:cubicBezTo>
                    <a:cubicBezTo>
                      <a:pt x="473853" y="2315934"/>
                      <a:pt x="596939" y="2341698"/>
                      <a:pt x="729408" y="2316679"/>
                    </a:cubicBezTo>
                    <a:cubicBezTo>
                      <a:pt x="830603" y="2297616"/>
                      <a:pt x="913926" y="2246833"/>
                      <a:pt x="974092" y="2161499"/>
                    </a:cubicBezTo>
                    <a:cubicBezTo>
                      <a:pt x="1044757" y="2061272"/>
                      <a:pt x="1041704" y="1986214"/>
                      <a:pt x="1030684" y="1869159"/>
                    </a:cubicBezTo>
                    <a:cubicBezTo>
                      <a:pt x="1028226" y="1843320"/>
                      <a:pt x="1026216" y="1606678"/>
                      <a:pt x="1025322" y="1605785"/>
                    </a:cubicBezTo>
                    <a:cubicBezTo>
                      <a:pt x="1025844" y="1604966"/>
                      <a:pt x="1019365" y="1445095"/>
                      <a:pt x="1019291" y="1429383"/>
                    </a:cubicBezTo>
                    <a:cubicBezTo>
                      <a:pt x="1018546" y="1429383"/>
                      <a:pt x="1017802" y="1429383"/>
                      <a:pt x="1017057" y="1429457"/>
                    </a:cubicBezTo>
                    <a:cubicBezTo>
                      <a:pt x="1017802" y="1428638"/>
                      <a:pt x="1018621" y="1427894"/>
                      <a:pt x="1019291" y="1426926"/>
                    </a:cubicBezTo>
                    <a:cubicBezTo>
                      <a:pt x="1026067" y="1425064"/>
                      <a:pt x="1032694" y="1422830"/>
                      <a:pt x="1039545" y="1421490"/>
                    </a:cubicBezTo>
                    <a:cubicBezTo>
                      <a:pt x="1206788" y="1388354"/>
                      <a:pt x="1325630" y="1293340"/>
                      <a:pt x="1400018" y="1140692"/>
                    </a:cubicBezTo>
                    <a:cubicBezTo>
                      <a:pt x="1458992" y="1019616"/>
                      <a:pt x="1450727" y="893402"/>
                      <a:pt x="1429877" y="765996"/>
                    </a:cubicBezTo>
                    <a:close/>
                  </a:path>
                </a:pathLst>
              </a:custGeom>
              <a:solidFill>
                <a:srgbClr val="F4B8B1"/>
              </a:solidFill>
              <a:ln w="7435" cap="flat">
                <a:noFill/>
                <a:prstDash val="solid"/>
                <a:miter/>
              </a:ln>
            </p:spPr>
            <p:txBody>
              <a:bodyPr rtlCol="0" anchor="ctr"/>
              <a:lstStyle/>
              <a:p>
                <a:endParaRPr lang="en-US"/>
              </a:p>
            </p:txBody>
          </p:sp>
          <p:sp>
            <p:nvSpPr>
              <p:cNvPr id="57" name="Freeform: Shape 91">
                <a:extLst>
                  <a:ext uri="{FF2B5EF4-FFF2-40B4-BE49-F238E27FC236}">
                    <a16:creationId xmlns:a16="http://schemas.microsoft.com/office/drawing/2014/main" id="{22E84D09-3E02-3E1A-D46E-70E35310F1C2}"/>
                  </a:ext>
                </a:extLst>
              </p:cNvPr>
              <p:cNvSpPr/>
              <p:nvPr/>
            </p:nvSpPr>
            <p:spPr>
              <a:xfrm>
                <a:off x="633993" y="6571770"/>
                <a:ext cx="24311" cy="9604"/>
              </a:xfrm>
              <a:custGeom>
                <a:avLst/>
                <a:gdLst>
                  <a:gd name="connsiteX0" fmla="*/ 0 w 36114"/>
                  <a:gd name="connsiteY0" fmla="*/ 14268 h 14267"/>
                  <a:gd name="connsiteX1" fmla="*/ 36114 w 36114"/>
                  <a:gd name="connsiteY1" fmla="*/ 14268 h 14267"/>
                  <a:gd name="connsiteX2" fmla="*/ 0 w 36114"/>
                  <a:gd name="connsiteY2" fmla="*/ 14268 h 14267"/>
                </a:gdLst>
                <a:ahLst/>
                <a:cxnLst>
                  <a:cxn ang="0">
                    <a:pos x="connsiteX0" y="connsiteY0"/>
                  </a:cxn>
                  <a:cxn ang="0">
                    <a:pos x="connsiteX1" y="connsiteY1"/>
                  </a:cxn>
                  <a:cxn ang="0">
                    <a:pos x="connsiteX2" y="connsiteY2"/>
                  </a:cxn>
                </a:cxnLst>
                <a:rect l="l" t="t" r="r" b="b"/>
                <a:pathLst>
                  <a:path w="36114" h="14267">
                    <a:moveTo>
                      <a:pt x="0" y="14268"/>
                    </a:moveTo>
                    <a:cubicBezTo>
                      <a:pt x="12063" y="6226"/>
                      <a:pt x="24051" y="-13358"/>
                      <a:pt x="36114" y="14268"/>
                    </a:cubicBezTo>
                    <a:cubicBezTo>
                      <a:pt x="24051" y="14268"/>
                      <a:pt x="11988" y="14268"/>
                      <a:pt x="0" y="14268"/>
                    </a:cubicBezTo>
                    <a:close/>
                  </a:path>
                </a:pathLst>
              </a:custGeom>
              <a:solidFill>
                <a:srgbClr val="FFFFFF"/>
              </a:solidFill>
              <a:ln w="7435" cap="flat">
                <a:noFill/>
                <a:prstDash val="solid"/>
                <a:miter/>
              </a:ln>
            </p:spPr>
            <p:txBody>
              <a:bodyPr rtlCol="0" anchor="ctr"/>
              <a:lstStyle/>
              <a:p>
                <a:endParaRPr lang="en-US"/>
              </a:p>
            </p:txBody>
          </p:sp>
          <p:sp>
            <p:nvSpPr>
              <p:cNvPr id="58" name="Freeform: Shape 92">
                <a:extLst>
                  <a:ext uri="{FF2B5EF4-FFF2-40B4-BE49-F238E27FC236}">
                    <a16:creationId xmlns:a16="http://schemas.microsoft.com/office/drawing/2014/main" id="{E393F4AD-D788-7607-1CF4-123FD949CDEB}"/>
                  </a:ext>
                </a:extLst>
              </p:cNvPr>
              <p:cNvSpPr/>
              <p:nvPr/>
            </p:nvSpPr>
            <p:spPr>
              <a:xfrm>
                <a:off x="2818304" y="4194724"/>
                <a:ext cx="1020846" cy="1475675"/>
              </a:xfrm>
              <a:custGeom>
                <a:avLst/>
                <a:gdLst>
                  <a:gd name="connsiteX0" fmla="*/ 4364 w 1516474"/>
                  <a:gd name="connsiteY0" fmla="*/ 1608689 h 2192126"/>
                  <a:gd name="connsiteX1" fmla="*/ 45 w 1516474"/>
                  <a:gd name="connsiteY1" fmla="*/ 1217612 h 2192126"/>
                  <a:gd name="connsiteX2" fmla="*/ 739235 w 1516474"/>
                  <a:gd name="connsiteY2" fmla="*/ 1677567 h 2192126"/>
                  <a:gd name="connsiteX3" fmla="*/ 961505 w 1516474"/>
                  <a:gd name="connsiteY3" fmla="*/ 1605264 h 2192126"/>
                  <a:gd name="connsiteX4" fmla="*/ 1153172 w 1516474"/>
                  <a:gd name="connsiteY4" fmla="*/ 1187231 h 2192126"/>
                  <a:gd name="connsiteX5" fmla="*/ 1262557 w 1516474"/>
                  <a:gd name="connsiteY5" fmla="*/ 597860 h 2192126"/>
                  <a:gd name="connsiteX6" fmla="*/ 1314607 w 1516474"/>
                  <a:gd name="connsiteY6" fmla="*/ 202762 h 2192126"/>
                  <a:gd name="connsiteX7" fmla="*/ 1334414 w 1516474"/>
                  <a:gd name="connsiteY7" fmla="*/ 0 h 2192126"/>
                  <a:gd name="connsiteX8" fmla="*/ 1516475 w 1516474"/>
                  <a:gd name="connsiteY8" fmla="*/ 103950 h 2192126"/>
                  <a:gd name="connsiteX9" fmla="*/ 1462043 w 1516474"/>
                  <a:gd name="connsiteY9" fmla="*/ 680513 h 2192126"/>
                  <a:gd name="connsiteX10" fmla="*/ 1154140 w 1516474"/>
                  <a:gd name="connsiteY10" fmla="*/ 2058741 h 2192126"/>
                  <a:gd name="connsiteX11" fmla="*/ 1014969 w 1516474"/>
                  <a:gd name="connsiteY11" fmla="*/ 2192103 h 2192126"/>
                  <a:gd name="connsiteX12" fmla="*/ 692919 w 1516474"/>
                  <a:gd name="connsiteY12" fmla="*/ 2102524 h 2192126"/>
                  <a:gd name="connsiteX13" fmla="*/ 4364 w 1516474"/>
                  <a:gd name="connsiteY13" fmla="*/ 1608689 h 219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6474" h="2192126">
                    <a:moveTo>
                      <a:pt x="4364" y="1608689"/>
                    </a:moveTo>
                    <a:cubicBezTo>
                      <a:pt x="9949" y="1526854"/>
                      <a:pt x="-774" y="1233323"/>
                      <a:pt x="45" y="1217612"/>
                    </a:cubicBezTo>
                    <a:cubicBezTo>
                      <a:pt x="47924" y="1256109"/>
                      <a:pt x="513836" y="1600945"/>
                      <a:pt x="739235" y="1677567"/>
                    </a:cubicBezTo>
                    <a:cubicBezTo>
                      <a:pt x="844972" y="1713532"/>
                      <a:pt x="887117" y="1700203"/>
                      <a:pt x="961505" y="1605264"/>
                    </a:cubicBezTo>
                    <a:cubicBezTo>
                      <a:pt x="1058232" y="1481805"/>
                      <a:pt x="1117728" y="1336975"/>
                      <a:pt x="1153172" y="1187231"/>
                    </a:cubicBezTo>
                    <a:cubicBezTo>
                      <a:pt x="1199190" y="993107"/>
                      <a:pt x="1238059" y="796526"/>
                      <a:pt x="1262557" y="597860"/>
                    </a:cubicBezTo>
                    <a:cubicBezTo>
                      <a:pt x="1278790" y="465987"/>
                      <a:pt x="1298151" y="334560"/>
                      <a:pt x="1314607" y="202762"/>
                    </a:cubicBezTo>
                    <a:cubicBezTo>
                      <a:pt x="1323021" y="135373"/>
                      <a:pt x="1327936" y="67612"/>
                      <a:pt x="1334414" y="0"/>
                    </a:cubicBezTo>
                    <a:cubicBezTo>
                      <a:pt x="1396590" y="25764"/>
                      <a:pt x="1480360" y="71707"/>
                      <a:pt x="1516475" y="103950"/>
                    </a:cubicBezTo>
                    <a:cubicBezTo>
                      <a:pt x="1502029" y="296510"/>
                      <a:pt x="1483339" y="488623"/>
                      <a:pt x="1462043" y="680513"/>
                    </a:cubicBezTo>
                    <a:cubicBezTo>
                      <a:pt x="1430917" y="960790"/>
                      <a:pt x="1239921" y="1917336"/>
                      <a:pt x="1154140" y="2058741"/>
                    </a:cubicBezTo>
                    <a:cubicBezTo>
                      <a:pt x="1132248" y="2094780"/>
                      <a:pt x="1079826" y="2193890"/>
                      <a:pt x="1014969" y="2192103"/>
                    </a:cubicBezTo>
                    <a:cubicBezTo>
                      <a:pt x="902159" y="2192475"/>
                      <a:pt x="762914" y="2139458"/>
                      <a:pt x="692919" y="2102524"/>
                    </a:cubicBezTo>
                    <a:cubicBezTo>
                      <a:pt x="534835" y="2019127"/>
                      <a:pt x="3694" y="1618592"/>
                      <a:pt x="4364" y="1608689"/>
                    </a:cubicBezTo>
                    <a:close/>
                  </a:path>
                </a:pathLst>
              </a:custGeom>
              <a:solidFill>
                <a:schemeClr val="tx2">
                  <a:lumMod val="40000"/>
                  <a:lumOff val="60000"/>
                </a:schemeClr>
              </a:solidFill>
              <a:ln w="7435" cap="flat">
                <a:noFill/>
                <a:prstDash val="solid"/>
                <a:miter/>
              </a:ln>
            </p:spPr>
            <p:txBody>
              <a:bodyPr rtlCol="0" anchor="ctr"/>
              <a:lstStyle/>
              <a:p>
                <a:endParaRPr lang="en-US"/>
              </a:p>
            </p:txBody>
          </p:sp>
          <p:sp>
            <p:nvSpPr>
              <p:cNvPr id="59" name="Freeform: Shape 93">
                <a:extLst>
                  <a:ext uri="{FF2B5EF4-FFF2-40B4-BE49-F238E27FC236}">
                    <a16:creationId xmlns:a16="http://schemas.microsoft.com/office/drawing/2014/main" id="{1A7C265C-4E09-F42B-C9A3-40B06A531863}"/>
                  </a:ext>
                </a:extLst>
              </p:cNvPr>
              <p:cNvSpPr/>
              <p:nvPr/>
            </p:nvSpPr>
            <p:spPr>
              <a:xfrm>
                <a:off x="3431325" y="3578676"/>
                <a:ext cx="690063" cy="616094"/>
              </a:xfrm>
              <a:custGeom>
                <a:avLst/>
                <a:gdLst>
                  <a:gd name="connsiteX0" fmla="*/ 423767 w 1025093"/>
                  <a:gd name="connsiteY0" fmla="*/ 915070 h 915212"/>
                  <a:gd name="connsiteX1" fmla="*/ 0 w 1025093"/>
                  <a:gd name="connsiteY1" fmla="*/ 723925 h 915212"/>
                  <a:gd name="connsiteX2" fmla="*/ 27998 w 1025093"/>
                  <a:gd name="connsiteY2" fmla="*/ 561820 h 915212"/>
                  <a:gd name="connsiteX3" fmla="*/ 26062 w 1025093"/>
                  <a:gd name="connsiteY3" fmla="*/ 506271 h 915212"/>
                  <a:gd name="connsiteX4" fmla="*/ 49220 w 1025093"/>
                  <a:gd name="connsiteY4" fmla="*/ 368590 h 915212"/>
                  <a:gd name="connsiteX5" fmla="*/ 74612 w 1025093"/>
                  <a:gd name="connsiteY5" fmla="*/ 327933 h 915212"/>
                  <a:gd name="connsiteX6" fmla="*/ 258609 w 1025093"/>
                  <a:gd name="connsiteY6" fmla="*/ 382812 h 915212"/>
                  <a:gd name="connsiteX7" fmla="*/ 367920 w 1025093"/>
                  <a:gd name="connsiteY7" fmla="*/ 377302 h 915212"/>
                  <a:gd name="connsiteX8" fmla="*/ 969801 w 1025093"/>
                  <a:gd name="connsiteY8" fmla="*/ 23456 h 915212"/>
                  <a:gd name="connsiteX9" fmla="*/ 993107 w 1025093"/>
                  <a:gd name="connsiteY9" fmla="*/ 0 h 915212"/>
                  <a:gd name="connsiteX10" fmla="*/ 981863 w 1025093"/>
                  <a:gd name="connsiteY10" fmla="*/ 204251 h 915212"/>
                  <a:gd name="connsiteX11" fmla="*/ 834130 w 1025093"/>
                  <a:gd name="connsiteY11" fmla="*/ 330539 h 915212"/>
                  <a:gd name="connsiteX12" fmla="*/ 499942 w 1025093"/>
                  <a:gd name="connsiteY12" fmla="*/ 548342 h 915212"/>
                  <a:gd name="connsiteX13" fmla="*/ 476337 w 1025093"/>
                  <a:gd name="connsiteY13" fmla="*/ 591679 h 915212"/>
                  <a:gd name="connsiteX14" fmla="*/ 423767 w 1025093"/>
                  <a:gd name="connsiteY14" fmla="*/ 915070 h 91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093" h="915212">
                    <a:moveTo>
                      <a:pt x="423767" y="915070"/>
                    </a:moveTo>
                    <a:cubicBezTo>
                      <a:pt x="312370" y="865329"/>
                      <a:pt x="29860" y="737849"/>
                      <a:pt x="0" y="723925"/>
                    </a:cubicBezTo>
                    <a:cubicBezTo>
                      <a:pt x="9085" y="669865"/>
                      <a:pt x="17052" y="615507"/>
                      <a:pt x="27998" y="561820"/>
                    </a:cubicBezTo>
                    <a:cubicBezTo>
                      <a:pt x="32019" y="542311"/>
                      <a:pt x="32019" y="524887"/>
                      <a:pt x="26062" y="506271"/>
                    </a:cubicBezTo>
                    <a:cubicBezTo>
                      <a:pt x="10202" y="456604"/>
                      <a:pt x="25764" y="411703"/>
                      <a:pt x="49220" y="368590"/>
                    </a:cubicBezTo>
                    <a:cubicBezTo>
                      <a:pt x="56815" y="354591"/>
                      <a:pt x="66123" y="341485"/>
                      <a:pt x="74612" y="327933"/>
                    </a:cubicBezTo>
                    <a:cubicBezTo>
                      <a:pt x="135075" y="349229"/>
                      <a:pt x="196209" y="367622"/>
                      <a:pt x="258609" y="382812"/>
                    </a:cubicBezTo>
                    <a:cubicBezTo>
                      <a:pt x="296883" y="392120"/>
                      <a:pt x="332029" y="385493"/>
                      <a:pt x="367920" y="377302"/>
                    </a:cubicBezTo>
                    <a:cubicBezTo>
                      <a:pt x="605679" y="322646"/>
                      <a:pt x="804940" y="202240"/>
                      <a:pt x="969801" y="23456"/>
                    </a:cubicBezTo>
                    <a:cubicBezTo>
                      <a:pt x="977247" y="15339"/>
                      <a:pt x="985363" y="7819"/>
                      <a:pt x="993107" y="0"/>
                    </a:cubicBezTo>
                    <a:cubicBezTo>
                      <a:pt x="1039348" y="71186"/>
                      <a:pt x="1035328" y="138054"/>
                      <a:pt x="981863" y="204251"/>
                    </a:cubicBezTo>
                    <a:cubicBezTo>
                      <a:pt x="940388" y="255630"/>
                      <a:pt x="888487" y="294648"/>
                      <a:pt x="834130" y="330539"/>
                    </a:cubicBezTo>
                    <a:cubicBezTo>
                      <a:pt x="723106" y="403736"/>
                      <a:pt x="611785" y="476337"/>
                      <a:pt x="499942" y="548342"/>
                    </a:cubicBezTo>
                    <a:cubicBezTo>
                      <a:pt x="482815" y="559363"/>
                      <a:pt x="475816" y="568894"/>
                      <a:pt x="476337" y="591679"/>
                    </a:cubicBezTo>
                    <a:cubicBezTo>
                      <a:pt x="479018" y="705905"/>
                      <a:pt x="441861" y="921549"/>
                      <a:pt x="423767" y="915070"/>
                    </a:cubicBezTo>
                    <a:close/>
                  </a:path>
                </a:pathLst>
              </a:custGeom>
              <a:solidFill>
                <a:srgbClr val="F4B8B1"/>
              </a:solidFill>
              <a:ln w="7435" cap="flat">
                <a:noFill/>
                <a:prstDash val="solid"/>
                <a:miter/>
              </a:ln>
            </p:spPr>
            <p:txBody>
              <a:bodyPr rtlCol="0" anchor="ctr"/>
              <a:lstStyle/>
              <a:p>
                <a:endParaRPr lang="en-US"/>
              </a:p>
            </p:txBody>
          </p:sp>
          <p:sp>
            <p:nvSpPr>
              <p:cNvPr id="60" name="Freeform: Shape 94">
                <a:extLst>
                  <a:ext uri="{FF2B5EF4-FFF2-40B4-BE49-F238E27FC236}">
                    <a16:creationId xmlns:a16="http://schemas.microsoft.com/office/drawing/2014/main" id="{64B49719-2F16-C0B4-3D1F-3C80262A6F2A}"/>
                  </a:ext>
                </a:extLst>
              </p:cNvPr>
              <p:cNvSpPr/>
              <p:nvPr/>
            </p:nvSpPr>
            <p:spPr>
              <a:xfrm>
                <a:off x="1728244" y="3541834"/>
                <a:ext cx="413816" cy="234578"/>
              </a:xfrm>
              <a:custGeom>
                <a:avLst/>
                <a:gdLst>
                  <a:gd name="connsiteX0" fmla="*/ 613720 w 614727"/>
                  <a:gd name="connsiteY0" fmla="*/ 346027 h 348467"/>
                  <a:gd name="connsiteX1" fmla="*/ 416767 w 614727"/>
                  <a:gd name="connsiteY1" fmla="*/ 321157 h 348467"/>
                  <a:gd name="connsiteX2" fmla="*/ 185486 w 614727"/>
                  <a:gd name="connsiteY2" fmla="*/ 184146 h 348467"/>
                  <a:gd name="connsiteX3" fmla="*/ 0 w 614727"/>
                  <a:gd name="connsiteY3" fmla="*/ 0 h 348467"/>
                  <a:gd name="connsiteX4" fmla="*/ 612454 w 614727"/>
                  <a:gd name="connsiteY4" fmla="*/ 164413 h 348467"/>
                  <a:gd name="connsiteX5" fmla="*/ 613720 w 614727"/>
                  <a:gd name="connsiteY5" fmla="*/ 346027 h 3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727" h="348467">
                    <a:moveTo>
                      <a:pt x="613720" y="346027"/>
                    </a:moveTo>
                    <a:cubicBezTo>
                      <a:pt x="546108" y="353176"/>
                      <a:pt x="480730" y="344538"/>
                      <a:pt x="416767" y="321157"/>
                    </a:cubicBezTo>
                    <a:cubicBezTo>
                      <a:pt x="330986" y="289883"/>
                      <a:pt x="255853" y="240886"/>
                      <a:pt x="185486" y="184146"/>
                    </a:cubicBezTo>
                    <a:cubicBezTo>
                      <a:pt x="117725" y="129565"/>
                      <a:pt x="53315" y="71335"/>
                      <a:pt x="0" y="0"/>
                    </a:cubicBezTo>
                    <a:cubicBezTo>
                      <a:pt x="186976" y="119513"/>
                      <a:pt x="391301" y="173870"/>
                      <a:pt x="612454" y="164413"/>
                    </a:cubicBezTo>
                    <a:cubicBezTo>
                      <a:pt x="612529" y="180199"/>
                      <a:pt x="616550" y="344092"/>
                      <a:pt x="613720" y="346027"/>
                    </a:cubicBezTo>
                    <a:close/>
                  </a:path>
                </a:pathLst>
              </a:custGeom>
              <a:solidFill>
                <a:srgbClr val="E1A099"/>
              </a:solidFill>
              <a:ln w="7435" cap="flat">
                <a:noFill/>
                <a:prstDash val="solid"/>
                <a:miter/>
              </a:ln>
            </p:spPr>
            <p:txBody>
              <a:bodyPr rtlCol="0" anchor="ctr"/>
              <a:lstStyle/>
              <a:p>
                <a:endParaRPr lang="en-US"/>
              </a:p>
            </p:txBody>
          </p:sp>
          <p:sp>
            <p:nvSpPr>
              <p:cNvPr id="61" name="Freeform: Shape 95">
                <a:extLst>
                  <a:ext uri="{FF2B5EF4-FFF2-40B4-BE49-F238E27FC236}">
                    <a16:creationId xmlns:a16="http://schemas.microsoft.com/office/drawing/2014/main" id="{ED6F0477-3642-E3B6-7251-658AC78B8E6E}"/>
                  </a:ext>
                </a:extLst>
              </p:cNvPr>
              <p:cNvSpPr/>
              <p:nvPr/>
            </p:nvSpPr>
            <p:spPr>
              <a:xfrm>
                <a:off x="1515510" y="3865543"/>
                <a:ext cx="940563" cy="2711446"/>
              </a:xfrm>
              <a:custGeom>
                <a:avLst/>
                <a:gdLst>
                  <a:gd name="connsiteX0" fmla="*/ 99092 w 940563"/>
                  <a:gd name="connsiteY0" fmla="*/ 0 h 2711446"/>
                  <a:gd name="connsiteX1" fmla="*/ 114286 w 940563"/>
                  <a:gd name="connsiteY1" fmla="*/ 3212 h 2711446"/>
                  <a:gd name="connsiteX2" fmla="*/ 101203 w 940563"/>
                  <a:gd name="connsiteY2" fmla="*/ 143616 h 2711446"/>
                  <a:gd name="connsiteX3" fmla="*/ 286218 w 940563"/>
                  <a:gd name="connsiteY3" fmla="*/ 369935 h 2711446"/>
                  <a:gd name="connsiteX4" fmla="*/ 564268 w 940563"/>
                  <a:gd name="connsiteY4" fmla="*/ 303468 h 2711446"/>
                  <a:gd name="connsiteX5" fmla="*/ 632790 w 940563"/>
                  <a:gd name="connsiteY5" fmla="*/ 135445 h 2711446"/>
                  <a:gd name="connsiteX6" fmla="*/ 629783 w 940563"/>
                  <a:gd name="connsiteY6" fmla="*/ 10180 h 2711446"/>
                  <a:gd name="connsiteX7" fmla="*/ 664620 w 940563"/>
                  <a:gd name="connsiteY7" fmla="*/ 12386 h 2711446"/>
                  <a:gd name="connsiteX8" fmla="*/ 664690 w 940563"/>
                  <a:gd name="connsiteY8" fmla="*/ 12782 h 2711446"/>
                  <a:gd name="connsiteX9" fmla="*/ 695284 w 940563"/>
                  <a:gd name="connsiteY9" fmla="*/ 8137 h 2711446"/>
                  <a:gd name="connsiteX10" fmla="*/ 727928 w 940563"/>
                  <a:gd name="connsiteY10" fmla="*/ 8626 h 2711446"/>
                  <a:gd name="connsiteX11" fmla="*/ 809433 w 940563"/>
                  <a:gd name="connsiteY11" fmla="*/ 250784 h 2711446"/>
                  <a:gd name="connsiteX12" fmla="*/ 820461 w 940563"/>
                  <a:gd name="connsiteY12" fmla="*/ 408230 h 2711446"/>
                  <a:gd name="connsiteX13" fmla="*/ 820461 w 940563"/>
                  <a:gd name="connsiteY13" fmla="*/ 697558 h 2711446"/>
                  <a:gd name="connsiteX14" fmla="*/ 847880 w 940563"/>
                  <a:gd name="connsiteY14" fmla="*/ 1399271 h 2711446"/>
                  <a:gd name="connsiteX15" fmla="*/ 910688 w 940563"/>
                  <a:gd name="connsiteY15" fmla="*/ 2284346 h 2711446"/>
                  <a:gd name="connsiteX16" fmla="*/ 940563 w 940563"/>
                  <a:gd name="connsiteY16" fmla="*/ 2707660 h 2711446"/>
                  <a:gd name="connsiteX17" fmla="*/ 869736 w 940563"/>
                  <a:gd name="connsiteY17" fmla="*/ 2707760 h 2711446"/>
                  <a:gd name="connsiteX18" fmla="*/ 869736 w 940563"/>
                  <a:gd name="connsiteY18" fmla="*/ 2707762 h 2711446"/>
                  <a:gd name="connsiteX19" fmla="*/ 200854 w 940563"/>
                  <a:gd name="connsiteY19" fmla="*/ 2711421 h 2711446"/>
                  <a:gd name="connsiteX20" fmla="*/ 190879 w 940563"/>
                  <a:gd name="connsiteY20" fmla="*/ 2685806 h 2711446"/>
                  <a:gd name="connsiteX21" fmla="*/ 197696 w 940563"/>
                  <a:gd name="connsiteY21" fmla="*/ 2471668 h 2711446"/>
                  <a:gd name="connsiteX22" fmla="*/ 227020 w 940563"/>
                  <a:gd name="connsiteY22" fmla="*/ 1461278 h 2711446"/>
                  <a:gd name="connsiteX23" fmla="*/ 226118 w 940563"/>
                  <a:gd name="connsiteY23" fmla="*/ 1430951 h 2711446"/>
                  <a:gd name="connsiteX24" fmla="*/ 236894 w 940563"/>
                  <a:gd name="connsiteY24" fmla="*/ 1330699 h 2711446"/>
                  <a:gd name="connsiteX25" fmla="*/ 236794 w 940563"/>
                  <a:gd name="connsiteY25" fmla="*/ 1154958 h 2711446"/>
                  <a:gd name="connsiteX26" fmla="*/ 219100 w 940563"/>
                  <a:gd name="connsiteY26" fmla="*/ 971948 h 2711446"/>
                  <a:gd name="connsiteX27" fmla="*/ 101654 w 940563"/>
                  <a:gd name="connsiteY27" fmla="*/ 506127 h 2711446"/>
                  <a:gd name="connsiteX28" fmla="*/ 33834 w 940563"/>
                  <a:gd name="connsiteY28" fmla="*/ 343768 h 2711446"/>
                  <a:gd name="connsiteX29" fmla="*/ 6666 w 940563"/>
                  <a:gd name="connsiteY29" fmla="*/ 18250 h 2711446"/>
                  <a:gd name="connsiteX30" fmla="*/ 99092 w 940563"/>
                  <a:gd name="connsiteY30" fmla="*/ 0 h 271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40563" h="2711446">
                    <a:moveTo>
                      <a:pt x="99092" y="0"/>
                    </a:moveTo>
                    <a:cubicBezTo>
                      <a:pt x="107294" y="-21"/>
                      <a:pt x="112970" y="944"/>
                      <a:pt x="114286" y="3212"/>
                    </a:cubicBezTo>
                    <a:cubicBezTo>
                      <a:pt x="109524" y="49980"/>
                      <a:pt x="97193" y="95946"/>
                      <a:pt x="101203" y="143616"/>
                    </a:cubicBezTo>
                    <a:cubicBezTo>
                      <a:pt x="110677" y="256499"/>
                      <a:pt x="176944" y="339708"/>
                      <a:pt x="286218" y="369935"/>
                    </a:cubicBezTo>
                    <a:cubicBezTo>
                      <a:pt x="390330" y="398757"/>
                      <a:pt x="485570" y="381614"/>
                      <a:pt x="564268" y="303468"/>
                    </a:cubicBezTo>
                    <a:cubicBezTo>
                      <a:pt x="610333" y="257753"/>
                      <a:pt x="630685" y="199356"/>
                      <a:pt x="632790" y="135445"/>
                    </a:cubicBezTo>
                    <a:cubicBezTo>
                      <a:pt x="634143" y="93740"/>
                      <a:pt x="630935" y="51935"/>
                      <a:pt x="629783" y="10180"/>
                    </a:cubicBezTo>
                    <a:cubicBezTo>
                      <a:pt x="641361" y="14390"/>
                      <a:pt x="649081" y="14741"/>
                      <a:pt x="664620" y="12386"/>
                    </a:cubicBezTo>
                    <a:lnTo>
                      <a:pt x="664690" y="12782"/>
                    </a:lnTo>
                    <a:lnTo>
                      <a:pt x="695284" y="8137"/>
                    </a:lnTo>
                    <a:cubicBezTo>
                      <a:pt x="705760" y="7786"/>
                      <a:pt x="716024" y="8375"/>
                      <a:pt x="727928" y="8626"/>
                    </a:cubicBezTo>
                    <a:cubicBezTo>
                      <a:pt x="753242" y="67573"/>
                      <a:pt x="801062" y="186473"/>
                      <a:pt x="809433" y="250784"/>
                    </a:cubicBezTo>
                    <a:cubicBezTo>
                      <a:pt x="817103" y="309582"/>
                      <a:pt x="819760" y="349032"/>
                      <a:pt x="820461" y="408230"/>
                    </a:cubicBezTo>
                    <a:cubicBezTo>
                      <a:pt x="821664" y="504673"/>
                      <a:pt x="821815" y="601115"/>
                      <a:pt x="820461" y="697558"/>
                    </a:cubicBezTo>
                    <a:cubicBezTo>
                      <a:pt x="819258" y="781167"/>
                      <a:pt x="846677" y="1384334"/>
                      <a:pt x="847880" y="1399271"/>
                    </a:cubicBezTo>
                    <a:cubicBezTo>
                      <a:pt x="852592" y="1471202"/>
                      <a:pt x="903370" y="2183543"/>
                      <a:pt x="910688" y="2284346"/>
                    </a:cubicBezTo>
                    <a:cubicBezTo>
                      <a:pt x="916904" y="2369660"/>
                      <a:pt x="936754" y="2651920"/>
                      <a:pt x="940563" y="2707660"/>
                    </a:cubicBezTo>
                    <a:lnTo>
                      <a:pt x="869736" y="2707760"/>
                    </a:lnTo>
                    <a:lnTo>
                      <a:pt x="869736" y="2707762"/>
                    </a:lnTo>
                    <a:cubicBezTo>
                      <a:pt x="798907" y="2706208"/>
                      <a:pt x="296795" y="2711872"/>
                      <a:pt x="200854" y="2711421"/>
                    </a:cubicBezTo>
                    <a:cubicBezTo>
                      <a:pt x="193836" y="2704353"/>
                      <a:pt x="190779" y="2695781"/>
                      <a:pt x="190879" y="2685806"/>
                    </a:cubicBezTo>
                    <a:cubicBezTo>
                      <a:pt x="191480" y="2614377"/>
                      <a:pt x="194087" y="2542997"/>
                      <a:pt x="197696" y="2471668"/>
                    </a:cubicBezTo>
                    <a:cubicBezTo>
                      <a:pt x="197947" y="2466957"/>
                      <a:pt x="225667" y="1544136"/>
                      <a:pt x="227020" y="1461278"/>
                    </a:cubicBezTo>
                    <a:cubicBezTo>
                      <a:pt x="227170" y="1451153"/>
                      <a:pt x="227220" y="1441027"/>
                      <a:pt x="226118" y="1430951"/>
                    </a:cubicBezTo>
                    <a:cubicBezTo>
                      <a:pt x="230177" y="1397618"/>
                      <a:pt x="234890" y="1364384"/>
                      <a:pt x="236894" y="1330699"/>
                    </a:cubicBezTo>
                    <a:cubicBezTo>
                      <a:pt x="240353" y="1272053"/>
                      <a:pt x="240153" y="1213605"/>
                      <a:pt x="236794" y="1154958"/>
                    </a:cubicBezTo>
                    <a:cubicBezTo>
                      <a:pt x="233285" y="1093704"/>
                      <a:pt x="228072" y="1032601"/>
                      <a:pt x="219100" y="971948"/>
                    </a:cubicBezTo>
                    <a:cubicBezTo>
                      <a:pt x="195591" y="812748"/>
                      <a:pt x="163159" y="655652"/>
                      <a:pt x="101654" y="506127"/>
                    </a:cubicBezTo>
                    <a:cubicBezTo>
                      <a:pt x="79348" y="451890"/>
                      <a:pt x="53183" y="399308"/>
                      <a:pt x="33834" y="343768"/>
                    </a:cubicBezTo>
                    <a:cubicBezTo>
                      <a:pt x="2605" y="254143"/>
                      <a:pt x="-8372" y="31734"/>
                      <a:pt x="6666" y="18250"/>
                    </a:cubicBezTo>
                    <a:cubicBezTo>
                      <a:pt x="27155" y="9002"/>
                      <a:pt x="74486" y="64"/>
                      <a:pt x="99092" y="0"/>
                    </a:cubicBezTo>
                    <a:close/>
                  </a:path>
                </a:pathLst>
              </a:custGeom>
              <a:solidFill>
                <a:schemeClr val="accent3">
                  <a:lumMod val="75000"/>
                </a:schemeClr>
              </a:solidFill>
              <a:ln w="7435" cap="flat">
                <a:noFill/>
                <a:prstDash val="solid"/>
                <a:miter/>
              </a:ln>
            </p:spPr>
            <p:txBody>
              <a:bodyPr wrap="square" rtlCol="0" anchor="ctr">
                <a:noAutofit/>
              </a:bodyPr>
              <a:lstStyle/>
              <a:p>
                <a:endParaRPr lang="en-US"/>
              </a:p>
            </p:txBody>
          </p:sp>
          <p:sp>
            <p:nvSpPr>
              <p:cNvPr id="62" name="Freeform: Shape 96">
                <a:extLst>
                  <a:ext uri="{FF2B5EF4-FFF2-40B4-BE49-F238E27FC236}">
                    <a16:creationId xmlns:a16="http://schemas.microsoft.com/office/drawing/2014/main" id="{0033ADBF-2B89-FB1B-5D09-207D7685763C}"/>
                  </a:ext>
                </a:extLst>
              </p:cNvPr>
              <p:cNvSpPr/>
              <p:nvPr/>
            </p:nvSpPr>
            <p:spPr>
              <a:xfrm>
                <a:off x="846042" y="5309377"/>
                <a:ext cx="318434" cy="1268040"/>
              </a:xfrm>
              <a:custGeom>
                <a:avLst/>
                <a:gdLst>
                  <a:gd name="connsiteX0" fmla="*/ 278019 w 473036"/>
                  <a:gd name="connsiteY0" fmla="*/ 68803 h 1883682"/>
                  <a:gd name="connsiteX1" fmla="*/ 473037 w 473036"/>
                  <a:gd name="connsiteY1" fmla="*/ 1883381 h 1883682"/>
                  <a:gd name="connsiteX2" fmla="*/ 31176 w 473036"/>
                  <a:gd name="connsiteY2" fmla="*/ 1883679 h 1883682"/>
                  <a:gd name="connsiteX3" fmla="*/ 5561 w 473036"/>
                  <a:gd name="connsiteY3" fmla="*/ 1850394 h 1883682"/>
                  <a:gd name="connsiteX4" fmla="*/ 118893 w 473036"/>
                  <a:gd name="connsiteY4" fmla="*/ 720127 h 1883682"/>
                  <a:gd name="connsiteX5" fmla="*/ 115170 w 473036"/>
                  <a:gd name="connsiteY5" fmla="*/ 366803 h 1883682"/>
                  <a:gd name="connsiteX6" fmla="*/ 94171 w 473036"/>
                  <a:gd name="connsiteY6" fmla="*/ 102088 h 1883682"/>
                  <a:gd name="connsiteX7" fmla="*/ 144731 w 473036"/>
                  <a:gd name="connsiteY7" fmla="*/ 18914 h 1883682"/>
                  <a:gd name="connsiteX8" fmla="*/ 165730 w 473036"/>
                  <a:gd name="connsiteY8" fmla="*/ 0 h 1883682"/>
                  <a:gd name="connsiteX9" fmla="*/ 175187 w 473036"/>
                  <a:gd name="connsiteY9" fmla="*/ 6627 h 1883682"/>
                  <a:gd name="connsiteX10" fmla="*/ 278019 w 473036"/>
                  <a:gd name="connsiteY10" fmla="*/ 68803 h 188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036" h="1883682">
                    <a:moveTo>
                      <a:pt x="278019" y="68803"/>
                    </a:moveTo>
                    <a:cubicBezTo>
                      <a:pt x="292167" y="211771"/>
                      <a:pt x="472739" y="1868340"/>
                      <a:pt x="473037" y="1883381"/>
                    </a:cubicBezTo>
                    <a:cubicBezTo>
                      <a:pt x="325750" y="1883456"/>
                      <a:pt x="178463" y="1883307"/>
                      <a:pt x="31176" y="1883679"/>
                    </a:cubicBezTo>
                    <a:cubicBezTo>
                      <a:pt x="7050" y="1883754"/>
                      <a:pt x="-9034" y="1882637"/>
                      <a:pt x="5561" y="1850394"/>
                    </a:cubicBezTo>
                    <a:cubicBezTo>
                      <a:pt x="12784" y="1834460"/>
                      <a:pt x="113383" y="743806"/>
                      <a:pt x="118893" y="720127"/>
                    </a:cubicBezTo>
                    <a:cubicBezTo>
                      <a:pt x="130956" y="668004"/>
                      <a:pt x="119191" y="413416"/>
                      <a:pt x="115170" y="366803"/>
                    </a:cubicBezTo>
                    <a:cubicBezTo>
                      <a:pt x="107575" y="278639"/>
                      <a:pt x="90523" y="191146"/>
                      <a:pt x="94171" y="102088"/>
                    </a:cubicBezTo>
                    <a:cubicBezTo>
                      <a:pt x="111074" y="74388"/>
                      <a:pt x="128201" y="46837"/>
                      <a:pt x="144731" y="18914"/>
                    </a:cubicBezTo>
                    <a:cubicBezTo>
                      <a:pt x="149869" y="10276"/>
                      <a:pt x="154486" y="1638"/>
                      <a:pt x="165730" y="0"/>
                    </a:cubicBezTo>
                    <a:cubicBezTo>
                      <a:pt x="169676" y="1117"/>
                      <a:pt x="173846" y="2830"/>
                      <a:pt x="175187" y="6627"/>
                    </a:cubicBezTo>
                    <a:cubicBezTo>
                      <a:pt x="186505" y="38125"/>
                      <a:pt x="236544" y="58155"/>
                      <a:pt x="278019" y="68803"/>
                    </a:cubicBezTo>
                    <a:close/>
                  </a:path>
                </a:pathLst>
              </a:custGeom>
              <a:solidFill>
                <a:schemeClr val="tx2">
                  <a:lumMod val="40000"/>
                  <a:lumOff val="60000"/>
                </a:schemeClr>
              </a:solidFill>
              <a:ln w="7435" cap="flat">
                <a:noFill/>
                <a:prstDash val="solid"/>
                <a:miter/>
              </a:ln>
            </p:spPr>
            <p:txBody>
              <a:bodyPr rtlCol="0" anchor="ctr"/>
              <a:lstStyle/>
              <a:p>
                <a:endParaRPr lang="en-US"/>
              </a:p>
            </p:txBody>
          </p:sp>
          <p:sp>
            <p:nvSpPr>
              <p:cNvPr id="63" name="Freeform: Shape 97">
                <a:extLst>
                  <a:ext uri="{FF2B5EF4-FFF2-40B4-BE49-F238E27FC236}">
                    <a16:creationId xmlns:a16="http://schemas.microsoft.com/office/drawing/2014/main" id="{A538442B-BBA1-28D5-E1DF-91BD9AC4675D}"/>
                  </a:ext>
                </a:extLst>
              </p:cNvPr>
              <p:cNvSpPr/>
              <p:nvPr/>
            </p:nvSpPr>
            <p:spPr>
              <a:xfrm>
                <a:off x="2176871" y="3873571"/>
                <a:ext cx="279202" cy="2699736"/>
              </a:xfrm>
              <a:custGeom>
                <a:avLst/>
                <a:gdLst>
                  <a:gd name="connsiteX0" fmla="*/ 414756 w 414756"/>
                  <a:gd name="connsiteY0" fmla="*/ 4010323 h 4010478"/>
                  <a:gd name="connsiteX1" fmla="*/ 309541 w 414756"/>
                  <a:gd name="connsiteY1" fmla="*/ 4010472 h 4010478"/>
                  <a:gd name="connsiteX2" fmla="*/ 282883 w 414756"/>
                  <a:gd name="connsiteY2" fmla="*/ 3986868 h 4010478"/>
                  <a:gd name="connsiteX3" fmla="*/ 236195 w 414756"/>
                  <a:gd name="connsiteY3" fmla="*/ 3380668 h 4010478"/>
                  <a:gd name="connsiteX4" fmla="*/ 95014 w 414756"/>
                  <a:gd name="connsiteY4" fmla="*/ 1216116 h 4010478"/>
                  <a:gd name="connsiteX5" fmla="*/ 90696 w 414756"/>
                  <a:gd name="connsiteY5" fmla="*/ 591227 h 4010478"/>
                  <a:gd name="connsiteX6" fmla="*/ 24424 w 414756"/>
                  <a:gd name="connsiteY6" fmla="*/ 136037 h 4010478"/>
                  <a:gd name="connsiteX7" fmla="*/ 0 w 414756"/>
                  <a:gd name="connsiteY7" fmla="*/ 7813 h 4010478"/>
                  <a:gd name="connsiteX8" fmla="*/ 98886 w 414756"/>
                  <a:gd name="connsiteY8" fmla="*/ 888 h 4010478"/>
                  <a:gd name="connsiteX9" fmla="*/ 219962 w 414756"/>
                  <a:gd name="connsiteY9" fmla="*/ 360616 h 4010478"/>
                  <a:gd name="connsiteX10" fmla="*/ 236344 w 414756"/>
                  <a:gd name="connsiteY10" fmla="*/ 594503 h 4010478"/>
                  <a:gd name="connsiteX11" fmla="*/ 236344 w 414756"/>
                  <a:gd name="connsiteY11" fmla="*/ 1024301 h 4010478"/>
                  <a:gd name="connsiteX12" fmla="*/ 277075 w 414756"/>
                  <a:gd name="connsiteY12" fmla="*/ 2066702 h 4010478"/>
                  <a:gd name="connsiteX13" fmla="*/ 370377 w 414756"/>
                  <a:gd name="connsiteY13" fmla="*/ 3381487 h 4010478"/>
                  <a:gd name="connsiteX14" fmla="*/ 414756 w 414756"/>
                  <a:gd name="connsiteY14" fmla="*/ 4010323 h 40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4756" h="4010478">
                    <a:moveTo>
                      <a:pt x="414756" y="4010323"/>
                    </a:moveTo>
                    <a:cubicBezTo>
                      <a:pt x="379685" y="4010323"/>
                      <a:pt x="344613" y="4009951"/>
                      <a:pt x="309541" y="4010472"/>
                    </a:cubicBezTo>
                    <a:cubicBezTo>
                      <a:pt x="292787" y="4010695"/>
                      <a:pt x="284522" y="4005632"/>
                      <a:pt x="282883" y="3986868"/>
                    </a:cubicBezTo>
                    <a:cubicBezTo>
                      <a:pt x="273426" y="3876440"/>
                      <a:pt x="243269" y="3472257"/>
                      <a:pt x="236195" y="3380668"/>
                    </a:cubicBezTo>
                    <a:cubicBezTo>
                      <a:pt x="231132" y="3314917"/>
                      <a:pt x="100152" y="1394082"/>
                      <a:pt x="95014" y="1216116"/>
                    </a:cubicBezTo>
                    <a:cubicBezTo>
                      <a:pt x="88983" y="1007696"/>
                      <a:pt x="94568" y="799498"/>
                      <a:pt x="90696" y="591227"/>
                    </a:cubicBezTo>
                    <a:cubicBezTo>
                      <a:pt x="87717" y="433366"/>
                      <a:pt x="78707" y="285558"/>
                      <a:pt x="24424" y="136037"/>
                    </a:cubicBezTo>
                    <a:cubicBezTo>
                      <a:pt x="11467" y="100295"/>
                      <a:pt x="5585" y="68574"/>
                      <a:pt x="0" y="7813"/>
                    </a:cubicBezTo>
                    <a:cubicBezTo>
                      <a:pt x="37901" y="-2612"/>
                      <a:pt x="63517" y="143"/>
                      <a:pt x="98886" y="888"/>
                    </a:cubicBezTo>
                    <a:cubicBezTo>
                      <a:pt x="136490" y="88455"/>
                      <a:pt x="207527" y="265081"/>
                      <a:pt x="219962" y="360616"/>
                    </a:cubicBezTo>
                    <a:cubicBezTo>
                      <a:pt x="231355" y="447961"/>
                      <a:pt x="235302" y="506563"/>
                      <a:pt x="236344" y="594503"/>
                    </a:cubicBezTo>
                    <a:cubicBezTo>
                      <a:pt x="238131" y="737769"/>
                      <a:pt x="238355" y="881035"/>
                      <a:pt x="236344" y="1024301"/>
                    </a:cubicBezTo>
                    <a:cubicBezTo>
                      <a:pt x="234557" y="1148504"/>
                      <a:pt x="275288" y="2044512"/>
                      <a:pt x="277075" y="2066702"/>
                    </a:cubicBezTo>
                    <a:cubicBezTo>
                      <a:pt x="284075" y="2173556"/>
                      <a:pt x="359505" y="3231743"/>
                      <a:pt x="370377" y="3381487"/>
                    </a:cubicBezTo>
                    <a:cubicBezTo>
                      <a:pt x="379610" y="3508222"/>
                      <a:pt x="409097" y="3927521"/>
                      <a:pt x="414756" y="4010323"/>
                    </a:cubicBezTo>
                    <a:close/>
                  </a:path>
                </a:pathLst>
              </a:custGeom>
              <a:solidFill>
                <a:schemeClr val="accent3">
                  <a:lumMod val="50000"/>
                </a:schemeClr>
              </a:solidFill>
              <a:ln w="7435" cap="flat">
                <a:noFill/>
                <a:prstDash val="solid"/>
                <a:miter/>
              </a:ln>
            </p:spPr>
            <p:txBody>
              <a:bodyPr rtlCol="0" anchor="ctr"/>
              <a:lstStyle/>
              <a:p>
                <a:endParaRPr lang="en-US"/>
              </a:p>
            </p:txBody>
          </p:sp>
          <p:sp>
            <p:nvSpPr>
              <p:cNvPr id="64" name="Freeform: Shape 98">
                <a:extLst>
                  <a:ext uri="{FF2B5EF4-FFF2-40B4-BE49-F238E27FC236}">
                    <a16:creationId xmlns:a16="http://schemas.microsoft.com/office/drawing/2014/main" id="{AC6C3B83-C377-489C-C7EF-1BCCFFF8B50F}"/>
                  </a:ext>
                </a:extLst>
              </p:cNvPr>
              <p:cNvSpPr/>
              <p:nvPr/>
            </p:nvSpPr>
            <p:spPr>
              <a:xfrm>
                <a:off x="180815" y="3887151"/>
                <a:ext cx="1036294" cy="2674172"/>
              </a:xfrm>
              <a:custGeom>
                <a:avLst/>
                <a:gdLst>
                  <a:gd name="connsiteX0" fmla="*/ 1525870 w 1539422"/>
                  <a:gd name="connsiteY0" fmla="*/ 5585 h 3972502"/>
                  <a:gd name="connsiteX1" fmla="*/ 1525870 w 1539422"/>
                  <a:gd name="connsiteY1" fmla="*/ 5585 h 3972502"/>
                  <a:gd name="connsiteX2" fmla="*/ 1511350 w 1539422"/>
                  <a:gd name="connsiteY2" fmla="*/ 8638 h 3972502"/>
                  <a:gd name="connsiteX3" fmla="*/ 1284090 w 1539422"/>
                  <a:gd name="connsiteY3" fmla="*/ 107971 h 3972502"/>
                  <a:gd name="connsiteX4" fmla="*/ 1028311 w 1539422"/>
                  <a:gd name="connsiteY4" fmla="*/ 304999 h 3972502"/>
                  <a:gd name="connsiteX5" fmla="*/ 900533 w 1539422"/>
                  <a:gd name="connsiteY5" fmla="*/ 527939 h 3972502"/>
                  <a:gd name="connsiteX6" fmla="*/ 260751 w 1539422"/>
                  <a:gd name="connsiteY6" fmla="*/ 1873552 h 3972502"/>
                  <a:gd name="connsiteX7" fmla="*/ 106241 w 1539422"/>
                  <a:gd name="connsiteY7" fmla="*/ 2311690 h 3972502"/>
                  <a:gd name="connsiteX8" fmla="*/ 36247 w 1539422"/>
                  <a:gd name="connsiteY8" fmla="*/ 2619816 h 3972502"/>
                  <a:gd name="connsiteX9" fmla="*/ 23290 w 1539422"/>
                  <a:gd name="connsiteY9" fmla="*/ 2751763 h 3972502"/>
                  <a:gd name="connsiteX10" fmla="*/ 1473 w 1539422"/>
                  <a:gd name="connsiteY10" fmla="*/ 3972502 h 3972502"/>
                  <a:gd name="connsiteX11" fmla="*/ 209819 w 1539422"/>
                  <a:gd name="connsiteY11" fmla="*/ 3972130 h 3972502"/>
                  <a:gd name="connsiteX12" fmla="*/ 251294 w 1539422"/>
                  <a:gd name="connsiteY12" fmla="*/ 3690587 h 3972502"/>
                  <a:gd name="connsiteX13" fmla="*/ 219499 w 1539422"/>
                  <a:gd name="connsiteY13" fmla="*/ 3263470 h 3972502"/>
                  <a:gd name="connsiteX14" fmla="*/ 168418 w 1539422"/>
                  <a:gd name="connsiteY14" fmla="*/ 2934569 h 3972502"/>
                  <a:gd name="connsiteX15" fmla="*/ 233945 w 1539422"/>
                  <a:gd name="connsiteY15" fmla="*/ 2482954 h 3972502"/>
                  <a:gd name="connsiteX16" fmla="*/ 541028 w 1539422"/>
                  <a:gd name="connsiteY16" fmla="*/ 1844660 h 3972502"/>
                  <a:gd name="connsiteX17" fmla="*/ 715941 w 1539422"/>
                  <a:gd name="connsiteY17" fmla="*/ 1499005 h 3972502"/>
                  <a:gd name="connsiteX18" fmla="*/ 1036725 w 1539422"/>
                  <a:gd name="connsiteY18" fmla="*/ 691906 h 3972502"/>
                  <a:gd name="connsiteX19" fmla="*/ 1091604 w 1539422"/>
                  <a:gd name="connsiteY19" fmla="*/ 521536 h 3972502"/>
                  <a:gd name="connsiteX20" fmla="*/ 1130176 w 1539422"/>
                  <a:gd name="connsiteY20" fmla="*/ 459508 h 3972502"/>
                  <a:gd name="connsiteX21" fmla="*/ 1214542 w 1539422"/>
                  <a:gd name="connsiteY21" fmla="*/ 422054 h 3972502"/>
                  <a:gd name="connsiteX22" fmla="*/ 1503457 w 1539422"/>
                  <a:gd name="connsiteY22" fmla="*/ 343496 h 3972502"/>
                  <a:gd name="connsiteX23" fmla="*/ 1509265 w 1539422"/>
                  <a:gd name="connsiteY23" fmla="*/ 325550 h 3972502"/>
                  <a:gd name="connsiteX24" fmla="*/ 1518796 w 1539422"/>
                  <a:gd name="connsiteY24" fmla="*/ 233887 h 3972502"/>
                  <a:gd name="connsiteX25" fmla="*/ 1539422 w 1539422"/>
                  <a:gd name="connsiteY25" fmla="*/ 0 h 3972502"/>
                  <a:gd name="connsiteX26" fmla="*/ 1525870 w 1539422"/>
                  <a:gd name="connsiteY26" fmla="*/ 5585 h 397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39422" h="3972502">
                    <a:moveTo>
                      <a:pt x="1525870" y="5585"/>
                    </a:moveTo>
                    <a:cubicBezTo>
                      <a:pt x="1525870" y="5585"/>
                      <a:pt x="1525870" y="5585"/>
                      <a:pt x="1525870" y="5585"/>
                    </a:cubicBezTo>
                    <a:cubicBezTo>
                      <a:pt x="1521030" y="6553"/>
                      <a:pt x="1515743" y="6702"/>
                      <a:pt x="1511350" y="8638"/>
                    </a:cubicBezTo>
                    <a:cubicBezTo>
                      <a:pt x="1435472" y="41476"/>
                      <a:pt x="1359148" y="73346"/>
                      <a:pt x="1284090" y="107971"/>
                    </a:cubicBezTo>
                    <a:cubicBezTo>
                      <a:pt x="1184087" y="154138"/>
                      <a:pt x="1094285" y="215048"/>
                      <a:pt x="1028311" y="304999"/>
                    </a:cubicBezTo>
                    <a:cubicBezTo>
                      <a:pt x="977528" y="374323"/>
                      <a:pt x="940818" y="452360"/>
                      <a:pt x="900533" y="527939"/>
                    </a:cubicBezTo>
                    <a:cubicBezTo>
                      <a:pt x="709984" y="885583"/>
                      <a:pt x="283984" y="1815024"/>
                      <a:pt x="260751" y="1873552"/>
                    </a:cubicBezTo>
                    <a:cubicBezTo>
                      <a:pt x="203638" y="2017563"/>
                      <a:pt x="149430" y="2162616"/>
                      <a:pt x="106241" y="2311690"/>
                    </a:cubicBezTo>
                    <a:cubicBezTo>
                      <a:pt x="76829" y="2413108"/>
                      <a:pt x="49352" y="2514972"/>
                      <a:pt x="36247" y="2619816"/>
                    </a:cubicBezTo>
                    <a:cubicBezTo>
                      <a:pt x="30811" y="2663525"/>
                      <a:pt x="27088" y="2707831"/>
                      <a:pt x="23290" y="2751763"/>
                    </a:cubicBezTo>
                    <a:cubicBezTo>
                      <a:pt x="20833" y="2779314"/>
                      <a:pt x="-6569" y="3905560"/>
                      <a:pt x="1473" y="3972502"/>
                    </a:cubicBezTo>
                    <a:cubicBezTo>
                      <a:pt x="84871" y="3970790"/>
                      <a:pt x="137590" y="3972502"/>
                      <a:pt x="209819" y="3972130"/>
                    </a:cubicBezTo>
                    <a:cubicBezTo>
                      <a:pt x="232530" y="3879573"/>
                      <a:pt x="246454" y="3785452"/>
                      <a:pt x="251294" y="3690587"/>
                    </a:cubicBezTo>
                    <a:cubicBezTo>
                      <a:pt x="258592" y="3547172"/>
                      <a:pt x="244742" y="3404800"/>
                      <a:pt x="219499" y="3263470"/>
                    </a:cubicBezTo>
                    <a:cubicBezTo>
                      <a:pt x="199990" y="3154233"/>
                      <a:pt x="177130" y="3045294"/>
                      <a:pt x="168418" y="2934569"/>
                    </a:cubicBezTo>
                    <a:cubicBezTo>
                      <a:pt x="156131" y="2779464"/>
                      <a:pt x="182640" y="2629272"/>
                      <a:pt x="233945" y="2482954"/>
                    </a:cubicBezTo>
                    <a:cubicBezTo>
                      <a:pt x="312503" y="2258747"/>
                      <a:pt x="427249" y="2051964"/>
                      <a:pt x="541028" y="1844660"/>
                    </a:cubicBezTo>
                    <a:cubicBezTo>
                      <a:pt x="603205" y="1731403"/>
                      <a:pt x="667540" y="1619039"/>
                      <a:pt x="715941" y="1499005"/>
                    </a:cubicBezTo>
                    <a:cubicBezTo>
                      <a:pt x="824060" y="1230494"/>
                      <a:pt x="930840" y="961311"/>
                      <a:pt x="1036725" y="691906"/>
                    </a:cubicBezTo>
                    <a:cubicBezTo>
                      <a:pt x="1058468" y="636506"/>
                      <a:pt x="1088849" y="583861"/>
                      <a:pt x="1091604" y="521536"/>
                    </a:cubicBezTo>
                    <a:cubicBezTo>
                      <a:pt x="1092721" y="496665"/>
                      <a:pt x="1109475" y="476188"/>
                      <a:pt x="1130176" y="459508"/>
                    </a:cubicBezTo>
                    <a:cubicBezTo>
                      <a:pt x="1155344" y="439180"/>
                      <a:pt x="1184459" y="429649"/>
                      <a:pt x="1214542" y="422054"/>
                    </a:cubicBezTo>
                    <a:cubicBezTo>
                      <a:pt x="1311343" y="397555"/>
                      <a:pt x="1412389" y="388992"/>
                      <a:pt x="1503457" y="343496"/>
                    </a:cubicBezTo>
                    <a:cubicBezTo>
                      <a:pt x="1505393" y="337539"/>
                      <a:pt x="1507329" y="331507"/>
                      <a:pt x="1509265" y="325550"/>
                    </a:cubicBezTo>
                    <a:cubicBezTo>
                      <a:pt x="1512467" y="295021"/>
                      <a:pt x="1516413" y="264491"/>
                      <a:pt x="1518796" y="233887"/>
                    </a:cubicBezTo>
                    <a:cubicBezTo>
                      <a:pt x="1524827" y="155850"/>
                      <a:pt x="1538231" y="78409"/>
                      <a:pt x="1539422" y="0"/>
                    </a:cubicBezTo>
                    <a:cubicBezTo>
                      <a:pt x="1534805" y="1787"/>
                      <a:pt x="1530338" y="3723"/>
                      <a:pt x="1525870" y="5585"/>
                    </a:cubicBezTo>
                    <a:close/>
                  </a:path>
                </a:pathLst>
              </a:custGeom>
              <a:solidFill>
                <a:schemeClr val="tx2">
                  <a:lumMod val="40000"/>
                  <a:lumOff val="60000"/>
                </a:schemeClr>
              </a:solidFill>
              <a:ln w="7435" cap="flat">
                <a:noFill/>
                <a:prstDash val="solid"/>
                <a:miter/>
              </a:ln>
            </p:spPr>
            <p:txBody>
              <a:bodyPr rtlCol="0" anchor="ctr"/>
              <a:lstStyle/>
              <a:p>
                <a:endParaRPr lang="en-US"/>
              </a:p>
            </p:txBody>
          </p:sp>
          <p:sp>
            <p:nvSpPr>
              <p:cNvPr id="65" name="Freeform: Shape 99">
                <a:extLst>
                  <a:ext uri="{FF2B5EF4-FFF2-40B4-BE49-F238E27FC236}">
                    <a16:creationId xmlns:a16="http://schemas.microsoft.com/office/drawing/2014/main" id="{D57CBD18-E354-77F5-DB2C-C2AE3E26BEE6}"/>
                  </a:ext>
                </a:extLst>
              </p:cNvPr>
              <p:cNvSpPr/>
              <p:nvPr/>
            </p:nvSpPr>
            <p:spPr>
              <a:xfrm>
                <a:off x="1874370" y="3064543"/>
                <a:ext cx="274893" cy="187211"/>
              </a:xfrm>
              <a:custGeom>
                <a:avLst/>
                <a:gdLst>
                  <a:gd name="connsiteX0" fmla="*/ 148092 w 408356"/>
                  <a:gd name="connsiteY0" fmla="*/ 278103 h 278103"/>
                  <a:gd name="connsiteX1" fmla="*/ 358 w 408356"/>
                  <a:gd name="connsiteY1" fmla="*/ 145784 h 278103"/>
                  <a:gd name="connsiteX2" fmla="*/ 110042 w 408356"/>
                  <a:gd name="connsiteY2" fmla="*/ 25378 h 278103"/>
                  <a:gd name="connsiteX3" fmla="*/ 242734 w 408356"/>
                  <a:gd name="connsiteY3" fmla="*/ 2667 h 278103"/>
                  <a:gd name="connsiteX4" fmla="*/ 401786 w 408356"/>
                  <a:gd name="connsiteY4" fmla="*/ 172143 h 278103"/>
                  <a:gd name="connsiteX5" fmla="*/ 328515 w 408356"/>
                  <a:gd name="connsiteY5" fmla="*/ 244968 h 278103"/>
                  <a:gd name="connsiteX6" fmla="*/ 148092 w 408356"/>
                  <a:gd name="connsiteY6" fmla="*/ 278103 h 27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56" h="278103">
                    <a:moveTo>
                      <a:pt x="148092" y="278103"/>
                    </a:moveTo>
                    <a:cubicBezTo>
                      <a:pt x="58141" y="278029"/>
                      <a:pt x="6985" y="226129"/>
                      <a:pt x="358" y="145784"/>
                    </a:cubicBezTo>
                    <a:cubicBezTo>
                      <a:pt x="-4556" y="85916"/>
                      <a:pt x="41536" y="35877"/>
                      <a:pt x="110042" y="25378"/>
                    </a:cubicBezTo>
                    <a:cubicBezTo>
                      <a:pt x="154347" y="18602"/>
                      <a:pt x="198578" y="10783"/>
                      <a:pt x="242734" y="2667"/>
                    </a:cubicBezTo>
                    <a:cubicBezTo>
                      <a:pt x="348620" y="-16768"/>
                      <a:pt x="432986" y="73108"/>
                      <a:pt x="401786" y="172143"/>
                    </a:cubicBezTo>
                    <a:cubicBezTo>
                      <a:pt x="390021" y="209449"/>
                      <a:pt x="365001" y="236553"/>
                      <a:pt x="328515" y="244968"/>
                    </a:cubicBezTo>
                    <a:cubicBezTo>
                      <a:pt x="263509" y="260158"/>
                      <a:pt x="197237" y="269391"/>
                      <a:pt x="148092" y="278103"/>
                    </a:cubicBezTo>
                    <a:close/>
                  </a:path>
                </a:pathLst>
              </a:custGeom>
              <a:solidFill>
                <a:srgbClr val="F4B8B1"/>
              </a:solidFill>
              <a:ln w="7435" cap="flat">
                <a:noFill/>
                <a:prstDash val="solid"/>
                <a:miter/>
              </a:ln>
            </p:spPr>
            <p:txBody>
              <a:bodyPr rtlCol="0" anchor="ctr"/>
              <a:lstStyle/>
              <a:p>
                <a:endParaRPr lang="en-US"/>
              </a:p>
            </p:txBody>
          </p:sp>
          <p:sp>
            <p:nvSpPr>
              <p:cNvPr id="66" name="Freeform: Shape 100">
                <a:extLst>
                  <a:ext uri="{FF2B5EF4-FFF2-40B4-BE49-F238E27FC236}">
                    <a16:creationId xmlns:a16="http://schemas.microsoft.com/office/drawing/2014/main" id="{D2CE0BCF-8B34-4A11-3A40-DE5808F4442C}"/>
                  </a:ext>
                </a:extLst>
              </p:cNvPr>
              <p:cNvSpPr/>
              <p:nvPr/>
            </p:nvSpPr>
            <p:spPr>
              <a:xfrm>
                <a:off x="2404043" y="3016674"/>
                <a:ext cx="105543" cy="169615"/>
              </a:xfrm>
              <a:custGeom>
                <a:avLst/>
                <a:gdLst>
                  <a:gd name="connsiteX0" fmla="*/ 17871 w 156785"/>
                  <a:gd name="connsiteY0" fmla="*/ 251966 h 251965"/>
                  <a:gd name="connsiteX1" fmla="*/ 56294 w 156785"/>
                  <a:gd name="connsiteY1" fmla="*/ 246604 h 251965"/>
                  <a:gd name="connsiteX2" fmla="*/ 156297 w 156785"/>
                  <a:gd name="connsiteY2" fmla="*/ 146303 h 251965"/>
                  <a:gd name="connsiteX3" fmla="*/ 71335 w 156785"/>
                  <a:gd name="connsiteY3" fmla="*/ 2144 h 251965"/>
                  <a:gd name="connsiteX4" fmla="*/ 40656 w 156785"/>
                  <a:gd name="connsiteY4" fmla="*/ 15398 h 251965"/>
                  <a:gd name="connsiteX5" fmla="*/ 0 w 156785"/>
                  <a:gd name="connsiteY5" fmla="*/ 81521 h 251965"/>
                  <a:gd name="connsiteX6" fmla="*/ 0 w 156785"/>
                  <a:gd name="connsiteY6" fmla="*/ 81521 h 251965"/>
                  <a:gd name="connsiteX7" fmla="*/ 17871 w 156785"/>
                  <a:gd name="connsiteY7" fmla="*/ 251966 h 25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785" h="251965">
                    <a:moveTo>
                      <a:pt x="17871" y="251966"/>
                    </a:moveTo>
                    <a:cubicBezTo>
                      <a:pt x="30679" y="250179"/>
                      <a:pt x="43561" y="248838"/>
                      <a:pt x="56294" y="246604"/>
                    </a:cubicBezTo>
                    <a:cubicBezTo>
                      <a:pt x="112438" y="236924"/>
                      <a:pt x="152350" y="196715"/>
                      <a:pt x="156297" y="146303"/>
                    </a:cubicBezTo>
                    <a:cubicBezTo>
                      <a:pt x="161435" y="80404"/>
                      <a:pt x="125618" y="20313"/>
                      <a:pt x="71335" y="2144"/>
                    </a:cubicBezTo>
                    <a:cubicBezTo>
                      <a:pt x="55847" y="-3068"/>
                      <a:pt x="48177" y="1176"/>
                      <a:pt x="40656" y="15398"/>
                    </a:cubicBezTo>
                    <a:cubicBezTo>
                      <a:pt x="28594" y="38184"/>
                      <a:pt x="13701" y="59555"/>
                      <a:pt x="0" y="81521"/>
                    </a:cubicBezTo>
                    <a:cubicBezTo>
                      <a:pt x="0" y="81521"/>
                      <a:pt x="0" y="81521"/>
                      <a:pt x="0" y="81521"/>
                    </a:cubicBezTo>
                    <a:cubicBezTo>
                      <a:pt x="9903" y="161717"/>
                      <a:pt x="11914" y="210192"/>
                      <a:pt x="17871" y="251966"/>
                    </a:cubicBezTo>
                    <a:close/>
                  </a:path>
                </a:pathLst>
              </a:custGeom>
              <a:noFill/>
              <a:ln w="7435" cap="flat">
                <a:noFill/>
                <a:prstDash val="solid"/>
                <a:miter/>
              </a:ln>
            </p:spPr>
            <p:txBody>
              <a:bodyPr rtlCol="0" anchor="ctr"/>
              <a:lstStyle/>
              <a:p>
                <a:endParaRPr lang="en-US"/>
              </a:p>
            </p:txBody>
          </p:sp>
          <p:sp>
            <p:nvSpPr>
              <p:cNvPr id="87" name="Freeform: Shape 101">
                <a:extLst>
                  <a:ext uri="{FF2B5EF4-FFF2-40B4-BE49-F238E27FC236}">
                    <a16:creationId xmlns:a16="http://schemas.microsoft.com/office/drawing/2014/main" id="{8FE2197B-34A0-DABD-CA53-6F35882BE956}"/>
                  </a:ext>
                </a:extLst>
              </p:cNvPr>
              <p:cNvSpPr/>
              <p:nvPr/>
            </p:nvSpPr>
            <p:spPr>
              <a:xfrm>
                <a:off x="2404093" y="3071551"/>
                <a:ext cx="11980" cy="114738"/>
              </a:xfrm>
              <a:custGeom>
                <a:avLst/>
                <a:gdLst>
                  <a:gd name="connsiteX0" fmla="*/ 17796 w 17796"/>
                  <a:gd name="connsiteY0" fmla="*/ 170445 h 170444"/>
                  <a:gd name="connsiteX1" fmla="*/ 0 w 17796"/>
                  <a:gd name="connsiteY1" fmla="*/ 0 h 170444"/>
                  <a:gd name="connsiteX2" fmla="*/ 0 w 17796"/>
                  <a:gd name="connsiteY2" fmla="*/ 0 h 170444"/>
                  <a:gd name="connsiteX3" fmla="*/ 0 w 17796"/>
                  <a:gd name="connsiteY3" fmla="*/ 0 h 170444"/>
                  <a:gd name="connsiteX4" fmla="*/ 17796 w 17796"/>
                  <a:gd name="connsiteY4" fmla="*/ 170445 h 170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6" h="170444">
                    <a:moveTo>
                      <a:pt x="17796" y="170445"/>
                    </a:moveTo>
                    <a:cubicBezTo>
                      <a:pt x="11765" y="128671"/>
                      <a:pt x="9829" y="80196"/>
                      <a:pt x="0" y="0"/>
                    </a:cubicBezTo>
                    <a:cubicBezTo>
                      <a:pt x="0" y="0"/>
                      <a:pt x="0" y="0"/>
                      <a:pt x="0" y="0"/>
                    </a:cubicBezTo>
                    <a:cubicBezTo>
                      <a:pt x="0" y="0"/>
                      <a:pt x="0" y="0"/>
                      <a:pt x="0" y="0"/>
                    </a:cubicBezTo>
                    <a:cubicBezTo>
                      <a:pt x="1415" y="57262"/>
                      <a:pt x="9457" y="113853"/>
                      <a:pt x="17796" y="170445"/>
                    </a:cubicBezTo>
                    <a:close/>
                  </a:path>
                </a:pathLst>
              </a:custGeom>
              <a:solidFill>
                <a:srgbClr val="F4B8B1"/>
              </a:solidFill>
              <a:ln w="7435" cap="flat">
                <a:noFill/>
                <a:prstDash val="solid"/>
                <a:miter/>
              </a:ln>
            </p:spPr>
            <p:txBody>
              <a:bodyPr rtlCol="0" anchor="ctr"/>
              <a:lstStyle/>
              <a:p>
                <a:endParaRPr lang="en-US"/>
              </a:p>
            </p:txBody>
          </p:sp>
          <p:sp>
            <p:nvSpPr>
              <p:cNvPr id="88" name="Freeform: Shape 102">
                <a:extLst>
                  <a:ext uri="{FF2B5EF4-FFF2-40B4-BE49-F238E27FC236}">
                    <a16:creationId xmlns:a16="http://schemas.microsoft.com/office/drawing/2014/main" id="{7DE261D7-5AAB-7F7C-53C4-4FF5DF2A992B}"/>
                  </a:ext>
                </a:extLst>
              </p:cNvPr>
              <p:cNvSpPr/>
              <p:nvPr/>
            </p:nvSpPr>
            <p:spPr>
              <a:xfrm>
                <a:off x="1327805" y="2395328"/>
                <a:ext cx="1199438" cy="879714"/>
              </a:xfrm>
              <a:custGeom>
                <a:avLst/>
                <a:gdLst>
                  <a:gd name="connsiteX0" fmla="*/ 1682603 w 1781773"/>
                  <a:gd name="connsiteY0" fmla="*/ 905723 h 1306821"/>
                  <a:gd name="connsiteX1" fmla="*/ 1669945 w 1781773"/>
                  <a:gd name="connsiteY1" fmla="*/ 871619 h 1306821"/>
                  <a:gd name="connsiteX2" fmla="*/ 1707846 w 1781773"/>
                  <a:gd name="connsiteY2" fmla="*/ 676676 h 1306821"/>
                  <a:gd name="connsiteX3" fmla="*/ 1566963 w 1781773"/>
                  <a:gd name="connsiteY3" fmla="*/ 402505 h 1306821"/>
                  <a:gd name="connsiteX4" fmla="*/ 1534646 w 1781773"/>
                  <a:gd name="connsiteY4" fmla="*/ 316724 h 1306821"/>
                  <a:gd name="connsiteX5" fmla="*/ 1535689 w 1781773"/>
                  <a:gd name="connsiteY5" fmla="*/ 301906 h 1306821"/>
                  <a:gd name="connsiteX6" fmla="*/ 1425633 w 1781773"/>
                  <a:gd name="connsiteY6" fmla="*/ 105176 h 1306821"/>
                  <a:gd name="connsiteX7" fmla="*/ 925543 w 1781773"/>
                  <a:gd name="connsiteY7" fmla="*/ 19544 h 1306821"/>
                  <a:gd name="connsiteX8" fmla="*/ 139739 w 1781773"/>
                  <a:gd name="connsiteY8" fmla="*/ 461852 h 1306821"/>
                  <a:gd name="connsiteX9" fmla="*/ 8090 w 1781773"/>
                  <a:gd name="connsiteY9" fmla="*/ 896341 h 1306821"/>
                  <a:gd name="connsiteX10" fmla="*/ 191714 w 1781773"/>
                  <a:gd name="connsiteY10" fmla="*/ 1305959 h 1306821"/>
                  <a:gd name="connsiteX11" fmla="*/ 198118 w 1781773"/>
                  <a:gd name="connsiteY11" fmla="*/ 1273717 h 1306821"/>
                  <a:gd name="connsiteX12" fmla="*/ 319269 w 1781773"/>
                  <a:gd name="connsiteY12" fmla="*/ 1132312 h 1306821"/>
                  <a:gd name="connsiteX13" fmla="*/ 487926 w 1781773"/>
                  <a:gd name="connsiteY13" fmla="*/ 1221444 h 1306821"/>
                  <a:gd name="connsiteX14" fmla="*/ 507733 w 1781773"/>
                  <a:gd name="connsiteY14" fmla="*/ 1251825 h 1306821"/>
                  <a:gd name="connsiteX15" fmla="*/ 542805 w 1781773"/>
                  <a:gd name="connsiteY15" fmla="*/ 1199552 h 1306821"/>
                  <a:gd name="connsiteX16" fmla="*/ 577877 w 1781773"/>
                  <a:gd name="connsiteY16" fmla="*/ 1180266 h 1306821"/>
                  <a:gd name="connsiteX17" fmla="*/ 765895 w 1781773"/>
                  <a:gd name="connsiteY17" fmla="*/ 1194042 h 1306821"/>
                  <a:gd name="connsiteX18" fmla="*/ 805137 w 1781773"/>
                  <a:gd name="connsiteY18" fmla="*/ 1221593 h 1306821"/>
                  <a:gd name="connsiteX19" fmla="*/ 962774 w 1781773"/>
                  <a:gd name="connsiteY19" fmla="*/ 1304842 h 1306821"/>
                  <a:gd name="connsiteX20" fmla="*/ 1127411 w 1781773"/>
                  <a:gd name="connsiteY20" fmla="*/ 1276174 h 1306821"/>
                  <a:gd name="connsiteX21" fmla="*/ 1247891 w 1781773"/>
                  <a:gd name="connsiteY21" fmla="*/ 1142216 h 1306821"/>
                  <a:gd name="connsiteX22" fmla="*/ 1249678 w 1781773"/>
                  <a:gd name="connsiteY22" fmla="*/ 1098581 h 1306821"/>
                  <a:gd name="connsiteX23" fmla="*/ 1296292 w 1781773"/>
                  <a:gd name="connsiteY23" fmla="*/ 1090911 h 1306821"/>
                  <a:gd name="connsiteX24" fmla="*/ 1302249 w 1781773"/>
                  <a:gd name="connsiteY24" fmla="*/ 1090316 h 1306821"/>
                  <a:gd name="connsiteX25" fmla="*/ 1327119 w 1781773"/>
                  <a:gd name="connsiteY25" fmla="*/ 1109155 h 1306821"/>
                  <a:gd name="connsiteX26" fmla="*/ 1499872 w 1781773"/>
                  <a:gd name="connsiteY26" fmla="*/ 1228816 h 1306821"/>
                  <a:gd name="connsiteX27" fmla="*/ 1614694 w 1781773"/>
                  <a:gd name="connsiteY27" fmla="*/ 1210870 h 1306821"/>
                  <a:gd name="connsiteX28" fmla="*/ 1643883 w 1781773"/>
                  <a:gd name="connsiteY28" fmla="*/ 1204392 h 1306821"/>
                  <a:gd name="connsiteX29" fmla="*/ 1780820 w 1781773"/>
                  <a:gd name="connsiteY29" fmla="*/ 1079891 h 1306821"/>
                  <a:gd name="connsiteX30" fmla="*/ 1682603 w 1781773"/>
                  <a:gd name="connsiteY30" fmla="*/ 905723 h 1306821"/>
                  <a:gd name="connsiteX31" fmla="*/ 1211553 w 1781773"/>
                  <a:gd name="connsiteY31" fmla="*/ 1171927 h 1306821"/>
                  <a:gd name="connsiteX32" fmla="*/ 1140442 w 1781773"/>
                  <a:gd name="connsiteY32" fmla="*/ 1242666 h 1306821"/>
                  <a:gd name="connsiteX33" fmla="*/ 959423 w 1781773"/>
                  <a:gd name="connsiteY33" fmla="*/ 1276472 h 1306821"/>
                  <a:gd name="connsiteX34" fmla="*/ 811615 w 1781773"/>
                  <a:gd name="connsiteY34" fmla="*/ 1143407 h 1306821"/>
                  <a:gd name="connsiteX35" fmla="*/ 919139 w 1781773"/>
                  <a:gd name="connsiteY35" fmla="*/ 1024714 h 1306821"/>
                  <a:gd name="connsiteX36" fmla="*/ 1054363 w 1781773"/>
                  <a:gd name="connsiteY36" fmla="*/ 1001631 h 1306821"/>
                  <a:gd name="connsiteX37" fmla="*/ 1211553 w 1781773"/>
                  <a:gd name="connsiteY37" fmla="*/ 1171927 h 1306821"/>
                  <a:gd name="connsiteX38" fmla="*/ 1323173 w 1781773"/>
                  <a:gd name="connsiteY38" fmla="*/ 1040351 h 1306821"/>
                  <a:gd name="connsiteX39" fmla="*/ 1294058 w 1781773"/>
                  <a:gd name="connsiteY39" fmla="*/ 1067158 h 1306821"/>
                  <a:gd name="connsiteX40" fmla="*/ 1249678 w 1781773"/>
                  <a:gd name="connsiteY40" fmla="*/ 1072519 h 1306821"/>
                  <a:gd name="connsiteX41" fmla="*/ 1232701 w 1781773"/>
                  <a:gd name="connsiteY41" fmla="*/ 1064328 h 1306821"/>
                  <a:gd name="connsiteX42" fmla="*/ 1027556 w 1781773"/>
                  <a:gd name="connsiteY42" fmla="*/ 976388 h 1306821"/>
                  <a:gd name="connsiteX43" fmla="*/ 901342 w 1781773"/>
                  <a:gd name="connsiteY43" fmla="*/ 999620 h 1306821"/>
                  <a:gd name="connsiteX44" fmla="*/ 786447 w 1781773"/>
                  <a:gd name="connsiteY44" fmla="*/ 1142142 h 1306821"/>
                  <a:gd name="connsiteX45" fmla="*/ 760459 w 1781773"/>
                  <a:gd name="connsiteY45" fmla="*/ 1166267 h 1306821"/>
                  <a:gd name="connsiteX46" fmla="*/ 665147 w 1781773"/>
                  <a:gd name="connsiteY46" fmla="*/ 1157481 h 1306821"/>
                  <a:gd name="connsiteX47" fmla="*/ 570207 w 1781773"/>
                  <a:gd name="connsiteY47" fmla="*/ 1149439 h 1306821"/>
                  <a:gd name="connsiteX48" fmla="*/ 608034 w 1781773"/>
                  <a:gd name="connsiteY48" fmla="*/ 994482 h 1306821"/>
                  <a:gd name="connsiteX49" fmla="*/ 602301 w 1781773"/>
                  <a:gd name="connsiteY49" fmla="*/ 746894 h 1306821"/>
                  <a:gd name="connsiteX50" fmla="*/ 624863 w 1781773"/>
                  <a:gd name="connsiteY50" fmla="*/ 717035 h 1306821"/>
                  <a:gd name="connsiteX51" fmla="*/ 1197033 w 1781773"/>
                  <a:gd name="connsiteY51" fmla="*/ 606086 h 1306821"/>
                  <a:gd name="connsiteX52" fmla="*/ 1463013 w 1781773"/>
                  <a:gd name="connsiteY52" fmla="*/ 447183 h 1306821"/>
                  <a:gd name="connsiteX53" fmla="*/ 1558623 w 1781773"/>
                  <a:gd name="connsiteY53" fmla="*/ 703036 h 1306821"/>
                  <a:gd name="connsiteX54" fmla="*/ 1578877 w 1781773"/>
                  <a:gd name="connsiteY54" fmla="*/ 878246 h 1306821"/>
                  <a:gd name="connsiteX55" fmla="*/ 1560038 w 1781773"/>
                  <a:gd name="connsiteY55" fmla="*/ 903489 h 1306821"/>
                  <a:gd name="connsiteX56" fmla="*/ 1448121 w 1781773"/>
                  <a:gd name="connsiteY56" fmla="*/ 922105 h 1306821"/>
                  <a:gd name="connsiteX57" fmla="*/ 1323173 w 1781773"/>
                  <a:gd name="connsiteY57" fmla="*/ 1040351 h 1306821"/>
                  <a:gd name="connsiteX58" fmla="*/ 1751481 w 1781773"/>
                  <a:gd name="connsiteY58" fmla="*/ 1074157 h 1306821"/>
                  <a:gd name="connsiteX59" fmla="*/ 1651776 w 1781773"/>
                  <a:gd name="connsiteY59" fmla="*/ 1174160 h 1306821"/>
                  <a:gd name="connsiteX60" fmla="*/ 1613502 w 1781773"/>
                  <a:gd name="connsiteY60" fmla="*/ 1179447 h 1306821"/>
                  <a:gd name="connsiteX61" fmla="*/ 1448865 w 1781773"/>
                  <a:gd name="connsiteY61" fmla="*/ 1198212 h 1306821"/>
                  <a:gd name="connsiteX62" fmla="*/ 1347671 w 1781773"/>
                  <a:gd name="connsiteY62" fmla="*/ 1061350 h 1306821"/>
                  <a:gd name="connsiteX63" fmla="*/ 1452961 w 1781773"/>
                  <a:gd name="connsiteY63" fmla="*/ 951294 h 1306821"/>
                  <a:gd name="connsiteX64" fmla="*/ 1564580 w 1781773"/>
                  <a:gd name="connsiteY64" fmla="*/ 930891 h 1306821"/>
                  <a:gd name="connsiteX65" fmla="*/ 1587440 w 1781773"/>
                  <a:gd name="connsiteY65" fmla="*/ 947199 h 1306821"/>
                  <a:gd name="connsiteX66" fmla="*/ 1595706 w 1781773"/>
                  <a:gd name="connsiteY66" fmla="*/ 1009375 h 1306821"/>
                  <a:gd name="connsiteX67" fmla="*/ 1636288 w 1781773"/>
                  <a:gd name="connsiteY67" fmla="*/ 943550 h 1306821"/>
                  <a:gd name="connsiteX68" fmla="*/ 1666892 w 1781773"/>
                  <a:gd name="connsiteY68" fmla="*/ 930370 h 1306821"/>
                  <a:gd name="connsiteX69" fmla="*/ 1751481 w 1781773"/>
                  <a:gd name="connsiteY69" fmla="*/ 1074157 h 130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81773" h="1306821">
                    <a:moveTo>
                      <a:pt x="1682603" y="905723"/>
                    </a:moveTo>
                    <a:cubicBezTo>
                      <a:pt x="1659669" y="896787"/>
                      <a:pt x="1663094" y="888001"/>
                      <a:pt x="1669945" y="871619"/>
                    </a:cubicBezTo>
                    <a:cubicBezTo>
                      <a:pt x="1696007" y="809294"/>
                      <a:pt x="1711644" y="744288"/>
                      <a:pt x="1707846" y="676676"/>
                    </a:cubicBezTo>
                    <a:cubicBezTo>
                      <a:pt x="1701591" y="565057"/>
                      <a:pt x="1650436" y="474808"/>
                      <a:pt x="1566963" y="402505"/>
                    </a:cubicBezTo>
                    <a:cubicBezTo>
                      <a:pt x="1539859" y="379049"/>
                      <a:pt x="1508063" y="359764"/>
                      <a:pt x="1534646" y="316724"/>
                    </a:cubicBezTo>
                    <a:cubicBezTo>
                      <a:pt x="1536955" y="313001"/>
                      <a:pt x="1535391" y="306895"/>
                      <a:pt x="1535689" y="301906"/>
                    </a:cubicBezTo>
                    <a:cubicBezTo>
                      <a:pt x="1541348" y="212700"/>
                      <a:pt x="1492054" y="153577"/>
                      <a:pt x="1425633" y="105176"/>
                    </a:cubicBezTo>
                    <a:cubicBezTo>
                      <a:pt x="1273357" y="-5773"/>
                      <a:pt x="1101572" y="-18878"/>
                      <a:pt x="925543" y="19544"/>
                    </a:cubicBezTo>
                    <a:cubicBezTo>
                      <a:pt x="619353" y="86337"/>
                      <a:pt x="359478" y="239358"/>
                      <a:pt x="139739" y="461852"/>
                    </a:cubicBezTo>
                    <a:cubicBezTo>
                      <a:pt x="19482" y="583524"/>
                      <a:pt x="-18568" y="730959"/>
                      <a:pt x="8090" y="896341"/>
                    </a:cubicBezTo>
                    <a:cubicBezTo>
                      <a:pt x="32662" y="1048766"/>
                      <a:pt x="99604" y="1183245"/>
                      <a:pt x="191714" y="1305959"/>
                    </a:cubicBezTo>
                    <a:cubicBezTo>
                      <a:pt x="193874" y="1295236"/>
                      <a:pt x="196182" y="1284514"/>
                      <a:pt x="198118" y="1273717"/>
                    </a:cubicBezTo>
                    <a:cubicBezTo>
                      <a:pt x="210553" y="1203350"/>
                      <a:pt x="263496" y="1141471"/>
                      <a:pt x="319269" y="1132312"/>
                    </a:cubicBezTo>
                    <a:cubicBezTo>
                      <a:pt x="385913" y="1121366"/>
                      <a:pt x="448014" y="1154577"/>
                      <a:pt x="487926" y="1221444"/>
                    </a:cubicBezTo>
                    <a:cubicBezTo>
                      <a:pt x="493809" y="1231273"/>
                      <a:pt x="495224" y="1244155"/>
                      <a:pt x="507733" y="1251825"/>
                    </a:cubicBezTo>
                    <a:cubicBezTo>
                      <a:pt x="519722" y="1234252"/>
                      <a:pt x="533051" y="1217870"/>
                      <a:pt x="542805" y="1199552"/>
                    </a:cubicBezTo>
                    <a:cubicBezTo>
                      <a:pt x="550996" y="1184213"/>
                      <a:pt x="560676" y="1178852"/>
                      <a:pt x="577877" y="1180266"/>
                    </a:cubicBezTo>
                    <a:cubicBezTo>
                      <a:pt x="640500" y="1185553"/>
                      <a:pt x="703198" y="1189649"/>
                      <a:pt x="765895" y="1194042"/>
                    </a:cubicBezTo>
                    <a:cubicBezTo>
                      <a:pt x="784660" y="1195382"/>
                      <a:pt x="796276" y="1201414"/>
                      <a:pt x="805137" y="1221593"/>
                    </a:cubicBezTo>
                    <a:cubicBezTo>
                      <a:pt x="831124" y="1280940"/>
                      <a:pt x="900821" y="1315714"/>
                      <a:pt x="962774" y="1304842"/>
                    </a:cubicBezTo>
                    <a:cubicBezTo>
                      <a:pt x="1017653" y="1295236"/>
                      <a:pt x="1072532" y="1285705"/>
                      <a:pt x="1127411" y="1276174"/>
                    </a:cubicBezTo>
                    <a:cubicBezTo>
                      <a:pt x="1193831" y="1264632"/>
                      <a:pt x="1242902" y="1208934"/>
                      <a:pt x="1247891" y="1142216"/>
                    </a:cubicBezTo>
                    <a:cubicBezTo>
                      <a:pt x="1249008" y="1127175"/>
                      <a:pt x="1234711" y="1108261"/>
                      <a:pt x="1249678" y="1098581"/>
                    </a:cubicBezTo>
                    <a:cubicBezTo>
                      <a:pt x="1261816" y="1090688"/>
                      <a:pt x="1280506" y="1093071"/>
                      <a:pt x="1296292" y="1090911"/>
                    </a:cubicBezTo>
                    <a:cubicBezTo>
                      <a:pt x="1298302" y="1090613"/>
                      <a:pt x="1300313" y="1090688"/>
                      <a:pt x="1302249" y="1090316"/>
                    </a:cubicBezTo>
                    <a:cubicBezTo>
                      <a:pt x="1317588" y="1087486"/>
                      <a:pt x="1323768" y="1091730"/>
                      <a:pt x="1327119" y="1109155"/>
                    </a:cubicBezTo>
                    <a:cubicBezTo>
                      <a:pt x="1343948" y="1197616"/>
                      <a:pt x="1430473" y="1242964"/>
                      <a:pt x="1499872" y="1228816"/>
                    </a:cubicBezTo>
                    <a:cubicBezTo>
                      <a:pt x="1537774" y="1221072"/>
                      <a:pt x="1576345" y="1216753"/>
                      <a:pt x="1614694" y="1210870"/>
                    </a:cubicBezTo>
                    <a:cubicBezTo>
                      <a:pt x="1624374" y="1208637"/>
                      <a:pt x="1634054" y="1205733"/>
                      <a:pt x="1643883" y="1204392"/>
                    </a:cubicBezTo>
                    <a:cubicBezTo>
                      <a:pt x="1719313" y="1194191"/>
                      <a:pt x="1774639" y="1146163"/>
                      <a:pt x="1780820" y="1079891"/>
                    </a:cubicBezTo>
                    <a:cubicBezTo>
                      <a:pt x="1787447" y="1008332"/>
                      <a:pt x="1760044" y="935955"/>
                      <a:pt x="1682603" y="905723"/>
                    </a:cubicBezTo>
                    <a:close/>
                    <a:moveTo>
                      <a:pt x="1211553" y="1171927"/>
                    </a:moveTo>
                    <a:cubicBezTo>
                      <a:pt x="1199863" y="1207669"/>
                      <a:pt x="1176035" y="1234475"/>
                      <a:pt x="1140442" y="1242666"/>
                    </a:cubicBezTo>
                    <a:cubicBezTo>
                      <a:pt x="1074766" y="1257856"/>
                      <a:pt x="1007749" y="1267685"/>
                      <a:pt x="959423" y="1276472"/>
                    </a:cubicBezTo>
                    <a:cubicBezTo>
                      <a:pt x="868653" y="1276174"/>
                      <a:pt x="817274" y="1223157"/>
                      <a:pt x="811615" y="1143407"/>
                    </a:cubicBezTo>
                    <a:cubicBezTo>
                      <a:pt x="807445" y="1084582"/>
                      <a:pt x="852346" y="1035437"/>
                      <a:pt x="919139" y="1024714"/>
                    </a:cubicBezTo>
                    <a:cubicBezTo>
                      <a:pt x="964263" y="1017491"/>
                      <a:pt x="1009313" y="1009673"/>
                      <a:pt x="1054363" y="1001631"/>
                    </a:cubicBezTo>
                    <a:cubicBezTo>
                      <a:pt x="1159727" y="982717"/>
                      <a:pt x="1243647" y="1073487"/>
                      <a:pt x="1211553" y="1171927"/>
                    </a:cubicBezTo>
                    <a:close/>
                    <a:moveTo>
                      <a:pt x="1323173" y="1040351"/>
                    </a:moveTo>
                    <a:cubicBezTo>
                      <a:pt x="1319375" y="1057776"/>
                      <a:pt x="1315205" y="1068647"/>
                      <a:pt x="1294058" y="1067158"/>
                    </a:cubicBezTo>
                    <a:cubicBezTo>
                      <a:pt x="1279463" y="1066190"/>
                      <a:pt x="1264422" y="1070360"/>
                      <a:pt x="1249678" y="1072519"/>
                    </a:cubicBezTo>
                    <a:cubicBezTo>
                      <a:pt x="1242008" y="1073636"/>
                      <a:pt x="1236349" y="1071998"/>
                      <a:pt x="1232701" y="1064328"/>
                    </a:cubicBezTo>
                    <a:cubicBezTo>
                      <a:pt x="1190183" y="974750"/>
                      <a:pt x="1116614" y="958070"/>
                      <a:pt x="1027556" y="976388"/>
                    </a:cubicBezTo>
                    <a:cubicBezTo>
                      <a:pt x="985634" y="985026"/>
                      <a:pt x="943265" y="991131"/>
                      <a:pt x="901342" y="999620"/>
                    </a:cubicBezTo>
                    <a:cubicBezTo>
                      <a:pt x="830603" y="1013917"/>
                      <a:pt x="785330" y="1069392"/>
                      <a:pt x="786447" y="1142142"/>
                    </a:cubicBezTo>
                    <a:cubicBezTo>
                      <a:pt x="786745" y="1163289"/>
                      <a:pt x="782649" y="1169767"/>
                      <a:pt x="760459" y="1166267"/>
                    </a:cubicBezTo>
                    <a:cubicBezTo>
                      <a:pt x="729036" y="1161278"/>
                      <a:pt x="696943" y="1160162"/>
                      <a:pt x="665147" y="1157481"/>
                    </a:cubicBezTo>
                    <a:cubicBezTo>
                      <a:pt x="634469" y="1154875"/>
                      <a:pt x="603269" y="1157630"/>
                      <a:pt x="570207" y="1149439"/>
                    </a:cubicBezTo>
                    <a:cubicBezTo>
                      <a:pt x="587706" y="1098581"/>
                      <a:pt x="602673" y="1047723"/>
                      <a:pt x="608034" y="994482"/>
                    </a:cubicBezTo>
                    <a:cubicBezTo>
                      <a:pt x="616449" y="911680"/>
                      <a:pt x="616076" y="828952"/>
                      <a:pt x="602301" y="746894"/>
                    </a:cubicBezTo>
                    <a:cubicBezTo>
                      <a:pt x="598652" y="725226"/>
                      <a:pt x="600663" y="718896"/>
                      <a:pt x="624863" y="717035"/>
                    </a:cubicBezTo>
                    <a:cubicBezTo>
                      <a:pt x="819806" y="702142"/>
                      <a:pt x="1012589" y="675559"/>
                      <a:pt x="1197033" y="606086"/>
                    </a:cubicBezTo>
                    <a:cubicBezTo>
                      <a:pt x="1294579" y="569376"/>
                      <a:pt x="1386094" y="522613"/>
                      <a:pt x="1463013" y="447183"/>
                    </a:cubicBezTo>
                    <a:cubicBezTo>
                      <a:pt x="1514169" y="526485"/>
                      <a:pt x="1544997" y="611819"/>
                      <a:pt x="1558623" y="703036"/>
                    </a:cubicBezTo>
                    <a:cubicBezTo>
                      <a:pt x="1567261" y="761117"/>
                      <a:pt x="1570984" y="819942"/>
                      <a:pt x="1578877" y="878246"/>
                    </a:cubicBezTo>
                    <a:cubicBezTo>
                      <a:pt x="1581260" y="895968"/>
                      <a:pt x="1575452" y="901106"/>
                      <a:pt x="1560038" y="903489"/>
                    </a:cubicBezTo>
                    <a:cubicBezTo>
                      <a:pt x="1522658" y="909223"/>
                      <a:pt x="1485427" y="915999"/>
                      <a:pt x="1448121" y="922105"/>
                    </a:cubicBezTo>
                    <a:cubicBezTo>
                      <a:pt x="1378945" y="933498"/>
                      <a:pt x="1338438" y="970952"/>
                      <a:pt x="1323173" y="1040351"/>
                    </a:cubicBezTo>
                    <a:close/>
                    <a:moveTo>
                      <a:pt x="1751481" y="1074157"/>
                    </a:moveTo>
                    <a:cubicBezTo>
                      <a:pt x="1747535" y="1124494"/>
                      <a:pt x="1707772" y="1164555"/>
                      <a:pt x="1651776" y="1174160"/>
                    </a:cubicBezTo>
                    <a:cubicBezTo>
                      <a:pt x="1639117" y="1176320"/>
                      <a:pt x="1626235" y="1177735"/>
                      <a:pt x="1613502" y="1179447"/>
                    </a:cubicBezTo>
                    <a:cubicBezTo>
                      <a:pt x="1558772" y="1187489"/>
                      <a:pt x="1505382" y="1210200"/>
                      <a:pt x="1448865" y="1198212"/>
                    </a:cubicBezTo>
                    <a:cubicBezTo>
                      <a:pt x="1385200" y="1184734"/>
                      <a:pt x="1346554" y="1131047"/>
                      <a:pt x="1347671" y="1061350"/>
                    </a:cubicBezTo>
                    <a:cubicBezTo>
                      <a:pt x="1348564" y="1003045"/>
                      <a:pt x="1386838" y="963134"/>
                      <a:pt x="1452961" y="951294"/>
                    </a:cubicBezTo>
                    <a:cubicBezTo>
                      <a:pt x="1490192" y="944667"/>
                      <a:pt x="1527796" y="939529"/>
                      <a:pt x="1564580" y="930891"/>
                    </a:cubicBezTo>
                    <a:cubicBezTo>
                      <a:pt x="1582004" y="926796"/>
                      <a:pt x="1585057" y="933423"/>
                      <a:pt x="1587440" y="947199"/>
                    </a:cubicBezTo>
                    <a:cubicBezTo>
                      <a:pt x="1591014" y="967825"/>
                      <a:pt x="1587887" y="989344"/>
                      <a:pt x="1595706" y="1009375"/>
                    </a:cubicBezTo>
                    <a:cubicBezTo>
                      <a:pt x="1609407" y="987483"/>
                      <a:pt x="1624225" y="966261"/>
                      <a:pt x="1636288" y="943550"/>
                    </a:cubicBezTo>
                    <a:cubicBezTo>
                      <a:pt x="1643808" y="929402"/>
                      <a:pt x="1651478" y="925158"/>
                      <a:pt x="1666892" y="930370"/>
                    </a:cubicBezTo>
                    <a:cubicBezTo>
                      <a:pt x="1720952" y="948613"/>
                      <a:pt x="1756619" y="1008407"/>
                      <a:pt x="1751481" y="1074157"/>
                    </a:cubicBezTo>
                    <a:close/>
                  </a:path>
                </a:pathLst>
              </a:custGeom>
              <a:solidFill>
                <a:srgbClr val="2C347F"/>
              </a:solidFill>
              <a:ln w="7435" cap="flat">
                <a:noFill/>
                <a:prstDash val="solid"/>
                <a:miter/>
              </a:ln>
            </p:spPr>
            <p:txBody>
              <a:bodyPr rtlCol="0" anchor="ctr"/>
              <a:lstStyle/>
              <a:p>
                <a:endParaRPr lang="en-US"/>
              </a:p>
            </p:txBody>
          </p:sp>
          <p:sp>
            <p:nvSpPr>
              <p:cNvPr id="94" name="Freeform: Shape 103">
                <a:extLst>
                  <a:ext uri="{FF2B5EF4-FFF2-40B4-BE49-F238E27FC236}">
                    <a16:creationId xmlns:a16="http://schemas.microsoft.com/office/drawing/2014/main" id="{03F09A5A-CA09-75D3-601E-60B1599ABDAA}"/>
                  </a:ext>
                </a:extLst>
              </p:cNvPr>
              <p:cNvSpPr/>
              <p:nvPr/>
            </p:nvSpPr>
            <p:spPr>
              <a:xfrm>
                <a:off x="1419016" y="4654981"/>
                <a:ext cx="83159" cy="47212"/>
              </a:xfrm>
              <a:custGeom>
                <a:avLst/>
                <a:gdLst>
                  <a:gd name="connsiteX0" fmla="*/ 26509 w 123533"/>
                  <a:gd name="connsiteY0" fmla="*/ 56815 h 70134"/>
                  <a:gd name="connsiteX1" fmla="*/ 68506 w 123533"/>
                  <a:gd name="connsiteY1" fmla="*/ 68506 h 70134"/>
                  <a:gd name="connsiteX2" fmla="*/ 119512 w 123533"/>
                  <a:gd name="connsiteY2" fmla="*/ 58230 h 70134"/>
                  <a:gd name="connsiteX3" fmla="*/ 123533 w 123533"/>
                  <a:gd name="connsiteY3" fmla="*/ 48996 h 70134"/>
                  <a:gd name="connsiteX4" fmla="*/ 14669 w 123533"/>
                  <a:gd name="connsiteY4" fmla="*/ 0 h 70134"/>
                  <a:gd name="connsiteX5" fmla="*/ 0 w 123533"/>
                  <a:gd name="connsiteY5" fmla="*/ 41327 h 70134"/>
                  <a:gd name="connsiteX6" fmla="*/ 26509 w 123533"/>
                  <a:gd name="connsiteY6" fmla="*/ 56815 h 7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33" h="70134">
                    <a:moveTo>
                      <a:pt x="26509" y="56815"/>
                    </a:moveTo>
                    <a:cubicBezTo>
                      <a:pt x="39837" y="62251"/>
                      <a:pt x="54209" y="65825"/>
                      <a:pt x="68506" y="68506"/>
                    </a:cubicBezTo>
                    <a:cubicBezTo>
                      <a:pt x="89429" y="72526"/>
                      <a:pt x="107226" y="69101"/>
                      <a:pt x="119512" y="58230"/>
                    </a:cubicBezTo>
                    <a:lnTo>
                      <a:pt x="123533" y="48996"/>
                    </a:lnTo>
                    <a:lnTo>
                      <a:pt x="14669" y="0"/>
                    </a:lnTo>
                    <a:lnTo>
                      <a:pt x="0" y="41327"/>
                    </a:lnTo>
                    <a:cubicBezTo>
                      <a:pt x="7223" y="47731"/>
                      <a:pt x="16382" y="52645"/>
                      <a:pt x="26509" y="56815"/>
                    </a:cubicBezTo>
                    <a:close/>
                  </a:path>
                </a:pathLst>
              </a:custGeom>
              <a:noFill/>
              <a:ln w="7435" cap="flat">
                <a:noFill/>
                <a:prstDash val="solid"/>
                <a:miter/>
              </a:ln>
            </p:spPr>
            <p:txBody>
              <a:bodyPr rtlCol="0" anchor="ctr"/>
              <a:lstStyle/>
              <a:p>
                <a:endParaRPr lang="en-US"/>
              </a:p>
            </p:txBody>
          </p:sp>
          <p:sp>
            <p:nvSpPr>
              <p:cNvPr id="95" name="Freeform: Shape 104">
                <a:extLst>
                  <a:ext uri="{FF2B5EF4-FFF2-40B4-BE49-F238E27FC236}">
                    <a16:creationId xmlns:a16="http://schemas.microsoft.com/office/drawing/2014/main" id="{74160173-2B42-6237-9F9A-E2835E7EC748}"/>
                  </a:ext>
                </a:extLst>
              </p:cNvPr>
              <p:cNvSpPr/>
              <p:nvPr/>
            </p:nvSpPr>
            <p:spPr>
              <a:xfrm>
                <a:off x="1502175" y="4666761"/>
                <a:ext cx="9223" cy="22106"/>
              </a:xfrm>
              <a:custGeom>
                <a:avLst/>
                <a:gdLst>
                  <a:gd name="connsiteX0" fmla="*/ 13701 w 13701"/>
                  <a:gd name="connsiteY0" fmla="*/ 0 h 32838"/>
                  <a:gd name="connsiteX1" fmla="*/ 0 w 13701"/>
                  <a:gd name="connsiteY1" fmla="*/ 31498 h 32838"/>
                  <a:gd name="connsiteX2" fmla="*/ 2979 w 13701"/>
                  <a:gd name="connsiteY2" fmla="*/ 32838 h 32838"/>
                  <a:gd name="connsiteX3" fmla="*/ 13701 w 13701"/>
                  <a:gd name="connsiteY3" fmla="*/ 0 h 32838"/>
                </a:gdLst>
                <a:ahLst/>
                <a:cxnLst>
                  <a:cxn ang="0">
                    <a:pos x="connsiteX0" y="connsiteY0"/>
                  </a:cxn>
                  <a:cxn ang="0">
                    <a:pos x="connsiteX1" y="connsiteY1"/>
                  </a:cxn>
                  <a:cxn ang="0">
                    <a:pos x="connsiteX2" y="connsiteY2"/>
                  </a:cxn>
                  <a:cxn ang="0">
                    <a:pos x="connsiteX3" y="connsiteY3"/>
                  </a:cxn>
                </a:cxnLst>
                <a:rect l="l" t="t" r="r" b="b"/>
                <a:pathLst>
                  <a:path w="13701" h="32838">
                    <a:moveTo>
                      <a:pt x="13701" y="0"/>
                    </a:moveTo>
                    <a:lnTo>
                      <a:pt x="0" y="31498"/>
                    </a:lnTo>
                    <a:lnTo>
                      <a:pt x="2979" y="32838"/>
                    </a:lnTo>
                    <a:cubicBezTo>
                      <a:pt x="8787" y="24498"/>
                      <a:pt x="12584" y="13627"/>
                      <a:pt x="13701" y="0"/>
                    </a:cubicBezTo>
                    <a:close/>
                  </a:path>
                </a:pathLst>
              </a:custGeom>
              <a:noFill/>
              <a:ln w="7435" cap="flat">
                <a:noFill/>
                <a:prstDash val="solid"/>
                <a:miter/>
              </a:ln>
            </p:spPr>
            <p:txBody>
              <a:bodyPr rtlCol="0" anchor="ctr"/>
              <a:lstStyle/>
              <a:p>
                <a:endParaRPr lang="en-US"/>
              </a:p>
            </p:txBody>
          </p:sp>
          <p:sp>
            <p:nvSpPr>
              <p:cNvPr id="96" name="Freeform: Shape 105">
                <a:extLst>
                  <a:ext uri="{FF2B5EF4-FFF2-40B4-BE49-F238E27FC236}">
                    <a16:creationId xmlns:a16="http://schemas.microsoft.com/office/drawing/2014/main" id="{D42BE6BC-5526-3986-21CF-EC93CC5CE5EB}"/>
                  </a:ext>
                </a:extLst>
              </p:cNvPr>
              <p:cNvSpPr/>
              <p:nvPr/>
            </p:nvSpPr>
            <p:spPr>
              <a:xfrm>
                <a:off x="1408687" y="4646410"/>
                <a:ext cx="20204" cy="36341"/>
              </a:xfrm>
              <a:custGeom>
                <a:avLst/>
                <a:gdLst>
                  <a:gd name="connsiteX0" fmla="*/ 15345 w 30013"/>
                  <a:gd name="connsiteY0" fmla="*/ 53985 h 53985"/>
                  <a:gd name="connsiteX1" fmla="*/ 30014 w 30013"/>
                  <a:gd name="connsiteY1" fmla="*/ 12659 h 53985"/>
                  <a:gd name="connsiteX2" fmla="*/ 1941 w 30013"/>
                  <a:gd name="connsiteY2" fmla="*/ 0 h 53985"/>
                  <a:gd name="connsiteX3" fmla="*/ 303 w 30013"/>
                  <a:gd name="connsiteY3" fmla="*/ 12733 h 53985"/>
                  <a:gd name="connsiteX4" fmla="*/ 15345 w 30013"/>
                  <a:gd name="connsiteY4" fmla="*/ 53985 h 5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13" h="53985">
                    <a:moveTo>
                      <a:pt x="15345" y="53985"/>
                    </a:moveTo>
                    <a:lnTo>
                      <a:pt x="30014" y="12659"/>
                    </a:lnTo>
                    <a:lnTo>
                      <a:pt x="1941" y="0"/>
                    </a:lnTo>
                    <a:cubicBezTo>
                      <a:pt x="1271" y="4021"/>
                      <a:pt x="676" y="8266"/>
                      <a:pt x="303" y="12733"/>
                    </a:cubicBezTo>
                    <a:cubicBezTo>
                      <a:pt x="-1484" y="31721"/>
                      <a:pt x="4771" y="44529"/>
                      <a:pt x="15345" y="53985"/>
                    </a:cubicBezTo>
                    <a:close/>
                  </a:path>
                </a:pathLst>
              </a:custGeom>
              <a:noFill/>
              <a:ln w="7435" cap="flat">
                <a:noFill/>
                <a:prstDash val="solid"/>
                <a:miter/>
              </a:ln>
            </p:spPr>
            <p:txBody>
              <a:bodyPr rtlCol="0" anchor="ctr"/>
              <a:lstStyle/>
              <a:p>
                <a:endParaRPr lang="en-US"/>
              </a:p>
            </p:txBody>
          </p:sp>
          <p:sp>
            <p:nvSpPr>
              <p:cNvPr id="97" name="Freeform: Shape 106">
                <a:extLst>
                  <a:ext uri="{FF2B5EF4-FFF2-40B4-BE49-F238E27FC236}">
                    <a16:creationId xmlns:a16="http://schemas.microsoft.com/office/drawing/2014/main" id="{A573292C-8293-1DF3-2649-0D04DD902BC7}"/>
                  </a:ext>
                </a:extLst>
              </p:cNvPr>
              <p:cNvSpPr/>
              <p:nvPr/>
            </p:nvSpPr>
            <p:spPr>
              <a:xfrm>
                <a:off x="1499469" y="4687965"/>
                <a:ext cx="4712" cy="6215"/>
              </a:xfrm>
              <a:custGeom>
                <a:avLst/>
                <a:gdLst>
                  <a:gd name="connsiteX0" fmla="*/ 6999 w 6999"/>
                  <a:gd name="connsiteY0" fmla="*/ 1340 h 9233"/>
                  <a:gd name="connsiteX1" fmla="*/ 4021 w 6999"/>
                  <a:gd name="connsiteY1" fmla="*/ 0 h 9233"/>
                  <a:gd name="connsiteX2" fmla="*/ 0 w 6999"/>
                  <a:gd name="connsiteY2" fmla="*/ 9233 h 9233"/>
                  <a:gd name="connsiteX3" fmla="*/ 6999 w 6999"/>
                  <a:gd name="connsiteY3" fmla="*/ 1340 h 9233"/>
                </a:gdLst>
                <a:ahLst/>
                <a:cxnLst>
                  <a:cxn ang="0">
                    <a:pos x="connsiteX0" y="connsiteY0"/>
                  </a:cxn>
                  <a:cxn ang="0">
                    <a:pos x="connsiteX1" y="connsiteY1"/>
                  </a:cxn>
                  <a:cxn ang="0">
                    <a:pos x="connsiteX2" y="connsiteY2"/>
                  </a:cxn>
                  <a:cxn ang="0">
                    <a:pos x="connsiteX3" y="connsiteY3"/>
                  </a:cxn>
                </a:cxnLst>
                <a:rect l="l" t="t" r="r" b="b"/>
                <a:pathLst>
                  <a:path w="6999" h="9233">
                    <a:moveTo>
                      <a:pt x="6999" y="1340"/>
                    </a:moveTo>
                    <a:lnTo>
                      <a:pt x="4021" y="0"/>
                    </a:lnTo>
                    <a:lnTo>
                      <a:pt x="0" y="9233"/>
                    </a:lnTo>
                    <a:cubicBezTo>
                      <a:pt x="2606" y="6925"/>
                      <a:pt x="4915" y="4244"/>
                      <a:pt x="6999" y="1340"/>
                    </a:cubicBezTo>
                    <a:close/>
                  </a:path>
                </a:pathLst>
              </a:custGeom>
              <a:noFill/>
              <a:ln w="7435" cap="flat">
                <a:noFill/>
                <a:prstDash val="solid"/>
                <a:miter/>
              </a:ln>
            </p:spPr>
            <p:txBody>
              <a:bodyPr rtlCol="0" anchor="ctr"/>
              <a:lstStyle/>
              <a:p>
                <a:endParaRPr lang="en-US"/>
              </a:p>
            </p:txBody>
          </p:sp>
          <p:sp>
            <p:nvSpPr>
              <p:cNvPr id="98" name="Freeform: Shape 107">
                <a:extLst>
                  <a:ext uri="{FF2B5EF4-FFF2-40B4-BE49-F238E27FC236}">
                    <a16:creationId xmlns:a16="http://schemas.microsoft.com/office/drawing/2014/main" id="{42BA2381-4498-D807-A432-D55BF360F0A7}"/>
                  </a:ext>
                </a:extLst>
              </p:cNvPr>
              <p:cNvSpPr/>
              <p:nvPr/>
            </p:nvSpPr>
            <p:spPr>
              <a:xfrm>
                <a:off x="1425081" y="4827465"/>
                <a:ext cx="16391" cy="37644"/>
              </a:xfrm>
              <a:custGeom>
                <a:avLst/>
                <a:gdLst>
                  <a:gd name="connsiteX0" fmla="*/ 13329 w 24349"/>
                  <a:gd name="connsiteY0" fmla="*/ 17722 h 55920"/>
                  <a:gd name="connsiteX1" fmla="*/ 0 w 24349"/>
                  <a:gd name="connsiteY1" fmla="*/ 55921 h 55920"/>
                  <a:gd name="connsiteX2" fmla="*/ 24349 w 24349"/>
                  <a:gd name="connsiteY2" fmla="*/ 0 h 55920"/>
                  <a:gd name="connsiteX3" fmla="*/ 13329 w 24349"/>
                  <a:gd name="connsiteY3" fmla="*/ 17722 h 55920"/>
                </a:gdLst>
                <a:ahLst/>
                <a:cxnLst>
                  <a:cxn ang="0">
                    <a:pos x="connsiteX0" y="connsiteY0"/>
                  </a:cxn>
                  <a:cxn ang="0">
                    <a:pos x="connsiteX1" y="connsiteY1"/>
                  </a:cxn>
                  <a:cxn ang="0">
                    <a:pos x="connsiteX2" y="connsiteY2"/>
                  </a:cxn>
                  <a:cxn ang="0">
                    <a:pos x="connsiteX3" y="connsiteY3"/>
                  </a:cxn>
                </a:cxnLst>
                <a:rect l="l" t="t" r="r" b="b"/>
                <a:pathLst>
                  <a:path w="24349" h="55920">
                    <a:moveTo>
                      <a:pt x="13329" y="17722"/>
                    </a:moveTo>
                    <a:cubicBezTo>
                      <a:pt x="8861" y="30455"/>
                      <a:pt x="4468" y="43188"/>
                      <a:pt x="0" y="55921"/>
                    </a:cubicBezTo>
                    <a:lnTo>
                      <a:pt x="24349" y="0"/>
                    </a:lnTo>
                    <a:cubicBezTo>
                      <a:pt x="15339" y="1117"/>
                      <a:pt x="15637" y="11169"/>
                      <a:pt x="13329" y="17722"/>
                    </a:cubicBezTo>
                    <a:close/>
                  </a:path>
                </a:pathLst>
              </a:custGeom>
              <a:noFill/>
              <a:ln w="7435" cap="flat">
                <a:noFill/>
                <a:prstDash val="solid"/>
                <a:miter/>
              </a:ln>
            </p:spPr>
            <p:txBody>
              <a:bodyPr rtlCol="0" anchor="ctr"/>
              <a:lstStyle/>
              <a:p>
                <a:endParaRPr lang="en-US"/>
              </a:p>
            </p:txBody>
          </p:sp>
          <p:sp>
            <p:nvSpPr>
              <p:cNvPr id="99" name="Freeform: Shape 108">
                <a:extLst>
                  <a:ext uri="{FF2B5EF4-FFF2-40B4-BE49-F238E27FC236}">
                    <a16:creationId xmlns:a16="http://schemas.microsoft.com/office/drawing/2014/main" id="{1AA02800-6FDE-263D-3014-7EA9B0BBC629}"/>
                  </a:ext>
                </a:extLst>
              </p:cNvPr>
              <p:cNvSpPr/>
              <p:nvPr/>
            </p:nvSpPr>
            <p:spPr>
              <a:xfrm>
                <a:off x="1171767" y="3761486"/>
                <a:ext cx="592286" cy="1547840"/>
              </a:xfrm>
              <a:custGeom>
                <a:avLst/>
                <a:gdLst>
                  <a:gd name="connsiteX0" fmla="*/ 804832 w 879845"/>
                  <a:gd name="connsiteY0" fmla="*/ 1340549 h 2299328"/>
                  <a:gd name="connsiteX1" fmla="*/ 644738 w 879845"/>
                  <a:gd name="connsiteY1" fmla="*/ 833534 h 2299328"/>
                  <a:gd name="connsiteX2" fmla="*/ 515322 w 879845"/>
                  <a:gd name="connsiteY2" fmla="*/ 396513 h 2299328"/>
                  <a:gd name="connsiteX3" fmla="*/ 520162 w 879845"/>
                  <a:gd name="connsiteY3" fmla="*/ 209165 h 2299328"/>
                  <a:gd name="connsiteX4" fmla="*/ 520162 w 879845"/>
                  <a:gd name="connsiteY4" fmla="*/ 209165 h 2299328"/>
                  <a:gd name="connsiteX5" fmla="*/ 573030 w 879845"/>
                  <a:gd name="connsiteY5" fmla="*/ 0 h 2299328"/>
                  <a:gd name="connsiteX6" fmla="*/ 95204 w 879845"/>
                  <a:gd name="connsiteY6" fmla="*/ 162850 h 2299328"/>
                  <a:gd name="connsiteX7" fmla="*/ 67206 w 879845"/>
                  <a:gd name="connsiteY7" fmla="*/ 186529 h 2299328"/>
                  <a:gd name="connsiteX8" fmla="*/ 264 w 879845"/>
                  <a:gd name="connsiteY8" fmla="*/ 737030 h 2299328"/>
                  <a:gd name="connsiteX9" fmla="*/ 32879 w 879845"/>
                  <a:gd name="connsiteY9" fmla="*/ 795930 h 2299328"/>
                  <a:gd name="connsiteX10" fmla="*/ 400649 w 879845"/>
                  <a:gd name="connsiteY10" fmla="*/ 994075 h 2299328"/>
                  <a:gd name="connsiteX11" fmla="*/ 199675 w 879845"/>
                  <a:gd name="connsiteY11" fmla="*/ 1218133 h 2299328"/>
                  <a:gd name="connsiteX12" fmla="*/ 194239 w 879845"/>
                  <a:gd name="connsiteY12" fmla="*/ 1292372 h 2299328"/>
                  <a:gd name="connsiteX13" fmla="*/ 765963 w 879845"/>
                  <a:gd name="connsiteY13" fmla="*/ 2114885 h 2299328"/>
                  <a:gd name="connsiteX14" fmla="*/ 847797 w 879845"/>
                  <a:gd name="connsiteY14" fmla="*/ 2299329 h 2299328"/>
                  <a:gd name="connsiteX15" fmla="*/ 879667 w 879845"/>
                  <a:gd name="connsiteY15" fmla="*/ 2031189 h 2299328"/>
                  <a:gd name="connsiteX16" fmla="*/ 804832 w 879845"/>
                  <a:gd name="connsiteY16" fmla="*/ 1340549 h 229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845" h="2299328">
                    <a:moveTo>
                      <a:pt x="804832" y="1340549"/>
                    </a:moveTo>
                    <a:cubicBezTo>
                      <a:pt x="767899" y="1166530"/>
                      <a:pt x="722179" y="995043"/>
                      <a:pt x="644738" y="833534"/>
                    </a:cubicBezTo>
                    <a:cubicBezTo>
                      <a:pt x="578243" y="694885"/>
                      <a:pt x="529544" y="550502"/>
                      <a:pt x="515322" y="396513"/>
                    </a:cubicBezTo>
                    <a:cubicBezTo>
                      <a:pt x="509588" y="334039"/>
                      <a:pt x="507801" y="271193"/>
                      <a:pt x="520162" y="209165"/>
                    </a:cubicBezTo>
                    <a:lnTo>
                      <a:pt x="520162" y="209165"/>
                    </a:lnTo>
                    <a:lnTo>
                      <a:pt x="573030" y="0"/>
                    </a:lnTo>
                    <a:cubicBezTo>
                      <a:pt x="573030" y="0"/>
                      <a:pt x="136605" y="148106"/>
                      <a:pt x="95204" y="162850"/>
                    </a:cubicBezTo>
                    <a:cubicBezTo>
                      <a:pt x="82322" y="167466"/>
                      <a:pt x="72121" y="173423"/>
                      <a:pt x="67206" y="186529"/>
                    </a:cubicBezTo>
                    <a:cubicBezTo>
                      <a:pt x="50750" y="220558"/>
                      <a:pt x="5700" y="668301"/>
                      <a:pt x="264" y="737030"/>
                    </a:cubicBezTo>
                    <a:cubicBezTo>
                      <a:pt x="-1895" y="763986"/>
                      <a:pt x="9200" y="783123"/>
                      <a:pt x="32879" y="795930"/>
                    </a:cubicBezTo>
                    <a:cubicBezTo>
                      <a:pt x="70706" y="816333"/>
                      <a:pt x="400649" y="994075"/>
                      <a:pt x="400649" y="994075"/>
                    </a:cubicBezTo>
                    <a:cubicBezTo>
                      <a:pt x="400649" y="994075"/>
                      <a:pt x="255224" y="1153797"/>
                      <a:pt x="199675" y="1218133"/>
                    </a:cubicBezTo>
                    <a:cubicBezTo>
                      <a:pt x="174283" y="1247545"/>
                      <a:pt x="172273" y="1259161"/>
                      <a:pt x="194239" y="1292372"/>
                    </a:cubicBezTo>
                    <a:cubicBezTo>
                      <a:pt x="231843" y="1349112"/>
                      <a:pt x="675044" y="1977055"/>
                      <a:pt x="765963" y="2114885"/>
                    </a:cubicBezTo>
                    <a:cubicBezTo>
                      <a:pt x="800215" y="2166860"/>
                      <a:pt x="830298" y="2237153"/>
                      <a:pt x="847797" y="2299329"/>
                    </a:cubicBezTo>
                    <a:cubicBezTo>
                      <a:pt x="847797" y="2287415"/>
                      <a:pt x="878848" y="2101110"/>
                      <a:pt x="879667" y="2031189"/>
                    </a:cubicBezTo>
                    <a:cubicBezTo>
                      <a:pt x="882422" y="1797973"/>
                      <a:pt x="853158" y="1568107"/>
                      <a:pt x="804832" y="1340549"/>
                    </a:cubicBezTo>
                    <a:close/>
                  </a:path>
                </a:pathLst>
              </a:custGeom>
              <a:solidFill>
                <a:srgbClr val="FFFFFF"/>
              </a:solidFill>
              <a:ln w="7435" cap="flat">
                <a:noFill/>
                <a:prstDash val="solid"/>
                <a:miter/>
              </a:ln>
            </p:spPr>
            <p:txBody>
              <a:bodyPr rtlCol="0" anchor="ctr"/>
              <a:lstStyle/>
              <a:p>
                <a:endParaRPr lang="en-US"/>
              </a:p>
            </p:txBody>
          </p:sp>
          <p:sp>
            <p:nvSpPr>
              <p:cNvPr id="100" name="Freeform: Shape 109">
                <a:extLst>
                  <a:ext uri="{FF2B5EF4-FFF2-40B4-BE49-F238E27FC236}">
                    <a16:creationId xmlns:a16="http://schemas.microsoft.com/office/drawing/2014/main" id="{01727AE1-CA54-4830-F1D8-59E3DEA93D37}"/>
                  </a:ext>
                </a:extLst>
              </p:cNvPr>
              <p:cNvSpPr/>
              <p:nvPr/>
            </p:nvSpPr>
            <p:spPr>
              <a:xfrm>
                <a:off x="2145358" y="3735520"/>
                <a:ext cx="531261" cy="1573756"/>
              </a:xfrm>
              <a:custGeom>
                <a:avLst/>
                <a:gdLst>
                  <a:gd name="connsiteX0" fmla="*/ 786301 w 789192"/>
                  <a:gd name="connsiteY0" fmla="*/ 777910 h 2337826"/>
                  <a:gd name="connsiteX1" fmla="*/ 642960 w 789192"/>
                  <a:gd name="connsiteY1" fmla="*/ 208793 h 2337826"/>
                  <a:gd name="connsiteX2" fmla="*/ 601336 w 789192"/>
                  <a:gd name="connsiteY2" fmla="*/ 157116 h 2337826"/>
                  <a:gd name="connsiteX3" fmla="*/ 473037 w 789192"/>
                  <a:gd name="connsiteY3" fmla="*/ 107598 h 2337826"/>
                  <a:gd name="connsiteX4" fmla="*/ 256946 w 789192"/>
                  <a:gd name="connsiteY4" fmla="*/ 47135 h 2337826"/>
                  <a:gd name="connsiteX5" fmla="*/ 497 w 789192"/>
                  <a:gd name="connsiteY5" fmla="*/ 0 h 2337826"/>
                  <a:gd name="connsiteX6" fmla="*/ 155826 w 789192"/>
                  <a:gd name="connsiteY6" fmla="*/ 246694 h 2337826"/>
                  <a:gd name="connsiteX7" fmla="*/ 264765 w 789192"/>
                  <a:gd name="connsiteY7" fmla="*/ 688183 h 2337826"/>
                  <a:gd name="connsiteX8" fmla="*/ 269531 w 789192"/>
                  <a:gd name="connsiteY8" fmla="*/ 1151042 h 2337826"/>
                  <a:gd name="connsiteX9" fmla="*/ 278094 w 789192"/>
                  <a:gd name="connsiteY9" fmla="*/ 1613901 h 2337826"/>
                  <a:gd name="connsiteX10" fmla="*/ 328207 w 789192"/>
                  <a:gd name="connsiteY10" fmla="*/ 2337826 h 2337826"/>
                  <a:gd name="connsiteX11" fmla="*/ 716976 w 789192"/>
                  <a:gd name="connsiteY11" fmla="*/ 1423947 h 2337826"/>
                  <a:gd name="connsiteX12" fmla="*/ 757633 w 789192"/>
                  <a:gd name="connsiteY12" fmla="*/ 1338464 h 2337826"/>
                  <a:gd name="connsiteX13" fmla="*/ 746910 w 789192"/>
                  <a:gd name="connsiteY13" fmla="*/ 1302276 h 2337826"/>
                  <a:gd name="connsiteX14" fmla="*/ 500439 w 789192"/>
                  <a:gd name="connsiteY14" fmla="*/ 1101599 h 2337826"/>
                  <a:gd name="connsiteX15" fmla="*/ 500290 w 789192"/>
                  <a:gd name="connsiteY15" fmla="*/ 1040986 h 2337826"/>
                  <a:gd name="connsiteX16" fmla="*/ 765079 w 789192"/>
                  <a:gd name="connsiteY16" fmla="*/ 838895 h 2337826"/>
                  <a:gd name="connsiteX17" fmla="*/ 786301 w 789192"/>
                  <a:gd name="connsiteY17" fmla="*/ 777910 h 233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9192" h="2337826">
                    <a:moveTo>
                      <a:pt x="786301" y="777910"/>
                    </a:moveTo>
                    <a:cubicBezTo>
                      <a:pt x="747952" y="630549"/>
                      <a:pt x="643630" y="218175"/>
                      <a:pt x="642960" y="208793"/>
                    </a:cubicBezTo>
                    <a:cubicBezTo>
                      <a:pt x="640950" y="181912"/>
                      <a:pt x="625834" y="167466"/>
                      <a:pt x="601336" y="157116"/>
                    </a:cubicBezTo>
                    <a:cubicBezTo>
                      <a:pt x="559041" y="139171"/>
                      <a:pt x="516746" y="121597"/>
                      <a:pt x="473037" y="107598"/>
                    </a:cubicBezTo>
                    <a:cubicBezTo>
                      <a:pt x="401702" y="84813"/>
                      <a:pt x="330441" y="61730"/>
                      <a:pt x="256946" y="47135"/>
                    </a:cubicBezTo>
                    <a:lnTo>
                      <a:pt x="497" y="0"/>
                    </a:lnTo>
                    <a:cubicBezTo>
                      <a:pt x="-10002" y="18243"/>
                      <a:pt x="149125" y="232100"/>
                      <a:pt x="155826" y="246694"/>
                    </a:cubicBezTo>
                    <a:cubicBezTo>
                      <a:pt x="220013" y="387056"/>
                      <a:pt x="257244" y="533375"/>
                      <a:pt x="264765" y="688183"/>
                    </a:cubicBezTo>
                    <a:cubicBezTo>
                      <a:pt x="272286" y="842544"/>
                      <a:pt x="269456" y="996755"/>
                      <a:pt x="269531" y="1151042"/>
                    </a:cubicBezTo>
                    <a:cubicBezTo>
                      <a:pt x="269605" y="1305403"/>
                      <a:pt x="272732" y="1459689"/>
                      <a:pt x="278094" y="1613901"/>
                    </a:cubicBezTo>
                    <a:cubicBezTo>
                      <a:pt x="283902" y="1781070"/>
                      <a:pt x="315921" y="2286223"/>
                      <a:pt x="328207" y="2337826"/>
                    </a:cubicBezTo>
                    <a:cubicBezTo>
                      <a:pt x="333196" y="2325986"/>
                      <a:pt x="716976" y="1423947"/>
                      <a:pt x="716976" y="1423947"/>
                    </a:cubicBezTo>
                    <a:cubicBezTo>
                      <a:pt x="716976" y="1423947"/>
                      <a:pt x="743634" y="1366760"/>
                      <a:pt x="757633" y="1338464"/>
                    </a:cubicBezTo>
                    <a:cubicBezTo>
                      <a:pt x="765749" y="1322157"/>
                      <a:pt x="758750" y="1311956"/>
                      <a:pt x="746910" y="1302276"/>
                    </a:cubicBezTo>
                    <a:cubicBezTo>
                      <a:pt x="664778" y="1235408"/>
                      <a:pt x="582720" y="1168317"/>
                      <a:pt x="500439" y="1101599"/>
                    </a:cubicBezTo>
                    <a:cubicBezTo>
                      <a:pt x="474005" y="1080154"/>
                      <a:pt x="473409" y="1061613"/>
                      <a:pt x="500290" y="1040986"/>
                    </a:cubicBezTo>
                    <a:cubicBezTo>
                      <a:pt x="588379" y="973374"/>
                      <a:pt x="676171" y="905390"/>
                      <a:pt x="765079" y="838895"/>
                    </a:cubicBezTo>
                    <a:cubicBezTo>
                      <a:pt x="787492" y="822290"/>
                      <a:pt x="793523" y="805685"/>
                      <a:pt x="786301" y="777910"/>
                    </a:cubicBezTo>
                    <a:close/>
                  </a:path>
                </a:pathLst>
              </a:custGeom>
              <a:solidFill>
                <a:srgbClr val="FFFFFF"/>
              </a:solidFill>
              <a:ln w="7435" cap="flat">
                <a:noFill/>
                <a:prstDash val="solid"/>
                <a:miter/>
              </a:ln>
            </p:spPr>
            <p:txBody>
              <a:bodyPr rtlCol="0" anchor="ctr"/>
              <a:lstStyle/>
              <a:p>
                <a:endParaRPr lang="en-US"/>
              </a:p>
            </p:txBody>
          </p:sp>
          <p:sp>
            <p:nvSpPr>
              <p:cNvPr id="101" name="Freeform: Shape 110">
                <a:extLst>
                  <a:ext uri="{FF2B5EF4-FFF2-40B4-BE49-F238E27FC236}">
                    <a16:creationId xmlns:a16="http://schemas.microsoft.com/office/drawing/2014/main" id="{157FE52F-4A58-C009-F5C9-DAEBE3CF65C1}"/>
                  </a:ext>
                </a:extLst>
              </p:cNvPr>
              <p:cNvSpPr/>
              <p:nvPr/>
            </p:nvSpPr>
            <p:spPr>
              <a:xfrm>
                <a:off x="2139324" y="3684442"/>
                <a:ext cx="557051" cy="1317644"/>
              </a:xfrm>
              <a:custGeom>
                <a:avLst/>
                <a:gdLst>
                  <a:gd name="connsiteX0" fmla="*/ 216317 w 827503"/>
                  <a:gd name="connsiteY0" fmla="*/ 114523 h 1957369"/>
                  <a:gd name="connsiteX1" fmla="*/ 410814 w 827503"/>
                  <a:gd name="connsiteY1" fmla="*/ 525631 h 1957369"/>
                  <a:gd name="connsiteX2" fmla="*/ 453927 w 827503"/>
                  <a:gd name="connsiteY2" fmla="*/ 885732 h 1957369"/>
                  <a:gd name="connsiteX3" fmla="*/ 519603 w 827503"/>
                  <a:gd name="connsiteY3" fmla="*/ 1323572 h 1957369"/>
                  <a:gd name="connsiteX4" fmla="*/ 549537 w 827503"/>
                  <a:gd name="connsiteY4" fmla="*/ 1358792 h 1957369"/>
                  <a:gd name="connsiteX5" fmla="*/ 580812 w 827503"/>
                  <a:gd name="connsiteY5" fmla="*/ 1411512 h 1957369"/>
                  <a:gd name="connsiteX6" fmla="*/ 636063 w 827503"/>
                  <a:gd name="connsiteY6" fmla="*/ 1466242 h 1957369"/>
                  <a:gd name="connsiteX7" fmla="*/ 705388 w 827503"/>
                  <a:gd name="connsiteY7" fmla="*/ 1527227 h 1957369"/>
                  <a:gd name="connsiteX8" fmla="*/ 777839 w 827503"/>
                  <a:gd name="connsiteY8" fmla="*/ 1602062 h 1957369"/>
                  <a:gd name="connsiteX9" fmla="*/ 790051 w 827503"/>
                  <a:gd name="connsiteY9" fmla="*/ 1860745 h 1957369"/>
                  <a:gd name="connsiteX10" fmla="*/ 548495 w 827503"/>
                  <a:gd name="connsiteY10" fmla="*/ 1949578 h 1957369"/>
                  <a:gd name="connsiteX11" fmla="*/ 424366 w 827503"/>
                  <a:gd name="connsiteY11" fmla="*/ 1879583 h 1957369"/>
                  <a:gd name="connsiteX12" fmla="*/ 398602 w 827503"/>
                  <a:gd name="connsiteY12" fmla="*/ 1641527 h 1957369"/>
                  <a:gd name="connsiteX13" fmla="*/ 438439 w 827503"/>
                  <a:gd name="connsiteY13" fmla="*/ 1516579 h 1957369"/>
                  <a:gd name="connsiteX14" fmla="*/ 436131 w 827503"/>
                  <a:gd name="connsiteY14" fmla="*/ 1484411 h 1957369"/>
                  <a:gd name="connsiteX15" fmla="*/ 421759 w 827503"/>
                  <a:gd name="connsiteY15" fmla="*/ 1432287 h 1957369"/>
                  <a:gd name="connsiteX16" fmla="*/ 429057 w 827503"/>
                  <a:gd name="connsiteY16" fmla="*/ 1383663 h 1957369"/>
                  <a:gd name="connsiteX17" fmla="*/ 434567 w 827503"/>
                  <a:gd name="connsiteY17" fmla="*/ 1333029 h 1957369"/>
                  <a:gd name="connsiteX18" fmla="*/ 385720 w 827503"/>
                  <a:gd name="connsiteY18" fmla="*/ 1046571 h 1957369"/>
                  <a:gd name="connsiteX19" fmla="*/ 308130 w 827503"/>
                  <a:gd name="connsiteY19" fmla="*/ 464572 h 1957369"/>
                  <a:gd name="connsiteX20" fmla="*/ 149301 w 827503"/>
                  <a:gd name="connsiteY20" fmla="*/ 169700 h 1957369"/>
                  <a:gd name="connsiteX21" fmla="*/ 9460 w 827503"/>
                  <a:gd name="connsiteY21" fmla="*/ 76026 h 1957369"/>
                  <a:gd name="connsiteX22" fmla="*/ 2014 w 827503"/>
                  <a:gd name="connsiteY22" fmla="*/ 0 h 1957369"/>
                  <a:gd name="connsiteX23" fmla="*/ 200829 w 827503"/>
                  <a:gd name="connsiteY23" fmla="*/ 100822 h 1957369"/>
                  <a:gd name="connsiteX24" fmla="*/ 216317 w 827503"/>
                  <a:gd name="connsiteY24" fmla="*/ 114523 h 195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7503" h="1957369">
                    <a:moveTo>
                      <a:pt x="216317" y="114523"/>
                    </a:moveTo>
                    <a:cubicBezTo>
                      <a:pt x="328160" y="229270"/>
                      <a:pt x="377678" y="373802"/>
                      <a:pt x="410814" y="525631"/>
                    </a:cubicBezTo>
                    <a:cubicBezTo>
                      <a:pt x="436727" y="644176"/>
                      <a:pt x="444992" y="764954"/>
                      <a:pt x="453927" y="885732"/>
                    </a:cubicBezTo>
                    <a:cubicBezTo>
                      <a:pt x="464799" y="1033168"/>
                      <a:pt x="473883" y="1181199"/>
                      <a:pt x="519603" y="1323572"/>
                    </a:cubicBezTo>
                    <a:cubicBezTo>
                      <a:pt x="524741" y="1339581"/>
                      <a:pt x="528762" y="1353803"/>
                      <a:pt x="549537" y="1358792"/>
                    </a:cubicBezTo>
                    <a:cubicBezTo>
                      <a:pt x="575227" y="1364973"/>
                      <a:pt x="575227" y="1391631"/>
                      <a:pt x="580812" y="1411512"/>
                    </a:cubicBezTo>
                    <a:cubicBezTo>
                      <a:pt x="589151" y="1440999"/>
                      <a:pt x="597715" y="1463338"/>
                      <a:pt x="636063" y="1466242"/>
                    </a:cubicBezTo>
                    <a:cubicBezTo>
                      <a:pt x="676794" y="1470039"/>
                      <a:pt x="683049" y="1490963"/>
                      <a:pt x="705388" y="1527227"/>
                    </a:cubicBezTo>
                    <a:cubicBezTo>
                      <a:pt x="719386" y="1555820"/>
                      <a:pt x="722142" y="1532811"/>
                      <a:pt x="777839" y="1602062"/>
                    </a:cubicBezTo>
                    <a:cubicBezTo>
                      <a:pt x="840165" y="1677418"/>
                      <a:pt x="843367" y="1780251"/>
                      <a:pt x="790051" y="1860745"/>
                    </a:cubicBezTo>
                    <a:cubicBezTo>
                      <a:pt x="738449" y="1938707"/>
                      <a:pt x="641424" y="1974375"/>
                      <a:pt x="548495" y="1949578"/>
                    </a:cubicBezTo>
                    <a:cubicBezTo>
                      <a:pt x="507168" y="1936994"/>
                      <a:pt x="450279" y="1914655"/>
                      <a:pt x="424366" y="1879583"/>
                    </a:cubicBezTo>
                    <a:cubicBezTo>
                      <a:pt x="373285" y="1810482"/>
                      <a:pt x="355264" y="1717404"/>
                      <a:pt x="398602" y="1641527"/>
                    </a:cubicBezTo>
                    <a:cubicBezTo>
                      <a:pt x="438737" y="1571234"/>
                      <a:pt x="403591" y="1565650"/>
                      <a:pt x="438439" y="1516579"/>
                    </a:cubicBezTo>
                    <a:cubicBezTo>
                      <a:pt x="444843" y="1507569"/>
                      <a:pt x="439482" y="1494985"/>
                      <a:pt x="436131" y="1484411"/>
                    </a:cubicBezTo>
                    <a:cubicBezTo>
                      <a:pt x="430770" y="1467210"/>
                      <a:pt x="426749" y="1449562"/>
                      <a:pt x="421759" y="1432287"/>
                    </a:cubicBezTo>
                    <a:cubicBezTo>
                      <a:pt x="416696" y="1414788"/>
                      <a:pt x="417813" y="1397588"/>
                      <a:pt x="429057" y="1383663"/>
                    </a:cubicBezTo>
                    <a:cubicBezTo>
                      <a:pt x="442460" y="1367132"/>
                      <a:pt x="439928" y="1351197"/>
                      <a:pt x="434567" y="1333029"/>
                    </a:cubicBezTo>
                    <a:cubicBezTo>
                      <a:pt x="406942" y="1239503"/>
                      <a:pt x="393836" y="1143521"/>
                      <a:pt x="385720" y="1046571"/>
                    </a:cubicBezTo>
                    <a:cubicBezTo>
                      <a:pt x="369412" y="851330"/>
                      <a:pt x="360105" y="655196"/>
                      <a:pt x="308130" y="464572"/>
                    </a:cubicBezTo>
                    <a:cubicBezTo>
                      <a:pt x="277898" y="353846"/>
                      <a:pt x="234561" y="251088"/>
                      <a:pt x="149301" y="169700"/>
                    </a:cubicBezTo>
                    <a:cubicBezTo>
                      <a:pt x="109761" y="131948"/>
                      <a:pt x="57563" y="98365"/>
                      <a:pt x="9460" y="76026"/>
                    </a:cubicBezTo>
                    <a:cubicBezTo>
                      <a:pt x="2982" y="73644"/>
                      <a:pt x="-3347" y="39540"/>
                      <a:pt x="2014" y="0"/>
                    </a:cubicBezTo>
                    <a:cubicBezTo>
                      <a:pt x="79008" y="12510"/>
                      <a:pt x="142674" y="51305"/>
                      <a:pt x="200829" y="100822"/>
                    </a:cubicBezTo>
                    <a:cubicBezTo>
                      <a:pt x="206191" y="105141"/>
                      <a:pt x="211179" y="109907"/>
                      <a:pt x="216317" y="114523"/>
                    </a:cubicBezTo>
                    <a:close/>
                  </a:path>
                </a:pathLst>
              </a:custGeom>
              <a:solidFill>
                <a:schemeClr val="accent3"/>
              </a:solidFill>
              <a:ln w="7435" cap="flat">
                <a:noFill/>
                <a:prstDash val="solid"/>
                <a:miter/>
              </a:ln>
            </p:spPr>
            <p:txBody>
              <a:bodyPr rtlCol="0" anchor="ctr"/>
              <a:lstStyle/>
              <a:p>
                <a:endParaRPr lang="en-US"/>
              </a:p>
            </p:txBody>
          </p:sp>
          <p:sp>
            <p:nvSpPr>
              <p:cNvPr id="102" name="Freeform: Shape 111">
                <a:extLst>
                  <a:ext uri="{FF2B5EF4-FFF2-40B4-BE49-F238E27FC236}">
                    <a16:creationId xmlns:a16="http://schemas.microsoft.com/office/drawing/2014/main" id="{0561EFDC-5E6B-18B5-7AA3-C53609E1B928}"/>
                  </a:ext>
                </a:extLst>
              </p:cNvPr>
              <p:cNvSpPr/>
              <p:nvPr/>
            </p:nvSpPr>
            <p:spPr>
              <a:xfrm>
                <a:off x="1147427" y="3660782"/>
                <a:ext cx="510640" cy="1049382"/>
              </a:xfrm>
              <a:custGeom>
                <a:avLst/>
                <a:gdLst>
                  <a:gd name="connsiteX0" fmla="*/ 758559 w 758559"/>
                  <a:gd name="connsiteY0" fmla="*/ 0 h 1558864"/>
                  <a:gd name="connsiteX1" fmla="*/ 741954 w 758559"/>
                  <a:gd name="connsiteY1" fmla="*/ 114970 h 1558864"/>
                  <a:gd name="connsiteX2" fmla="*/ 717456 w 758559"/>
                  <a:gd name="connsiteY2" fmla="*/ 140958 h 1558864"/>
                  <a:gd name="connsiteX3" fmla="*/ 599656 w 758559"/>
                  <a:gd name="connsiteY3" fmla="*/ 221154 h 1558864"/>
                  <a:gd name="connsiteX4" fmla="*/ 377088 w 758559"/>
                  <a:gd name="connsiteY4" fmla="*/ 615359 h 1558864"/>
                  <a:gd name="connsiteX5" fmla="*/ 407915 w 758559"/>
                  <a:gd name="connsiteY5" fmla="*/ 785505 h 1558864"/>
                  <a:gd name="connsiteX6" fmla="*/ 520502 w 758559"/>
                  <a:gd name="connsiteY6" fmla="*/ 1060793 h 1558864"/>
                  <a:gd name="connsiteX7" fmla="*/ 578956 w 758559"/>
                  <a:gd name="connsiteY7" fmla="*/ 1286862 h 1558864"/>
                  <a:gd name="connsiteX8" fmla="*/ 567116 w 758559"/>
                  <a:gd name="connsiteY8" fmla="*/ 1408906 h 1558864"/>
                  <a:gd name="connsiteX9" fmla="*/ 555277 w 758559"/>
                  <a:gd name="connsiteY9" fmla="*/ 1482772 h 1558864"/>
                  <a:gd name="connsiteX10" fmla="*/ 457209 w 758559"/>
                  <a:gd name="connsiteY10" fmla="*/ 1555597 h 1558864"/>
                  <a:gd name="connsiteX11" fmla="*/ 374779 w 758559"/>
                  <a:gd name="connsiteY11" fmla="*/ 1485528 h 1558864"/>
                  <a:gd name="connsiteX12" fmla="*/ 424222 w 758559"/>
                  <a:gd name="connsiteY12" fmla="*/ 1397066 h 1558864"/>
                  <a:gd name="connsiteX13" fmla="*/ 451476 w 758559"/>
                  <a:gd name="connsiteY13" fmla="*/ 1361473 h 1558864"/>
                  <a:gd name="connsiteX14" fmla="*/ 436881 w 758559"/>
                  <a:gd name="connsiteY14" fmla="*/ 1159829 h 1558864"/>
                  <a:gd name="connsiteX15" fmla="*/ 343505 w 758559"/>
                  <a:gd name="connsiteY15" fmla="*/ 936888 h 1558864"/>
                  <a:gd name="connsiteX16" fmla="*/ 175964 w 758559"/>
                  <a:gd name="connsiteY16" fmla="*/ 1360877 h 1558864"/>
                  <a:gd name="connsiteX17" fmla="*/ 172316 w 758559"/>
                  <a:gd name="connsiteY17" fmla="*/ 1420671 h 1558864"/>
                  <a:gd name="connsiteX18" fmla="*/ 145509 w 758559"/>
                  <a:gd name="connsiteY18" fmla="*/ 1524769 h 1558864"/>
                  <a:gd name="connsiteX19" fmla="*/ 46846 w 758559"/>
                  <a:gd name="connsiteY19" fmla="*/ 1525812 h 1558864"/>
                  <a:gd name="connsiteX20" fmla="*/ 2616 w 758559"/>
                  <a:gd name="connsiteY20" fmla="*/ 1478752 h 1558864"/>
                  <a:gd name="connsiteX21" fmla="*/ 15498 w 758559"/>
                  <a:gd name="connsiteY21" fmla="*/ 1407044 h 1558864"/>
                  <a:gd name="connsiteX22" fmla="*/ 91524 w 758559"/>
                  <a:gd name="connsiteY22" fmla="*/ 1258566 h 1558864"/>
                  <a:gd name="connsiteX23" fmla="*/ 208207 w 758559"/>
                  <a:gd name="connsiteY23" fmla="*/ 1005914 h 1558864"/>
                  <a:gd name="connsiteX24" fmla="*/ 240896 w 758559"/>
                  <a:gd name="connsiteY24" fmla="*/ 877988 h 1558864"/>
                  <a:gd name="connsiteX25" fmla="*/ 252140 w 758559"/>
                  <a:gd name="connsiteY25" fmla="*/ 680439 h 1558864"/>
                  <a:gd name="connsiteX26" fmla="*/ 406873 w 758559"/>
                  <a:gd name="connsiteY26" fmla="*/ 252354 h 1558864"/>
                  <a:gd name="connsiteX27" fmla="*/ 758559 w 758559"/>
                  <a:gd name="connsiteY27" fmla="*/ 0 h 155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58559" h="1558864">
                    <a:moveTo>
                      <a:pt x="758559" y="0"/>
                    </a:moveTo>
                    <a:cubicBezTo>
                      <a:pt x="754166" y="39465"/>
                      <a:pt x="752453" y="70516"/>
                      <a:pt x="741954" y="114970"/>
                    </a:cubicBezTo>
                    <a:cubicBezTo>
                      <a:pt x="737263" y="125172"/>
                      <a:pt x="727657" y="135596"/>
                      <a:pt x="717456" y="140958"/>
                    </a:cubicBezTo>
                    <a:cubicBezTo>
                      <a:pt x="675161" y="163147"/>
                      <a:pt x="637558" y="192337"/>
                      <a:pt x="599656" y="221154"/>
                    </a:cubicBezTo>
                    <a:cubicBezTo>
                      <a:pt x="481186" y="327561"/>
                      <a:pt x="398831" y="454892"/>
                      <a:pt x="377088" y="615359"/>
                    </a:cubicBezTo>
                    <a:cubicBezTo>
                      <a:pt x="369120" y="674258"/>
                      <a:pt x="391831" y="730105"/>
                      <a:pt x="407915" y="785505"/>
                    </a:cubicBezTo>
                    <a:cubicBezTo>
                      <a:pt x="435690" y="881115"/>
                      <a:pt x="482527" y="969204"/>
                      <a:pt x="520502" y="1060793"/>
                    </a:cubicBezTo>
                    <a:cubicBezTo>
                      <a:pt x="550660" y="1133543"/>
                      <a:pt x="570988" y="1208602"/>
                      <a:pt x="578956" y="1286862"/>
                    </a:cubicBezTo>
                    <a:cubicBezTo>
                      <a:pt x="583126" y="1328189"/>
                      <a:pt x="576498" y="1368919"/>
                      <a:pt x="567116" y="1408906"/>
                    </a:cubicBezTo>
                    <a:cubicBezTo>
                      <a:pt x="561383" y="1433404"/>
                      <a:pt x="556617" y="1457530"/>
                      <a:pt x="555277" y="1482772"/>
                    </a:cubicBezTo>
                    <a:cubicBezTo>
                      <a:pt x="552149" y="1541598"/>
                      <a:pt x="514620" y="1568777"/>
                      <a:pt x="457209" y="1555597"/>
                    </a:cubicBezTo>
                    <a:cubicBezTo>
                      <a:pt x="397416" y="1535120"/>
                      <a:pt x="377981" y="1519855"/>
                      <a:pt x="374779" y="1485528"/>
                    </a:cubicBezTo>
                    <a:cubicBezTo>
                      <a:pt x="371280" y="1448669"/>
                      <a:pt x="391980" y="1410321"/>
                      <a:pt x="424222" y="1397066"/>
                    </a:cubicBezTo>
                    <a:cubicBezTo>
                      <a:pt x="441647" y="1389918"/>
                      <a:pt x="448199" y="1378674"/>
                      <a:pt x="451476" y="1361473"/>
                    </a:cubicBezTo>
                    <a:cubicBezTo>
                      <a:pt x="460784" y="1313445"/>
                      <a:pt x="442019" y="1179040"/>
                      <a:pt x="436881" y="1159829"/>
                    </a:cubicBezTo>
                    <a:cubicBezTo>
                      <a:pt x="411936" y="1083728"/>
                      <a:pt x="379545" y="1010754"/>
                      <a:pt x="343505" y="936888"/>
                    </a:cubicBezTo>
                    <a:cubicBezTo>
                      <a:pt x="304859" y="1086185"/>
                      <a:pt x="237247" y="1222228"/>
                      <a:pt x="175964" y="1360877"/>
                    </a:cubicBezTo>
                    <a:cubicBezTo>
                      <a:pt x="167401" y="1380238"/>
                      <a:pt x="163455" y="1398034"/>
                      <a:pt x="172316" y="1420671"/>
                    </a:cubicBezTo>
                    <a:cubicBezTo>
                      <a:pt x="189070" y="1463487"/>
                      <a:pt x="176113" y="1503995"/>
                      <a:pt x="145509" y="1524769"/>
                    </a:cubicBezTo>
                    <a:cubicBezTo>
                      <a:pt x="127489" y="1536088"/>
                      <a:pt x="60771" y="1527748"/>
                      <a:pt x="46846" y="1525812"/>
                    </a:cubicBezTo>
                    <a:cubicBezTo>
                      <a:pt x="20933" y="1522238"/>
                      <a:pt x="7753" y="1502580"/>
                      <a:pt x="2616" y="1478752"/>
                    </a:cubicBezTo>
                    <a:cubicBezTo>
                      <a:pt x="-2820" y="1453583"/>
                      <a:pt x="-363" y="1427596"/>
                      <a:pt x="15498" y="1407044"/>
                    </a:cubicBezTo>
                    <a:cubicBezTo>
                      <a:pt x="50197" y="1362069"/>
                      <a:pt x="66430" y="1308158"/>
                      <a:pt x="91524" y="1258566"/>
                    </a:cubicBezTo>
                    <a:cubicBezTo>
                      <a:pt x="133446" y="1175764"/>
                      <a:pt x="171720" y="1091249"/>
                      <a:pt x="208207" y="1005914"/>
                    </a:cubicBezTo>
                    <a:cubicBezTo>
                      <a:pt x="217887" y="962950"/>
                      <a:pt x="235311" y="921995"/>
                      <a:pt x="240896" y="877988"/>
                    </a:cubicBezTo>
                    <a:cubicBezTo>
                      <a:pt x="249161" y="812386"/>
                      <a:pt x="256905" y="746412"/>
                      <a:pt x="252140" y="680439"/>
                    </a:cubicBezTo>
                    <a:cubicBezTo>
                      <a:pt x="240151" y="514238"/>
                      <a:pt x="313497" y="379982"/>
                      <a:pt x="406873" y="252354"/>
                    </a:cubicBezTo>
                    <a:cubicBezTo>
                      <a:pt x="469272" y="171785"/>
                      <a:pt x="649099" y="41327"/>
                      <a:pt x="758559" y="0"/>
                    </a:cubicBezTo>
                    <a:close/>
                  </a:path>
                </a:pathLst>
              </a:custGeom>
              <a:solidFill>
                <a:schemeClr val="accent3"/>
              </a:solidFill>
              <a:ln w="7435" cap="flat">
                <a:noFill/>
                <a:prstDash val="solid"/>
                <a:miter/>
              </a:ln>
            </p:spPr>
            <p:txBody>
              <a:bodyPr rtlCol="0" anchor="ctr"/>
              <a:lstStyle/>
              <a:p>
                <a:endParaRPr lang="en-US"/>
              </a:p>
            </p:txBody>
          </p:sp>
          <p:sp>
            <p:nvSpPr>
              <p:cNvPr id="103" name="Freeform: Shape 112">
                <a:extLst>
                  <a:ext uri="{FF2B5EF4-FFF2-40B4-BE49-F238E27FC236}">
                    <a16:creationId xmlns:a16="http://schemas.microsoft.com/office/drawing/2014/main" id="{6DAC492A-3A40-1219-0E75-EF1EA61825B6}"/>
                  </a:ext>
                </a:extLst>
              </p:cNvPr>
              <p:cNvSpPr/>
              <p:nvPr/>
            </p:nvSpPr>
            <p:spPr>
              <a:xfrm>
                <a:off x="2429857" y="4789470"/>
                <a:ext cx="227821" cy="148430"/>
              </a:xfrm>
              <a:custGeom>
                <a:avLst/>
                <a:gdLst>
                  <a:gd name="connsiteX0" fmla="*/ 0 w 338430"/>
                  <a:gd name="connsiteY0" fmla="*/ 57559 h 220494"/>
                  <a:gd name="connsiteX1" fmla="*/ 195017 w 338430"/>
                  <a:gd name="connsiteY1" fmla="*/ 150712 h 220494"/>
                  <a:gd name="connsiteX2" fmla="*/ 324657 w 338430"/>
                  <a:gd name="connsiteY2" fmla="*/ 0 h 220494"/>
                  <a:gd name="connsiteX3" fmla="*/ 311551 w 338430"/>
                  <a:gd name="connsiteY3" fmla="*/ 141627 h 220494"/>
                  <a:gd name="connsiteX4" fmla="*/ 138054 w 338430"/>
                  <a:gd name="connsiteY4" fmla="*/ 217654 h 220494"/>
                  <a:gd name="connsiteX5" fmla="*/ 0 w 338430"/>
                  <a:gd name="connsiteY5" fmla="*/ 57559 h 2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430" h="220494">
                    <a:moveTo>
                      <a:pt x="0" y="57559"/>
                    </a:moveTo>
                    <a:cubicBezTo>
                      <a:pt x="57485" y="138649"/>
                      <a:pt x="122044" y="168583"/>
                      <a:pt x="195017" y="150712"/>
                    </a:cubicBezTo>
                    <a:cubicBezTo>
                      <a:pt x="266799" y="133139"/>
                      <a:pt x="314604" y="77590"/>
                      <a:pt x="324657" y="0"/>
                    </a:cubicBezTo>
                    <a:cubicBezTo>
                      <a:pt x="347293" y="30679"/>
                      <a:pt x="341411" y="94568"/>
                      <a:pt x="311551" y="141627"/>
                    </a:cubicBezTo>
                    <a:cubicBezTo>
                      <a:pt x="274841" y="199485"/>
                      <a:pt x="204251" y="230387"/>
                      <a:pt x="138054" y="217654"/>
                    </a:cubicBezTo>
                    <a:cubicBezTo>
                      <a:pt x="62698" y="203134"/>
                      <a:pt x="15042" y="148925"/>
                      <a:pt x="0" y="57559"/>
                    </a:cubicBezTo>
                    <a:close/>
                  </a:path>
                </a:pathLst>
              </a:custGeom>
              <a:solidFill>
                <a:srgbClr val="F9F9FD"/>
              </a:solidFill>
              <a:ln w="7435" cap="flat">
                <a:noFill/>
                <a:prstDash val="solid"/>
                <a:miter/>
              </a:ln>
            </p:spPr>
            <p:txBody>
              <a:bodyPr rtlCol="0" anchor="ctr"/>
              <a:lstStyle/>
              <a:p>
                <a:endParaRPr lang="en-US"/>
              </a:p>
            </p:txBody>
          </p:sp>
          <p:sp>
            <p:nvSpPr>
              <p:cNvPr id="104" name="Freeform: Shape 113">
                <a:extLst>
                  <a:ext uri="{FF2B5EF4-FFF2-40B4-BE49-F238E27FC236}">
                    <a16:creationId xmlns:a16="http://schemas.microsoft.com/office/drawing/2014/main" id="{CABD2AE8-062A-CFB9-006B-2AADE31CBA7C}"/>
                  </a:ext>
                </a:extLst>
              </p:cNvPr>
              <p:cNvSpPr/>
              <p:nvPr/>
            </p:nvSpPr>
            <p:spPr>
              <a:xfrm>
                <a:off x="1089509" y="4682801"/>
                <a:ext cx="397227" cy="740060"/>
              </a:xfrm>
              <a:custGeom>
                <a:avLst/>
                <a:gdLst>
                  <a:gd name="connsiteX0" fmla="*/ 490676 w 590083"/>
                  <a:gd name="connsiteY0" fmla="*/ 12287 h 1099365"/>
                  <a:gd name="connsiteX1" fmla="*/ 306382 w 590083"/>
                  <a:gd name="connsiteY1" fmla="*/ 537173 h 1099365"/>
                  <a:gd name="connsiteX2" fmla="*/ 259247 w 590083"/>
                  <a:gd name="connsiteY2" fmla="*/ 121672 h 1099365"/>
                  <a:gd name="connsiteX3" fmla="*/ 245471 w 590083"/>
                  <a:gd name="connsiteY3" fmla="*/ 0 h 1099365"/>
                  <a:gd name="connsiteX4" fmla="*/ 148968 w 590083"/>
                  <a:gd name="connsiteY4" fmla="*/ 9010 h 1099365"/>
                  <a:gd name="connsiteX5" fmla="*/ 173094 w 590083"/>
                  <a:gd name="connsiteY5" fmla="*/ 198145 h 1099365"/>
                  <a:gd name="connsiteX6" fmla="*/ 201166 w 590083"/>
                  <a:gd name="connsiteY6" fmla="*/ 469263 h 1099365"/>
                  <a:gd name="connsiteX7" fmla="*/ 227302 w 590083"/>
                  <a:gd name="connsiteY7" fmla="*/ 737551 h 1099365"/>
                  <a:gd name="connsiteX8" fmla="*/ 140032 w 590083"/>
                  <a:gd name="connsiteY8" fmla="*/ 907177 h 1099365"/>
                  <a:gd name="connsiteX9" fmla="*/ 8457 w 590083"/>
                  <a:gd name="connsiteY9" fmla="*/ 913432 h 1099365"/>
                  <a:gd name="connsiteX10" fmla="*/ 2426 w 590083"/>
                  <a:gd name="connsiteY10" fmla="*/ 996458 h 1099365"/>
                  <a:gd name="connsiteX11" fmla="*/ 232440 w 590083"/>
                  <a:gd name="connsiteY11" fmla="*/ 943515 h 1099365"/>
                  <a:gd name="connsiteX12" fmla="*/ 265576 w 590083"/>
                  <a:gd name="connsiteY12" fmla="*/ 950217 h 1099365"/>
                  <a:gd name="connsiteX13" fmla="*/ 501995 w 590083"/>
                  <a:gd name="connsiteY13" fmla="*/ 1099365 h 1099365"/>
                  <a:gd name="connsiteX14" fmla="*/ 508845 w 590083"/>
                  <a:gd name="connsiteY14" fmla="*/ 1015372 h 1099365"/>
                  <a:gd name="connsiteX15" fmla="*/ 476380 w 590083"/>
                  <a:gd name="connsiteY15" fmla="*/ 1009638 h 1099365"/>
                  <a:gd name="connsiteX16" fmla="*/ 328720 w 590083"/>
                  <a:gd name="connsiteY16" fmla="*/ 774336 h 1099365"/>
                  <a:gd name="connsiteX17" fmla="*/ 382631 w 590083"/>
                  <a:gd name="connsiteY17" fmla="*/ 618263 h 1099365"/>
                  <a:gd name="connsiteX18" fmla="*/ 504005 w 590083"/>
                  <a:gd name="connsiteY18" fmla="*/ 270969 h 1099365"/>
                  <a:gd name="connsiteX19" fmla="*/ 503782 w 590083"/>
                  <a:gd name="connsiteY19" fmla="*/ 271491 h 1099365"/>
                  <a:gd name="connsiteX20" fmla="*/ 504005 w 590083"/>
                  <a:gd name="connsiteY20" fmla="*/ 270969 h 1099365"/>
                  <a:gd name="connsiteX21" fmla="*/ 590084 w 590083"/>
                  <a:gd name="connsiteY21" fmla="*/ 36636 h 1099365"/>
                  <a:gd name="connsiteX22" fmla="*/ 490676 w 590083"/>
                  <a:gd name="connsiteY22" fmla="*/ 12287 h 109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0083" h="1099365">
                    <a:moveTo>
                      <a:pt x="490676" y="12287"/>
                    </a:moveTo>
                    <a:cubicBezTo>
                      <a:pt x="490676" y="12287"/>
                      <a:pt x="342719" y="435606"/>
                      <a:pt x="306382" y="537173"/>
                    </a:cubicBezTo>
                    <a:cubicBezTo>
                      <a:pt x="292532" y="380206"/>
                      <a:pt x="273395" y="273799"/>
                      <a:pt x="259247" y="121672"/>
                    </a:cubicBezTo>
                    <a:cubicBezTo>
                      <a:pt x="256715" y="94493"/>
                      <a:pt x="250833" y="51826"/>
                      <a:pt x="245471" y="0"/>
                    </a:cubicBezTo>
                    <a:cubicBezTo>
                      <a:pt x="226856" y="6925"/>
                      <a:pt x="187242" y="447"/>
                      <a:pt x="148968" y="9010"/>
                    </a:cubicBezTo>
                    <a:cubicBezTo>
                      <a:pt x="155372" y="67612"/>
                      <a:pt x="167137" y="139543"/>
                      <a:pt x="173094" y="198145"/>
                    </a:cubicBezTo>
                    <a:cubicBezTo>
                      <a:pt x="182253" y="288542"/>
                      <a:pt x="192156" y="378865"/>
                      <a:pt x="201166" y="469263"/>
                    </a:cubicBezTo>
                    <a:cubicBezTo>
                      <a:pt x="210102" y="558693"/>
                      <a:pt x="216729" y="648345"/>
                      <a:pt x="227302" y="737551"/>
                    </a:cubicBezTo>
                    <a:cubicBezTo>
                      <a:pt x="235047" y="802483"/>
                      <a:pt x="198560" y="878286"/>
                      <a:pt x="140032" y="907177"/>
                    </a:cubicBezTo>
                    <a:cubicBezTo>
                      <a:pt x="97291" y="928250"/>
                      <a:pt x="52688" y="918570"/>
                      <a:pt x="8457" y="913432"/>
                    </a:cubicBezTo>
                    <a:cubicBezTo>
                      <a:pt x="2649" y="940835"/>
                      <a:pt x="-3532" y="968237"/>
                      <a:pt x="2426" y="996458"/>
                    </a:cubicBezTo>
                    <a:cubicBezTo>
                      <a:pt x="87760" y="1016265"/>
                      <a:pt x="165350" y="999585"/>
                      <a:pt x="232440" y="943515"/>
                    </a:cubicBezTo>
                    <a:cubicBezTo>
                      <a:pt x="250907" y="928101"/>
                      <a:pt x="255524" y="931229"/>
                      <a:pt x="265576" y="950217"/>
                    </a:cubicBezTo>
                    <a:cubicBezTo>
                      <a:pt x="315615" y="1044858"/>
                      <a:pt x="396407" y="1092142"/>
                      <a:pt x="501995" y="1099365"/>
                    </a:cubicBezTo>
                    <a:cubicBezTo>
                      <a:pt x="508771" y="1071739"/>
                      <a:pt x="508845" y="1043518"/>
                      <a:pt x="508845" y="1015372"/>
                    </a:cubicBezTo>
                    <a:cubicBezTo>
                      <a:pt x="498048" y="1013435"/>
                      <a:pt x="487251" y="1010978"/>
                      <a:pt x="476380" y="1009638"/>
                    </a:cubicBezTo>
                    <a:cubicBezTo>
                      <a:pt x="372877" y="996830"/>
                      <a:pt x="295808" y="874637"/>
                      <a:pt x="328720" y="774336"/>
                    </a:cubicBezTo>
                    <a:cubicBezTo>
                      <a:pt x="345847" y="722064"/>
                      <a:pt x="364462" y="670237"/>
                      <a:pt x="382631" y="618263"/>
                    </a:cubicBezTo>
                    <a:cubicBezTo>
                      <a:pt x="422990" y="502474"/>
                      <a:pt x="463423" y="386684"/>
                      <a:pt x="504005" y="270969"/>
                    </a:cubicBezTo>
                    <a:lnTo>
                      <a:pt x="503782" y="271491"/>
                    </a:lnTo>
                    <a:lnTo>
                      <a:pt x="504005" y="270969"/>
                    </a:lnTo>
                    <a:cubicBezTo>
                      <a:pt x="508473" y="258236"/>
                      <a:pt x="590084" y="36636"/>
                      <a:pt x="590084" y="36636"/>
                    </a:cubicBezTo>
                    <a:cubicBezTo>
                      <a:pt x="577872" y="47359"/>
                      <a:pt x="497899" y="18690"/>
                      <a:pt x="490676" y="12287"/>
                    </a:cubicBezTo>
                    <a:close/>
                  </a:path>
                </a:pathLst>
              </a:custGeom>
              <a:solidFill>
                <a:schemeClr val="bg1">
                  <a:lumMod val="75000"/>
                </a:schemeClr>
              </a:solidFill>
              <a:ln w="7435" cap="flat">
                <a:noFill/>
                <a:prstDash val="solid"/>
                <a:miter/>
              </a:ln>
            </p:spPr>
            <p:txBody>
              <a:bodyPr rtlCol="0" anchor="ctr"/>
              <a:lstStyle/>
              <a:p>
                <a:endParaRPr lang="en-US"/>
              </a:p>
            </p:txBody>
          </p:sp>
          <p:sp>
            <p:nvSpPr>
              <p:cNvPr id="105" name="Freeform: Shape 114">
                <a:extLst>
                  <a:ext uri="{FF2B5EF4-FFF2-40B4-BE49-F238E27FC236}">
                    <a16:creationId xmlns:a16="http://schemas.microsoft.com/office/drawing/2014/main" id="{288FFDFF-0C0B-4130-B4E7-C1A38DD0A992}"/>
                  </a:ext>
                </a:extLst>
              </p:cNvPr>
              <p:cNvSpPr/>
              <p:nvPr/>
            </p:nvSpPr>
            <p:spPr>
              <a:xfrm>
                <a:off x="963220" y="5266333"/>
                <a:ext cx="140030" cy="95423"/>
              </a:xfrm>
              <a:custGeom>
                <a:avLst/>
                <a:gdLst>
                  <a:gd name="connsiteX0" fmla="*/ 198964 w 208016"/>
                  <a:gd name="connsiteY0" fmla="*/ 41453 h 141752"/>
                  <a:gd name="connsiteX1" fmla="*/ 192932 w 208016"/>
                  <a:gd name="connsiteY1" fmla="*/ 124478 h 141752"/>
                  <a:gd name="connsiteX2" fmla="*/ 116832 w 208016"/>
                  <a:gd name="connsiteY2" fmla="*/ 136095 h 141752"/>
                  <a:gd name="connsiteX3" fmla="*/ 54507 w 208016"/>
                  <a:gd name="connsiteY3" fmla="*/ 120234 h 141752"/>
                  <a:gd name="connsiteX4" fmla="*/ 0 w 208016"/>
                  <a:gd name="connsiteY4" fmla="*/ 58802 h 141752"/>
                  <a:gd name="connsiteX5" fmla="*/ 96652 w 208016"/>
                  <a:gd name="connsiteY5" fmla="*/ 7498 h 141752"/>
                  <a:gd name="connsiteX6" fmla="*/ 198964 w 208016"/>
                  <a:gd name="connsiteY6" fmla="*/ 41453 h 14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16" h="141752">
                    <a:moveTo>
                      <a:pt x="198964" y="41453"/>
                    </a:moveTo>
                    <a:cubicBezTo>
                      <a:pt x="214452" y="70419"/>
                      <a:pt x="208495" y="97747"/>
                      <a:pt x="192932" y="124478"/>
                    </a:cubicBezTo>
                    <a:cubicBezTo>
                      <a:pt x="169924" y="143615"/>
                      <a:pt x="144308" y="145849"/>
                      <a:pt x="116832" y="136095"/>
                    </a:cubicBezTo>
                    <a:cubicBezTo>
                      <a:pt x="96057" y="130808"/>
                      <a:pt x="75356" y="125149"/>
                      <a:pt x="54507" y="120234"/>
                    </a:cubicBezTo>
                    <a:cubicBezTo>
                      <a:pt x="15339" y="110926"/>
                      <a:pt x="3723" y="98119"/>
                      <a:pt x="0" y="58802"/>
                    </a:cubicBezTo>
                    <a:cubicBezTo>
                      <a:pt x="19807" y="-321"/>
                      <a:pt x="35221" y="-9256"/>
                      <a:pt x="96652" y="7498"/>
                    </a:cubicBezTo>
                    <a:cubicBezTo>
                      <a:pt x="131278" y="16880"/>
                      <a:pt x="169775" y="15317"/>
                      <a:pt x="198964" y="41453"/>
                    </a:cubicBezTo>
                    <a:close/>
                  </a:path>
                </a:pathLst>
              </a:custGeom>
              <a:solidFill>
                <a:schemeClr val="accent3"/>
              </a:solidFill>
              <a:ln w="7435" cap="flat">
                <a:noFill/>
                <a:prstDash val="solid"/>
                <a:miter/>
              </a:ln>
            </p:spPr>
            <p:txBody>
              <a:bodyPr rtlCol="0" anchor="ctr"/>
              <a:lstStyle/>
              <a:p>
                <a:endParaRPr lang="en-US"/>
              </a:p>
            </p:txBody>
          </p:sp>
          <p:sp>
            <p:nvSpPr>
              <p:cNvPr id="106" name="Freeform: Shape 115">
                <a:extLst>
                  <a:ext uri="{FF2B5EF4-FFF2-40B4-BE49-F238E27FC236}">
                    <a16:creationId xmlns:a16="http://schemas.microsoft.com/office/drawing/2014/main" id="{7CAD8AFF-B850-96F0-E2A4-3F7FE687E87D}"/>
                  </a:ext>
                </a:extLst>
              </p:cNvPr>
              <p:cNvSpPr/>
              <p:nvPr/>
            </p:nvSpPr>
            <p:spPr>
              <a:xfrm>
                <a:off x="1416035" y="5357354"/>
                <a:ext cx="141479" cy="81629"/>
              </a:xfrm>
              <a:custGeom>
                <a:avLst/>
                <a:gdLst>
                  <a:gd name="connsiteX0" fmla="*/ 11503 w 210168"/>
                  <a:gd name="connsiteY0" fmla="*/ 97238 h 121261"/>
                  <a:gd name="connsiteX1" fmla="*/ 18354 w 210168"/>
                  <a:gd name="connsiteY1" fmla="*/ 13244 h 121261"/>
                  <a:gd name="connsiteX2" fmla="*/ 66085 w 210168"/>
                  <a:gd name="connsiteY2" fmla="*/ 64 h 121261"/>
                  <a:gd name="connsiteX3" fmla="*/ 158939 w 210168"/>
                  <a:gd name="connsiteY3" fmla="*/ 1255 h 121261"/>
                  <a:gd name="connsiteX4" fmla="*/ 210095 w 210168"/>
                  <a:gd name="connsiteY4" fmla="*/ 56060 h 121261"/>
                  <a:gd name="connsiteX5" fmla="*/ 163184 w 210168"/>
                  <a:gd name="connsiteY5" fmla="*/ 120395 h 121261"/>
                  <a:gd name="connsiteX6" fmla="*/ 52458 w 210168"/>
                  <a:gd name="connsiteY6" fmla="*/ 119651 h 121261"/>
                  <a:gd name="connsiteX7" fmla="*/ 11503 w 210168"/>
                  <a:gd name="connsiteY7" fmla="*/ 97238 h 12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68" h="121261">
                    <a:moveTo>
                      <a:pt x="11503" y="97238"/>
                    </a:moveTo>
                    <a:cubicBezTo>
                      <a:pt x="-5400" y="67676"/>
                      <a:pt x="-4134" y="39604"/>
                      <a:pt x="18354" y="13244"/>
                    </a:cubicBezTo>
                    <a:cubicBezTo>
                      <a:pt x="32651" y="2968"/>
                      <a:pt x="48437" y="-532"/>
                      <a:pt x="66085" y="64"/>
                    </a:cubicBezTo>
                    <a:cubicBezTo>
                      <a:pt x="96987" y="1181"/>
                      <a:pt x="128037" y="-11"/>
                      <a:pt x="158939" y="1255"/>
                    </a:cubicBezTo>
                    <a:cubicBezTo>
                      <a:pt x="189320" y="2521"/>
                      <a:pt x="208978" y="24488"/>
                      <a:pt x="210095" y="56060"/>
                    </a:cubicBezTo>
                    <a:cubicBezTo>
                      <a:pt x="211435" y="93142"/>
                      <a:pt x="194309" y="118832"/>
                      <a:pt x="163184" y="120395"/>
                    </a:cubicBezTo>
                    <a:cubicBezTo>
                      <a:pt x="126325" y="122257"/>
                      <a:pt x="89317" y="120693"/>
                      <a:pt x="52458" y="119651"/>
                    </a:cubicBezTo>
                    <a:cubicBezTo>
                      <a:pt x="35555" y="119204"/>
                      <a:pt x="23418" y="107960"/>
                      <a:pt x="11503" y="97238"/>
                    </a:cubicBezTo>
                    <a:close/>
                  </a:path>
                </a:pathLst>
              </a:custGeom>
              <a:solidFill>
                <a:schemeClr val="accent3"/>
              </a:solidFill>
              <a:ln w="7435" cap="flat">
                <a:noFill/>
                <a:prstDash val="solid"/>
                <a:miter/>
              </a:ln>
            </p:spPr>
            <p:txBody>
              <a:bodyPr rtlCol="0" anchor="ctr"/>
              <a:lstStyle/>
              <a:p>
                <a:endParaRPr lang="en-US"/>
              </a:p>
            </p:txBody>
          </p:sp>
        </p:grpSp>
        <p:grpSp>
          <p:nvGrpSpPr>
            <p:cNvPr id="50" name="Group 84">
              <a:extLst>
                <a:ext uri="{FF2B5EF4-FFF2-40B4-BE49-F238E27FC236}">
                  <a16:creationId xmlns:a16="http://schemas.microsoft.com/office/drawing/2014/main" id="{0555CBA1-7F62-EEEA-A754-948CE1C46B46}"/>
                </a:ext>
              </a:extLst>
            </p:cNvPr>
            <p:cNvGrpSpPr/>
            <p:nvPr/>
          </p:nvGrpSpPr>
          <p:grpSpPr>
            <a:xfrm>
              <a:off x="3343727" y="1435563"/>
              <a:ext cx="1780933" cy="2224814"/>
              <a:chOff x="3343727" y="1435563"/>
              <a:chExt cx="1780933" cy="2224814"/>
            </a:xfrm>
          </p:grpSpPr>
          <p:sp>
            <p:nvSpPr>
              <p:cNvPr id="51" name="Freeform: Shape 85">
                <a:extLst>
                  <a:ext uri="{FF2B5EF4-FFF2-40B4-BE49-F238E27FC236}">
                    <a16:creationId xmlns:a16="http://schemas.microsoft.com/office/drawing/2014/main" id="{E4AC0845-EBE2-3D7A-2668-616715867ED5}"/>
                  </a:ext>
                </a:extLst>
              </p:cNvPr>
              <p:cNvSpPr/>
              <p:nvPr/>
            </p:nvSpPr>
            <p:spPr>
              <a:xfrm>
                <a:off x="3343727" y="1435563"/>
                <a:ext cx="1780933" cy="2224814"/>
              </a:xfrm>
              <a:custGeom>
                <a:avLst/>
                <a:gdLst>
                  <a:gd name="connsiteX0" fmla="*/ 936567 w 2245187"/>
                  <a:gd name="connsiteY0" fmla="*/ 2738823 h 2804779"/>
                  <a:gd name="connsiteX1" fmla="*/ 776622 w 2245187"/>
                  <a:gd name="connsiteY1" fmla="*/ 2652447 h 2804779"/>
                  <a:gd name="connsiteX2" fmla="*/ 177347 w 2245187"/>
                  <a:gd name="connsiteY2" fmla="*/ 1807148 h 2804779"/>
                  <a:gd name="connsiteX3" fmla="*/ 3030 w 2245187"/>
                  <a:gd name="connsiteY3" fmla="*/ 657595 h 2804779"/>
                  <a:gd name="connsiteX4" fmla="*/ 137807 w 2245187"/>
                  <a:gd name="connsiteY4" fmla="*/ 422963 h 2804779"/>
                  <a:gd name="connsiteX5" fmla="*/ 1051537 w 2245187"/>
                  <a:gd name="connsiteY5" fmla="*/ 18930 h 2804779"/>
                  <a:gd name="connsiteX6" fmla="*/ 1210962 w 2245187"/>
                  <a:gd name="connsiteY6" fmla="*/ 16175 h 2804779"/>
                  <a:gd name="connsiteX7" fmla="*/ 2098407 w 2245187"/>
                  <a:gd name="connsiteY7" fmla="*/ 389679 h 2804779"/>
                  <a:gd name="connsiteX8" fmla="*/ 2244428 w 2245187"/>
                  <a:gd name="connsiteY8" fmla="*/ 666903 h 2804779"/>
                  <a:gd name="connsiteX9" fmla="*/ 2196697 w 2245187"/>
                  <a:gd name="connsiteY9" fmla="*/ 1141899 h 2804779"/>
                  <a:gd name="connsiteX10" fmla="*/ 1898623 w 2245187"/>
                  <a:gd name="connsiteY10" fmla="*/ 2323397 h 2804779"/>
                  <a:gd name="connsiteX11" fmla="*/ 1468379 w 2245187"/>
                  <a:gd name="connsiteY11" fmla="*/ 2720356 h 2804779"/>
                  <a:gd name="connsiteX12" fmla="*/ 1156083 w 2245187"/>
                  <a:gd name="connsiteY12" fmla="*/ 2804424 h 2804779"/>
                  <a:gd name="connsiteX13" fmla="*/ 936567 w 2245187"/>
                  <a:gd name="connsiteY13" fmla="*/ 2738823 h 280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5187" h="2804779">
                    <a:moveTo>
                      <a:pt x="936567" y="2738823"/>
                    </a:moveTo>
                    <a:cubicBezTo>
                      <a:pt x="878561" y="2711421"/>
                      <a:pt x="823235" y="2679700"/>
                      <a:pt x="776622" y="2652447"/>
                    </a:cubicBezTo>
                    <a:cubicBezTo>
                      <a:pt x="461273" y="2468375"/>
                      <a:pt x="229248" y="2173950"/>
                      <a:pt x="177347" y="1807148"/>
                    </a:cubicBezTo>
                    <a:cubicBezTo>
                      <a:pt x="123064" y="1423442"/>
                      <a:pt x="57313" y="1041226"/>
                      <a:pt x="3030" y="657595"/>
                    </a:cubicBezTo>
                    <a:cubicBezTo>
                      <a:pt x="-12830" y="545603"/>
                      <a:pt x="33783" y="468907"/>
                      <a:pt x="137807" y="422963"/>
                    </a:cubicBezTo>
                    <a:cubicBezTo>
                      <a:pt x="442434" y="288410"/>
                      <a:pt x="747209" y="154079"/>
                      <a:pt x="1051537" y="18930"/>
                    </a:cubicBezTo>
                    <a:cubicBezTo>
                      <a:pt x="1105076" y="-4824"/>
                      <a:pt x="1156753" y="-6760"/>
                      <a:pt x="1210962" y="16175"/>
                    </a:cubicBezTo>
                    <a:cubicBezTo>
                      <a:pt x="1506578" y="141123"/>
                      <a:pt x="1802641" y="265028"/>
                      <a:pt x="2098407" y="389679"/>
                    </a:cubicBezTo>
                    <a:cubicBezTo>
                      <a:pt x="2210621" y="436962"/>
                      <a:pt x="2251427" y="551784"/>
                      <a:pt x="2244428" y="666903"/>
                    </a:cubicBezTo>
                    <a:cubicBezTo>
                      <a:pt x="2234896" y="823423"/>
                      <a:pt x="2211441" y="984113"/>
                      <a:pt x="2196697" y="1141899"/>
                    </a:cubicBezTo>
                    <a:cubicBezTo>
                      <a:pt x="2159391" y="1541987"/>
                      <a:pt x="2109576" y="1972231"/>
                      <a:pt x="1898623" y="2323397"/>
                    </a:cubicBezTo>
                    <a:cubicBezTo>
                      <a:pt x="1795791" y="2494586"/>
                      <a:pt x="1651259" y="2637107"/>
                      <a:pt x="1468379" y="2720356"/>
                    </a:cubicBezTo>
                    <a:cubicBezTo>
                      <a:pt x="1379322" y="2760864"/>
                      <a:pt x="1255490" y="2809414"/>
                      <a:pt x="1156083" y="2804424"/>
                    </a:cubicBezTo>
                    <a:cubicBezTo>
                      <a:pt x="1086684" y="2800999"/>
                      <a:pt x="1009466" y="2773299"/>
                      <a:pt x="936567" y="2738823"/>
                    </a:cubicBezTo>
                    <a:close/>
                  </a:path>
                </a:pathLst>
              </a:custGeom>
              <a:solidFill>
                <a:schemeClr val="accent2">
                  <a:lumMod val="20000"/>
                  <a:lumOff val="80000"/>
                </a:schemeClr>
              </a:solidFill>
              <a:ln w="7435" cap="flat">
                <a:noFill/>
                <a:prstDash val="solid"/>
                <a:miter/>
              </a:ln>
            </p:spPr>
            <p:txBody>
              <a:bodyPr rtlCol="0" anchor="ctr"/>
              <a:lstStyle/>
              <a:p>
                <a:endParaRPr lang="en-US"/>
              </a:p>
            </p:txBody>
          </p:sp>
          <p:sp>
            <p:nvSpPr>
              <p:cNvPr id="52" name="Freeform: Shape 86">
                <a:extLst>
                  <a:ext uri="{FF2B5EF4-FFF2-40B4-BE49-F238E27FC236}">
                    <a16:creationId xmlns:a16="http://schemas.microsoft.com/office/drawing/2014/main" id="{2367E0AA-4E04-10F6-D185-4E845F040080}"/>
                  </a:ext>
                </a:extLst>
              </p:cNvPr>
              <p:cNvSpPr/>
              <p:nvPr/>
            </p:nvSpPr>
            <p:spPr>
              <a:xfrm>
                <a:off x="3531812" y="1657300"/>
                <a:ext cx="1431742" cy="1779116"/>
              </a:xfrm>
              <a:custGeom>
                <a:avLst/>
                <a:gdLst>
                  <a:gd name="connsiteX0" fmla="*/ 601274 w 1215052"/>
                  <a:gd name="connsiteY0" fmla="*/ 0 h 1509852"/>
                  <a:gd name="connsiteX1" fmla="*/ 611778 w 1215052"/>
                  <a:gd name="connsiteY1" fmla="*/ 2842 h 1509852"/>
                  <a:gd name="connsiteX2" fmla="*/ 611805 w 1215052"/>
                  <a:gd name="connsiteY2" fmla="*/ 2812 h 1509852"/>
                  <a:gd name="connsiteX3" fmla="*/ 901032 w 1215052"/>
                  <a:gd name="connsiteY3" fmla="*/ 123265 h 1509852"/>
                  <a:gd name="connsiteX4" fmla="*/ 1197528 w 1215052"/>
                  <a:gd name="connsiteY4" fmla="*/ 247327 h 1509852"/>
                  <a:gd name="connsiteX5" fmla="*/ 1214671 w 1215052"/>
                  <a:gd name="connsiteY5" fmla="*/ 275848 h 1509852"/>
                  <a:gd name="connsiteX6" fmla="*/ 1162389 w 1215052"/>
                  <a:gd name="connsiteY6" fmla="*/ 718361 h 1509852"/>
                  <a:gd name="connsiteX7" fmla="*/ 1086499 w 1215052"/>
                  <a:gd name="connsiteY7" fmla="*/ 1155460 h 1509852"/>
                  <a:gd name="connsiteX8" fmla="*/ 639775 w 1215052"/>
                  <a:gd name="connsiteY8" fmla="*/ 1508398 h 1509852"/>
                  <a:gd name="connsiteX9" fmla="*/ 619749 w 1215052"/>
                  <a:gd name="connsiteY9" fmla="*/ 1509638 h 1509852"/>
                  <a:gd name="connsiteX10" fmla="*/ 619726 w 1215052"/>
                  <a:gd name="connsiteY10" fmla="*/ 1509852 h 1509852"/>
                  <a:gd name="connsiteX11" fmla="*/ 619067 w 1215052"/>
                  <a:gd name="connsiteY11" fmla="*/ 1509680 h 1509852"/>
                  <a:gd name="connsiteX12" fmla="*/ 617110 w 1215052"/>
                  <a:gd name="connsiteY12" fmla="*/ 1509801 h 1509852"/>
                  <a:gd name="connsiteX13" fmla="*/ 617276 w 1215052"/>
                  <a:gd name="connsiteY13" fmla="*/ 1509212 h 1509852"/>
                  <a:gd name="connsiteX14" fmla="*/ 507325 w 1215052"/>
                  <a:gd name="connsiteY14" fmla="*/ 1480478 h 1509852"/>
                  <a:gd name="connsiteX15" fmla="*/ 402631 w 1215052"/>
                  <a:gd name="connsiteY15" fmla="*/ 1430653 h 1509852"/>
                  <a:gd name="connsiteX16" fmla="*/ 85634 w 1215052"/>
                  <a:gd name="connsiteY16" fmla="*/ 960120 h 1509852"/>
                  <a:gd name="connsiteX17" fmla="*/ 320 w 1215052"/>
                  <a:gd name="connsiteY17" fmla="*/ 282115 h 1509852"/>
                  <a:gd name="connsiteX18" fmla="*/ 14104 w 1215052"/>
                  <a:gd name="connsiteY18" fmla="*/ 259057 h 1509852"/>
                  <a:gd name="connsiteX19" fmla="*/ 591555 w 1215052"/>
                  <a:gd name="connsiteY19" fmla="*/ 4617 h 1509852"/>
                  <a:gd name="connsiteX20" fmla="*/ 601274 w 1215052"/>
                  <a:gd name="connsiteY20" fmla="*/ 0 h 150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5052" h="1509852">
                    <a:moveTo>
                      <a:pt x="601274" y="0"/>
                    </a:moveTo>
                    <a:lnTo>
                      <a:pt x="611778" y="2842"/>
                    </a:lnTo>
                    <a:lnTo>
                      <a:pt x="611805" y="2812"/>
                    </a:lnTo>
                    <a:lnTo>
                      <a:pt x="901032" y="123265"/>
                    </a:lnTo>
                    <a:lnTo>
                      <a:pt x="1197528" y="247327"/>
                    </a:lnTo>
                    <a:cubicBezTo>
                      <a:pt x="1212064" y="253292"/>
                      <a:pt x="1216475" y="260660"/>
                      <a:pt x="1214671" y="275848"/>
                    </a:cubicBezTo>
                    <a:cubicBezTo>
                      <a:pt x="1197177" y="423169"/>
                      <a:pt x="1173668" y="570439"/>
                      <a:pt x="1162389" y="718361"/>
                    </a:cubicBezTo>
                    <a:cubicBezTo>
                      <a:pt x="1151161" y="865782"/>
                      <a:pt x="1146399" y="1017764"/>
                      <a:pt x="1086499" y="1155460"/>
                    </a:cubicBezTo>
                    <a:cubicBezTo>
                      <a:pt x="1007149" y="1337718"/>
                      <a:pt x="834215" y="1471254"/>
                      <a:pt x="639775" y="1508398"/>
                    </a:cubicBezTo>
                    <a:lnTo>
                      <a:pt x="619749" y="1509638"/>
                    </a:lnTo>
                    <a:lnTo>
                      <a:pt x="619726" y="1509852"/>
                    </a:lnTo>
                    <a:lnTo>
                      <a:pt x="619067" y="1509680"/>
                    </a:lnTo>
                    <a:lnTo>
                      <a:pt x="617110" y="1509801"/>
                    </a:lnTo>
                    <a:lnTo>
                      <a:pt x="617276" y="1509212"/>
                    </a:lnTo>
                    <a:lnTo>
                      <a:pt x="507325" y="1480478"/>
                    </a:lnTo>
                    <a:cubicBezTo>
                      <a:pt x="471165" y="1467107"/>
                      <a:pt x="436290" y="1450327"/>
                      <a:pt x="402631" y="1430653"/>
                    </a:cubicBezTo>
                    <a:cubicBezTo>
                      <a:pt x="224132" y="1326291"/>
                      <a:pt x="120071" y="1162629"/>
                      <a:pt x="85634" y="960120"/>
                    </a:cubicBezTo>
                    <a:cubicBezTo>
                      <a:pt x="47538" y="736207"/>
                      <a:pt x="30094" y="507381"/>
                      <a:pt x="320" y="282115"/>
                    </a:cubicBezTo>
                    <a:cubicBezTo>
                      <a:pt x="-1285" y="269985"/>
                      <a:pt x="3127" y="263869"/>
                      <a:pt x="14104" y="259057"/>
                    </a:cubicBezTo>
                    <a:lnTo>
                      <a:pt x="591555" y="4617"/>
                    </a:lnTo>
                    <a:cubicBezTo>
                      <a:pt x="594688" y="3239"/>
                      <a:pt x="597909" y="996"/>
                      <a:pt x="601274" y="0"/>
                    </a:cubicBezTo>
                    <a:close/>
                  </a:path>
                </a:pathLst>
              </a:custGeom>
              <a:solidFill>
                <a:schemeClr val="accent2">
                  <a:lumMod val="60000"/>
                  <a:lumOff val="40000"/>
                </a:schemeClr>
              </a:solidFill>
              <a:ln w="7435" cap="flat">
                <a:noFill/>
                <a:prstDash val="solid"/>
                <a:miter/>
              </a:ln>
            </p:spPr>
            <p:txBody>
              <a:bodyPr wrap="square" rtlCol="0" anchor="ctr">
                <a:noAutofit/>
              </a:bodyPr>
              <a:lstStyle/>
              <a:p>
                <a:endParaRPr lang="en-US"/>
              </a:p>
            </p:txBody>
          </p:sp>
          <p:sp>
            <p:nvSpPr>
              <p:cNvPr id="53" name="Freeform: Shape 87">
                <a:extLst>
                  <a:ext uri="{FF2B5EF4-FFF2-40B4-BE49-F238E27FC236}">
                    <a16:creationId xmlns:a16="http://schemas.microsoft.com/office/drawing/2014/main" id="{E8141E6F-88B7-D066-7EC3-3273ACFB12DF}"/>
                  </a:ext>
                </a:extLst>
              </p:cNvPr>
              <p:cNvSpPr/>
              <p:nvPr/>
            </p:nvSpPr>
            <p:spPr>
              <a:xfrm>
                <a:off x="4242818" y="1660614"/>
                <a:ext cx="720736" cy="1775742"/>
              </a:xfrm>
              <a:custGeom>
                <a:avLst/>
                <a:gdLst>
                  <a:gd name="connsiteX0" fmla="*/ 24330 w 908618"/>
                  <a:gd name="connsiteY0" fmla="*/ 2238642 h 2238641"/>
                  <a:gd name="connsiteX1" fmla="*/ 5416 w 908618"/>
                  <a:gd name="connsiteY1" fmla="*/ 622135 h 2238641"/>
                  <a:gd name="connsiteX2" fmla="*/ 55 w 908618"/>
                  <a:gd name="connsiteY2" fmla="*/ 30381 h 2238641"/>
                  <a:gd name="connsiteX3" fmla="*/ 12490 w 908618"/>
                  <a:gd name="connsiteY3" fmla="*/ 0 h 2238641"/>
                  <a:gd name="connsiteX4" fmla="*/ 442139 w 908618"/>
                  <a:gd name="connsiteY4" fmla="*/ 178933 h 2238641"/>
                  <a:gd name="connsiteX5" fmla="*/ 882585 w 908618"/>
                  <a:gd name="connsiteY5" fmla="*/ 363228 h 2238641"/>
                  <a:gd name="connsiteX6" fmla="*/ 908051 w 908618"/>
                  <a:gd name="connsiteY6" fmla="*/ 405597 h 2238641"/>
                  <a:gd name="connsiteX7" fmla="*/ 830387 w 908618"/>
                  <a:gd name="connsiteY7" fmla="*/ 1062953 h 2238641"/>
                  <a:gd name="connsiteX8" fmla="*/ 717651 w 908618"/>
                  <a:gd name="connsiteY8" fmla="*/ 1712266 h 2238641"/>
                  <a:gd name="connsiteX9" fmla="*/ 54040 w 908618"/>
                  <a:gd name="connsiteY9" fmla="*/ 2236557 h 2238641"/>
                  <a:gd name="connsiteX10" fmla="*/ 24330 w 908618"/>
                  <a:gd name="connsiteY10" fmla="*/ 2238642 h 2238641"/>
                  <a:gd name="connsiteX0" fmla="*/ 20371 w 908618"/>
                  <a:gd name="connsiteY0" fmla="*/ 2238642 h 2238642"/>
                  <a:gd name="connsiteX1" fmla="*/ 5416 w 908618"/>
                  <a:gd name="connsiteY1" fmla="*/ 622135 h 2238642"/>
                  <a:gd name="connsiteX2" fmla="*/ 55 w 908618"/>
                  <a:gd name="connsiteY2" fmla="*/ 30381 h 2238642"/>
                  <a:gd name="connsiteX3" fmla="*/ 12490 w 908618"/>
                  <a:gd name="connsiteY3" fmla="*/ 0 h 2238642"/>
                  <a:gd name="connsiteX4" fmla="*/ 442139 w 908618"/>
                  <a:gd name="connsiteY4" fmla="*/ 178933 h 2238642"/>
                  <a:gd name="connsiteX5" fmla="*/ 882585 w 908618"/>
                  <a:gd name="connsiteY5" fmla="*/ 363228 h 2238642"/>
                  <a:gd name="connsiteX6" fmla="*/ 908051 w 908618"/>
                  <a:gd name="connsiteY6" fmla="*/ 405597 h 2238642"/>
                  <a:gd name="connsiteX7" fmla="*/ 830387 w 908618"/>
                  <a:gd name="connsiteY7" fmla="*/ 1062953 h 2238642"/>
                  <a:gd name="connsiteX8" fmla="*/ 717651 w 908618"/>
                  <a:gd name="connsiteY8" fmla="*/ 1712266 h 2238642"/>
                  <a:gd name="connsiteX9" fmla="*/ 54040 w 908618"/>
                  <a:gd name="connsiteY9" fmla="*/ 2236557 h 2238642"/>
                  <a:gd name="connsiteX10" fmla="*/ 20371 w 908618"/>
                  <a:gd name="connsiteY10" fmla="*/ 2238642 h 22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8618" h="2238642">
                    <a:moveTo>
                      <a:pt x="20371" y="2238642"/>
                    </a:moveTo>
                    <a:cubicBezTo>
                      <a:pt x="52241" y="2236631"/>
                      <a:pt x="6012" y="651249"/>
                      <a:pt x="5416" y="622135"/>
                    </a:cubicBezTo>
                    <a:cubicBezTo>
                      <a:pt x="1470" y="424660"/>
                      <a:pt x="55" y="227706"/>
                      <a:pt x="55" y="30381"/>
                    </a:cubicBezTo>
                    <a:cubicBezTo>
                      <a:pt x="576" y="18913"/>
                      <a:pt x="-3221" y="5361"/>
                      <a:pt x="12490" y="0"/>
                    </a:cubicBezTo>
                    <a:lnTo>
                      <a:pt x="442139" y="178933"/>
                    </a:lnTo>
                    <a:lnTo>
                      <a:pt x="882585" y="363228"/>
                    </a:lnTo>
                    <a:cubicBezTo>
                      <a:pt x="904179" y="372089"/>
                      <a:pt x="910732" y="383035"/>
                      <a:pt x="908051" y="405597"/>
                    </a:cubicBezTo>
                    <a:cubicBezTo>
                      <a:pt x="882064" y="624443"/>
                      <a:pt x="847141" y="843214"/>
                      <a:pt x="830387" y="1062953"/>
                    </a:cubicBezTo>
                    <a:cubicBezTo>
                      <a:pt x="813707" y="1281947"/>
                      <a:pt x="806633" y="1507718"/>
                      <a:pt x="717651" y="1712266"/>
                    </a:cubicBezTo>
                    <a:cubicBezTo>
                      <a:pt x="599776" y="1983012"/>
                      <a:pt x="342881" y="2181380"/>
                      <a:pt x="54040" y="2236557"/>
                    </a:cubicBezTo>
                    <a:cubicBezTo>
                      <a:pt x="44360" y="2238493"/>
                      <a:pt x="30274" y="2238046"/>
                      <a:pt x="20371" y="2238642"/>
                    </a:cubicBezTo>
                    <a:close/>
                  </a:path>
                </a:pathLst>
              </a:custGeom>
              <a:solidFill>
                <a:schemeClr val="accent2"/>
              </a:solidFill>
              <a:ln w="7435" cap="flat">
                <a:noFill/>
                <a:prstDash val="solid"/>
                <a:miter/>
              </a:ln>
            </p:spPr>
            <p:txBody>
              <a:bodyPr rtlCol="0" anchor="ctr"/>
              <a:lstStyle/>
              <a:p>
                <a:endParaRPr lang="en-US"/>
              </a:p>
            </p:txBody>
          </p:sp>
          <p:sp>
            <p:nvSpPr>
              <p:cNvPr id="54" name="Freeform: Shape 88">
                <a:extLst>
                  <a:ext uri="{FF2B5EF4-FFF2-40B4-BE49-F238E27FC236}">
                    <a16:creationId xmlns:a16="http://schemas.microsoft.com/office/drawing/2014/main" id="{D0DD34C1-B16D-6A55-A10E-C897D5C4E0F1}"/>
                  </a:ext>
                </a:extLst>
              </p:cNvPr>
              <p:cNvSpPr/>
              <p:nvPr/>
            </p:nvSpPr>
            <p:spPr>
              <a:xfrm>
                <a:off x="3942592" y="2222142"/>
                <a:ext cx="620093" cy="624315"/>
              </a:xfrm>
              <a:custGeom>
                <a:avLst/>
                <a:gdLst>
                  <a:gd name="connsiteX0" fmla="*/ 362410 w 754232"/>
                  <a:gd name="connsiteY0" fmla="*/ 0 h 759368"/>
                  <a:gd name="connsiteX1" fmla="*/ 464647 w 754232"/>
                  <a:gd name="connsiteY1" fmla="*/ 115640 h 759368"/>
                  <a:gd name="connsiteX2" fmla="*/ 464200 w 754232"/>
                  <a:gd name="connsiteY2" fmla="*/ 256821 h 759368"/>
                  <a:gd name="connsiteX3" fmla="*/ 491006 w 754232"/>
                  <a:gd name="connsiteY3" fmla="*/ 284670 h 759368"/>
                  <a:gd name="connsiteX4" fmla="*/ 653186 w 754232"/>
                  <a:gd name="connsiteY4" fmla="*/ 285415 h 759368"/>
                  <a:gd name="connsiteX5" fmla="*/ 754232 w 754232"/>
                  <a:gd name="connsiteY5" fmla="*/ 380950 h 759368"/>
                  <a:gd name="connsiteX6" fmla="*/ 662419 w 754232"/>
                  <a:gd name="connsiteY6" fmla="*/ 475667 h 759368"/>
                  <a:gd name="connsiteX7" fmla="*/ 491230 w 754232"/>
                  <a:gd name="connsiteY7" fmla="*/ 475294 h 759368"/>
                  <a:gd name="connsiteX8" fmla="*/ 463455 w 754232"/>
                  <a:gd name="connsiteY8" fmla="*/ 502026 h 759368"/>
                  <a:gd name="connsiteX9" fmla="*/ 463455 w 754232"/>
                  <a:gd name="connsiteY9" fmla="*/ 646186 h 759368"/>
                  <a:gd name="connsiteX10" fmla="*/ 374622 w 754232"/>
                  <a:gd name="connsiteY10" fmla="*/ 759369 h 759368"/>
                  <a:gd name="connsiteX11" fmla="*/ 267544 w 754232"/>
                  <a:gd name="connsiteY11" fmla="*/ 645516 h 759368"/>
                  <a:gd name="connsiteX12" fmla="*/ 267991 w 754232"/>
                  <a:gd name="connsiteY12" fmla="*/ 501207 h 759368"/>
                  <a:gd name="connsiteX13" fmla="*/ 241929 w 754232"/>
                  <a:gd name="connsiteY13" fmla="*/ 475071 h 759368"/>
                  <a:gd name="connsiteX14" fmla="*/ 103652 w 754232"/>
                  <a:gd name="connsiteY14" fmla="*/ 475294 h 759368"/>
                  <a:gd name="connsiteX15" fmla="*/ 0 w 754232"/>
                  <a:gd name="connsiteY15" fmla="*/ 379610 h 759368"/>
                  <a:gd name="connsiteX16" fmla="*/ 103280 w 754232"/>
                  <a:gd name="connsiteY16" fmla="*/ 283255 h 759368"/>
                  <a:gd name="connsiteX17" fmla="*/ 244535 w 754232"/>
                  <a:gd name="connsiteY17" fmla="*/ 283777 h 759368"/>
                  <a:gd name="connsiteX18" fmla="*/ 270969 w 754232"/>
                  <a:gd name="connsiteY18" fmla="*/ 257864 h 759368"/>
                  <a:gd name="connsiteX19" fmla="*/ 271044 w 754232"/>
                  <a:gd name="connsiteY19" fmla="*/ 119587 h 759368"/>
                  <a:gd name="connsiteX20" fmla="*/ 362410 w 754232"/>
                  <a:gd name="connsiteY20" fmla="*/ 0 h 759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4232" h="759368">
                    <a:moveTo>
                      <a:pt x="362410" y="0"/>
                    </a:moveTo>
                    <a:cubicBezTo>
                      <a:pt x="433521" y="9010"/>
                      <a:pt x="464572" y="44082"/>
                      <a:pt x="464647" y="115640"/>
                    </a:cubicBezTo>
                    <a:cubicBezTo>
                      <a:pt x="464721" y="162701"/>
                      <a:pt x="465466" y="209761"/>
                      <a:pt x="464200" y="256821"/>
                    </a:cubicBezTo>
                    <a:cubicBezTo>
                      <a:pt x="463604" y="277373"/>
                      <a:pt x="469561" y="285043"/>
                      <a:pt x="491006" y="284670"/>
                    </a:cubicBezTo>
                    <a:cubicBezTo>
                      <a:pt x="545066" y="283628"/>
                      <a:pt x="599126" y="283553"/>
                      <a:pt x="653186" y="285415"/>
                    </a:cubicBezTo>
                    <a:cubicBezTo>
                      <a:pt x="715809" y="287574"/>
                      <a:pt x="754455" y="325327"/>
                      <a:pt x="754232" y="380950"/>
                    </a:cubicBezTo>
                    <a:cubicBezTo>
                      <a:pt x="754082" y="434265"/>
                      <a:pt x="715809" y="474699"/>
                      <a:pt x="662419" y="475667"/>
                    </a:cubicBezTo>
                    <a:cubicBezTo>
                      <a:pt x="605381" y="476709"/>
                      <a:pt x="548268" y="476560"/>
                      <a:pt x="491230" y="475294"/>
                    </a:cubicBezTo>
                    <a:cubicBezTo>
                      <a:pt x="470678" y="474848"/>
                      <a:pt x="462934" y="480581"/>
                      <a:pt x="463455" y="502026"/>
                    </a:cubicBezTo>
                    <a:cubicBezTo>
                      <a:pt x="464721" y="550055"/>
                      <a:pt x="463828" y="598158"/>
                      <a:pt x="463455" y="646186"/>
                    </a:cubicBezTo>
                    <a:cubicBezTo>
                      <a:pt x="462934" y="711862"/>
                      <a:pt x="437840" y="743583"/>
                      <a:pt x="374622" y="759369"/>
                    </a:cubicBezTo>
                    <a:cubicBezTo>
                      <a:pt x="302765" y="754380"/>
                      <a:pt x="267917" y="717521"/>
                      <a:pt x="267544" y="645516"/>
                    </a:cubicBezTo>
                    <a:cubicBezTo>
                      <a:pt x="267321" y="597413"/>
                      <a:pt x="267023" y="549310"/>
                      <a:pt x="267991" y="501207"/>
                    </a:cubicBezTo>
                    <a:cubicBezTo>
                      <a:pt x="268363" y="481773"/>
                      <a:pt x="261587" y="474624"/>
                      <a:pt x="241929" y="475071"/>
                    </a:cubicBezTo>
                    <a:cubicBezTo>
                      <a:pt x="195837" y="476114"/>
                      <a:pt x="149745" y="475592"/>
                      <a:pt x="103652" y="475294"/>
                    </a:cubicBezTo>
                    <a:cubicBezTo>
                      <a:pt x="40061" y="474773"/>
                      <a:pt x="75" y="437691"/>
                      <a:pt x="0" y="379610"/>
                    </a:cubicBezTo>
                    <a:cubicBezTo>
                      <a:pt x="-74" y="321827"/>
                      <a:pt x="40359" y="283777"/>
                      <a:pt x="103280" y="283255"/>
                    </a:cubicBezTo>
                    <a:cubicBezTo>
                      <a:pt x="150340" y="282883"/>
                      <a:pt x="197475" y="282660"/>
                      <a:pt x="244535" y="283777"/>
                    </a:cubicBezTo>
                    <a:cubicBezTo>
                      <a:pt x="264119" y="284224"/>
                      <a:pt x="271268" y="277447"/>
                      <a:pt x="270969" y="257864"/>
                    </a:cubicBezTo>
                    <a:cubicBezTo>
                      <a:pt x="270150" y="211771"/>
                      <a:pt x="270895" y="165679"/>
                      <a:pt x="271044" y="119587"/>
                    </a:cubicBezTo>
                    <a:cubicBezTo>
                      <a:pt x="271342" y="45720"/>
                      <a:pt x="291447" y="19435"/>
                      <a:pt x="362410" y="0"/>
                    </a:cubicBezTo>
                    <a:close/>
                  </a:path>
                </a:pathLst>
              </a:custGeom>
              <a:solidFill>
                <a:srgbClr val="F6F4EE"/>
              </a:solidFill>
              <a:ln w="7435" cap="flat">
                <a:noFill/>
                <a:prstDash val="solid"/>
                <a:miter/>
              </a:ln>
            </p:spPr>
            <p:txBody>
              <a:bodyPr rtlCol="0" anchor="ctr"/>
              <a:lstStyle/>
              <a:p>
                <a:endParaRPr lang="en-US" dirty="0"/>
              </a:p>
            </p:txBody>
          </p:sp>
        </p:grpSp>
      </p:grpSp>
      <p:sp>
        <p:nvSpPr>
          <p:cNvPr id="47" name="Rectangle: Rounded Corners 46">
            <a:extLst>
              <a:ext uri="{FF2B5EF4-FFF2-40B4-BE49-F238E27FC236}">
                <a16:creationId xmlns:a16="http://schemas.microsoft.com/office/drawing/2014/main" id="{414FE483-7279-B92E-A16A-D17DD3E903F4}"/>
              </a:ext>
            </a:extLst>
          </p:cNvPr>
          <p:cNvSpPr/>
          <p:nvPr/>
        </p:nvSpPr>
        <p:spPr>
          <a:xfrm>
            <a:off x="6497479" y="2729211"/>
            <a:ext cx="3474720" cy="2192839"/>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D"/>
          </a:p>
        </p:txBody>
      </p:sp>
      <p:sp>
        <p:nvSpPr>
          <p:cNvPr id="45" name="Rectangle: Rounded Corners 44">
            <a:extLst>
              <a:ext uri="{FF2B5EF4-FFF2-40B4-BE49-F238E27FC236}">
                <a16:creationId xmlns:a16="http://schemas.microsoft.com/office/drawing/2014/main" id="{9056754D-C578-1EA9-35E9-BD9BE51FC536}"/>
              </a:ext>
            </a:extLst>
          </p:cNvPr>
          <p:cNvSpPr/>
          <p:nvPr/>
        </p:nvSpPr>
        <p:spPr>
          <a:xfrm>
            <a:off x="6497479" y="1456078"/>
            <a:ext cx="3474720" cy="1030648"/>
          </a:xfrm>
          <a:prstGeom prst="round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D"/>
          </a:p>
        </p:txBody>
      </p:sp>
      <p:sp>
        <p:nvSpPr>
          <p:cNvPr id="38" name="Text Placeholder 37">
            <a:extLst>
              <a:ext uri="{FF2B5EF4-FFF2-40B4-BE49-F238E27FC236}">
                <a16:creationId xmlns:a16="http://schemas.microsoft.com/office/drawing/2014/main" id="{C811EE4E-C18F-CEC6-177C-23D143E7FE25}"/>
              </a:ext>
            </a:extLst>
          </p:cNvPr>
          <p:cNvSpPr>
            <a:spLocks noGrp="1"/>
          </p:cNvSpPr>
          <p:nvPr>
            <p:ph type="body" sz="quarter" idx="10"/>
          </p:nvPr>
        </p:nvSpPr>
        <p:spPr>
          <a:xfrm>
            <a:off x="333088" y="328052"/>
            <a:ext cx="11573197" cy="724247"/>
          </a:xfrm>
        </p:spPr>
        <p:txBody>
          <a:bodyPr/>
          <a:lstStyle/>
          <a:p>
            <a:r>
              <a:rPr lang="en-US" dirty="0"/>
              <a:t>Data Set Information </a:t>
            </a:r>
            <a:endParaRPr lang="en-ID" dirty="0"/>
          </a:p>
        </p:txBody>
      </p:sp>
      <p:sp>
        <p:nvSpPr>
          <p:cNvPr id="39" name="TextBox 38">
            <a:extLst>
              <a:ext uri="{FF2B5EF4-FFF2-40B4-BE49-F238E27FC236}">
                <a16:creationId xmlns:a16="http://schemas.microsoft.com/office/drawing/2014/main" id="{F3FF262D-4CD0-2C3E-7981-2D3672EDE70D}"/>
              </a:ext>
            </a:extLst>
          </p:cNvPr>
          <p:cNvSpPr txBox="1"/>
          <p:nvPr/>
        </p:nvSpPr>
        <p:spPr>
          <a:xfrm>
            <a:off x="6600135" y="1585476"/>
            <a:ext cx="3474720" cy="830997"/>
          </a:xfrm>
          <a:prstGeom prst="rect">
            <a:avLst/>
          </a:prstGeom>
          <a:noFill/>
        </p:spPr>
        <p:txBody>
          <a:bodyPr wrap="square" rtlCol="0">
            <a:spAutoFit/>
          </a:bodyPr>
          <a:lstStyle/>
          <a:p>
            <a:r>
              <a:rPr lang="en-US" sz="1600" dirty="0"/>
              <a:t>Features :</a:t>
            </a:r>
          </a:p>
          <a:p>
            <a:r>
              <a:rPr lang="en-US" sz="1600" dirty="0"/>
              <a:t>There are 18 columns, </a:t>
            </a:r>
          </a:p>
          <a:p>
            <a:r>
              <a:rPr lang="en-US" sz="1600" dirty="0"/>
              <a:t>All column type already correct</a:t>
            </a:r>
            <a:endParaRPr lang="en-ID" sz="1600" dirty="0"/>
          </a:p>
        </p:txBody>
      </p:sp>
      <p:graphicFrame>
        <p:nvGraphicFramePr>
          <p:cNvPr id="41" name="Table 40">
            <a:extLst>
              <a:ext uri="{FF2B5EF4-FFF2-40B4-BE49-F238E27FC236}">
                <a16:creationId xmlns:a16="http://schemas.microsoft.com/office/drawing/2014/main" id="{3450A7CE-B659-5386-0527-D732263ABB2D}"/>
              </a:ext>
            </a:extLst>
          </p:cNvPr>
          <p:cNvGraphicFramePr>
            <a:graphicFrameLocks noGrp="1"/>
          </p:cNvGraphicFramePr>
          <p:nvPr>
            <p:extLst>
              <p:ext uri="{D42A27DB-BD31-4B8C-83A1-F6EECF244321}">
                <p14:modId xmlns:p14="http://schemas.microsoft.com/office/powerpoint/2010/main" val="3429412361"/>
              </p:ext>
            </p:extLst>
          </p:nvPr>
        </p:nvGraphicFramePr>
        <p:xfrm>
          <a:off x="1278927" y="1365632"/>
          <a:ext cx="4738821" cy="4337907"/>
        </p:xfrm>
        <a:graphic>
          <a:graphicData uri="http://schemas.openxmlformats.org/drawingml/2006/table">
            <a:tbl>
              <a:tblPr>
                <a:tableStyleId>{2A488322-F2BA-4B5B-9748-0D474271808F}</a:tableStyleId>
              </a:tblPr>
              <a:tblGrid>
                <a:gridCol w="2501965">
                  <a:extLst>
                    <a:ext uri="{9D8B030D-6E8A-4147-A177-3AD203B41FA5}">
                      <a16:colId xmlns:a16="http://schemas.microsoft.com/office/drawing/2014/main" val="1966215931"/>
                    </a:ext>
                  </a:extLst>
                </a:gridCol>
                <a:gridCol w="795326">
                  <a:extLst>
                    <a:ext uri="{9D8B030D-6E8A-4147-A177-3AD203B41FA5}">
                      <a16:colId xmlns:a16="http://schemas.microsoft.com/office/drawing/2014/main" val="3183401886"/>
                    </a:ext>
                  </a:extLst>
                </a:gridCol>
                <a:gridCol w="1441530">
                  <a:extLst>
                    <a:ext uri="{9D8B030D-6E8A-4147-A177-3AD203B41FA5}">
                      <a16:colId xmlns:a16="http://schemas.microsoft.com/office/drawing/2014/main" val="1227438775"/>
                    </a:ext>
                  </a:extLst>
                </a:gridCol>
              </a:tblGrid>
              <a:tr h="337040">
                <a:tc>
                  <a:txBody>
                    <a:bodyPr/>
                    <a:lstStyle/>
                    <a:p>
                      <a:pPr algn="l" fontAlgn="b"/>
                      <a:r>
                        <a:rPr lang="en-ID" sz="1200" u="none" strike="noStrike">
                          <a:effectLst/>
                        </a:rPr>
                        <a:t>Features</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Type</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US" sz="1200" b="0" i="0" u="none" strike="noStrike" dirty="0">
                          <a:solidFill>
                            <a:srgbClr val="000000"/>
                          </a:solidFill>
                          <a:effectLst/>
                          <a:latin typeface="Calibri" panose="020F0502020204030204" pitchFamily="34" charset="0"/>
                        </a:rPr>
                        <a:t>I</a:t>
                      </a:r>
                      <a:r>
                        <a:rPr lang="en-ID" sz="1200" b="0" i="0" u="none" strike="noStrike" dirty="0" err="1">
                          <a:solidFill>
                            <a:srgbClr val="000000"/>
                          </a:solidFill>
                          <a:effectLst/>
                          <a:latin typeface="Calibri" panose="020F0502020204030204" pitchFamily="34" charset="0"/>
                        </a:rPr>
                        <a:t>nformation</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3813716931"/>
                  </a:ext>
                </a:extLst>
              </a:tr>
              <a:tr h="213097">
                <a:tc>
                  <a:txBody>
                    <a:bodyPr/>
                    <a:lstStyle/>
                    <a:p>
                      <a:pPr algn="l" fontAlgn="b"/>
                      <a:r>
                        <a:rPr lang="en-ID" sz="1200" u="none" strike="noStrike">
                          <a:effectLst/>
                        </a:rPr>
                        <a:t>General_Health</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5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5095027"/>
                  </a:ext>
                </a:extLst>
              </a:tr>
              <a:tr h="213097">
                <a:tc>
                  <a:txBody>
                    <a:bodyPr/>
                    <a:lstStyle/>
                    <a:p>
                      <a:pPr algn="l" fontAlgn="b"/>
                      <a:r>
                        <a:rPr lang="en-ID" sz="1200" u="none" strike="noStrike" dirty="0">
                          <a:effectLst/>
                        </a:rPr>
                        <a:t>Checkup</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5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3508236720"/>
                  </a:ext>
                </a:extLst>
              </a:tr>
              <a:tr h="213097">
                <a:tc>
                  <a:txBody>
                    <a:bodyPr/>
                    <a:lstStyle/>
                    <a:p>
                      <a:pPr algn="l" fontAlgn="b"/>
                      <a:r>
                        <a:rPr lang="en-ID" sz="1200" u="none" strike="noStrike">
                          <a:effectLst/>
                        </a:rPr>
                        <a:t>Exercise</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2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2643325499"/>
                  </a:ext>
                </a:extLst>
              </a:tr>
              <a:tr h="213097">
                <a:tc>
                  <a:txBody>
                    <a:bodyPr/>
                    <a:lstStyle/>
                    <a:p>
                      <a:pPr algn="l" fontAlgn="b"/>
                      <a:r>
                        <a:rPr lang="en-ID" sz="1200" u="none" strike="noStrike">
                          <a:effectLst/>
                        </a:rPr>
                        <a:t>Skin_Cancer</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2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3114982060"/>
                  </a:ext>
                </a:extLst>
              </a:tr>
              <a:tr h="213097">
                <a:tc>
                  <a:txBody>
                    <a:bodyPr/>
                    <a:lstStyle/>
                    <a:p>
                      <a:pPr algn="l" fontAlgn="b"/>
                      <a:r>
                        <a:rPr lang="en-ID" sz="1200" u="none" strike="noStrike">
                          <a:effectLst/>
                        </a:rPr>
                        <a:t>Other_Cancer</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2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4196268837"/>
                  </a:ext>
                </a:extLst>
              </a:tr>
              <a:tr h="213097">
                <a:tc>
                  <a:txBody>
                    <a:bodyPr/>
                    <a:lstStyle/>
                    <a:p>
                      <a:pPr algn="l" fontAlgn="b"/>
                      <a:r>
                        <a:rPr lang="en-ID" sz="1200" u="none" strike="noStrike">
                          <a:effectLst/>
                        </a:rPr>
                        <a:t>Depression</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2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1356725145"/>
                  </a:ext>
                </a:extLst>
              </a:tr>
              <a:tr h="213097">
                <a:tc>
                  <a:txBody>
                    <a:bodyPr/>
                    <a:lstStyle/>
                    <a:p>
                      <a:pPr algn="l" fontAlgn="b"/>
                      <a:r>
                        <a:rPr lang="en-ID" sz="1200" u="none" strike="noStrike">
                          <a:effectLst/>
                        </a:rPr>
                        <a:t>Diabetes</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object</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4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399366894"/>
                  </a:ext>
                </a:extLst>
              </a:tr>
              <a:tr h="213097">
                <a:tc>
                  <a:txBody>
                    <a:bodyPr/>
                    <a:lstStyle/>
                    <a:p>
                      <a:pPr algn="l" fontAlgn="b"/>
                      <a:r>
                        <a:rPr lang="en-ID" sz="1200" u="none" strike="noStrike">
                          <a:effectLst/>
                        </a:rPr>
                        <a:t>Arthritis</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object</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2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3405895091"/>
                  </a:ext>
                </a:extLst>
              </a:tr>
              <a:tr h="213097">
                <a:tc>
                  <a:txBody>
                    <a:bodyPr/>
                    <a:lstStyle/>
                    <a:p>
                      <a:pPr algn="l" fontAlgn="b"/>
                      <a:r>
                        <a:rPr lang="en-ID" sz="1200" u="none" strike="noStrike">
                          <a:effectLst/>
                        </a:rPr>
                        <a:t>Sex</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2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1235169695"/>
                  </a:ext>
                </a:extLst>
              </a:tr>
              <a:tr h="213097">
                <a:tc>
                  <a:txBody>
                    <a:bodyPr/>
                    <a:lstStyle/>
                    <a:p>
                      <a:pPr algn="l" fontAlgn="b"/>
                      <a:r>
                        <a:rPr lang="en-ID" sz="1200" u="none" strike="noStrike">
                          <a:effectLst/>
                        </a:rPr>
                        <a:t>Age_Category</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13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3263289394"/>
                  </a:ext>
                </a:extLst>
              </a:tr>
              <a:tr h="213097">
                <a:tc>
                  <a:txBody>
                    <a:bodyPr/>
                    <a:lstStyle/>
                    <a:p>
                      <a:pPr algn="l" fontAlgn="b"/>
                      <a:r>
                        <a:rPr lang="en-ID" sz="1200" u="none" strike="noStrike">
                          <a:effectLst/>
                        </a:rPr>
                        <a:t>Height_(cm)</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float64</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 </a:t>
                      </a:r>
                      <a:endParaRPr lang="en-ID" sz="1200" b="0" i="0" u="none" strike="noStrike">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2376157955"/>
                  </a:ext>
                </a:extLst>
              </a:tr>
              <a:tr h="213097">
                <a:tc>
                  <a:txBody>
                    <a:bodyPr/>
                    <a:lstStyle/>
                    <a:p>
                      <a:pPr algn="l" fontAlgn="b"/>
                      <a:r>
                        <a:rPr lang="en-ID" sz="1200" u="none" strike="noStrike">
                          <a:effectLst/>
                        </a:rPr>
                        <a:t>Weight_(cm)</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float64</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 </a:t>
                      </a:r>
                      <a:endParaRPr lang="en-ID" sz="1200" b="0" i="0" u="none" strike="noStrike">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1108736524"/>
                  </a:ext>
                </a:extLst>
              </a:tr>
              <a:tr h="213097">
                <a:tc>
                  <a:txBody>
                    <a:bodyPr/>
                    <a:lstStyle/>
                    <a:p>
                      <a:pPr algn="l" fontAlgn="b"/>
                      <a:r>
                        <a:rPr lang="en-ID" sz="1200" u="none" strike="noStrike">
                          <a:effectLst/>
                        </a:rPr>
                        <a:t>BMI</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float64</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 </a:t>
                      </a:r>
                      <a:endParaRPr lang="en-ID" sz="1200" b="0" i="0" u="none" strike="noStrike">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1852852361"/>
                  </a:ext>
                </a:extLst>
              </a:tr>
              <a:tr h="213097">
                <a:tc>
                  <a:txBody>
                    <a:bodyPr/>
                    <a:lstStyle/>
                    <a:p>
                      <a:pPr algn="l" fontAlgn="b"/>
                      <a:r>
                        <a:rPr lang="en-ID" sz="1200" u="none" strike="noStrike">
                          <a:effectLst/>
                        </a:rPr>
                        <a:t>Smoking_History</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object</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 </a:t>
                      </a:r>
                      <a:endParaRPr lang="en-ID" sz="1200" b="0" i="0" u="none" strike="noStrike">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2664696752"/>
                  </a:ext>
                </a:extLst>
              </a:tr>
              <a:tr h="118464">
                <a:tc>
                  <a:txBody>
                    <a:bodyPr/>
                    <a:lstStyle/>
                    <a:p>
                      <a:pPr algn="l" fontAlgn="b"/>
                      <a:r>
                        <a:rPr lang="en-ID" sz="1200" u="none" strike="noStrike">
                          <a:effectLst/>
                        </a:rPr>
                        <a:t>Alcohol_Consumption</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float64</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2 Unique Value</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1199751091"/>
                  </a:ext>
                </a:extLst>
              </a:tr>
              <a:tr h="213097">
                <a:tc>
                  <a:txBody>
                    <a:bodyPr/>
                    <a:lstStyle/>
                    <a:p>
                      <a:pPr algn="l" fontAlgn="b"/>
                      <a:r>
                        <a:rPr lang="en-ID" sz="1200" u="none" strike="noStrike">
                          <a:effectLst/>
                        </a:rPr>
                        <a:t>Fruit_Consumption</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float64</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 </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2628895356"/>
                  </a:ext>
                </a:extLst>
              </a:tr>
              <a:tr h="399556">
                <a:tc>
                  <a:txBody>
                    <a:bodyPr/>
                    <a:lstStyle/>
                    <a:p>
                      <a:pPr algn="l" fontAlgn="b"/>
                      <a:r>
                        <a:rPr lang="en-ID" sz="1200" u="none" strike="noStrike" dirty="0" err="1">
                          <a:effectLst/>
                        </a:rPr>
                        <a:t>Green_Vegetables_Consumption</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float64</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 </a:t>
                      </a:r>
                      <a:endParaRPr lang="en-ID" sz="1200" b="0" i="0" u="none" strike="noStrike">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3686914608"/>
                  </a:ext>
                </a:extLst>
              </a:tr>
              <a:tr h="213097">
                <a:tc>
                  <a:txBody>
                    <a:bodyPr/>
                    <a:lstStyle/>
                    <a:p>
                      <a:pPr algn="l" fontAlgn="b"/>
                      <a:r>
                        <a:rPr lang="en-ID" sz="1200" u="none" strike="noStrike">
                          <a:effectLst/>
                        </a:rPr>
                        <a:t>FriedPotato_Consumption</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a:effectLst/>
                        </a:rPr>
                        <a:t>float64</a:t>
                      </a:r>
                      <a:endParaRPr lang="en-ID" sz="1200" b="0" i="0" u="none" strike="noStrike">
                        <a:solidFill>
                          <a:srgbClr val="000000"/>
                        </a:solidFill>
                        <a:effectLst/>
                        <a:latin typeface="Calibri" panose="020F0502020204030204" pitchFamily="34" charset="0"/>
                      </a:endParaRPr>
                    </a:p>
                  </a:txBody>
                  <a:tcPr marL="8879" marR="8879" marT="8879" marB="0" anchor="b">
                    <a:noFill/>
                  </a:tcPr>
                </a:tc>
                <a:tc>
                  <a:txBody>
                    <a:bodyPr/>
                    <a:lstStyle/>
                    <a:p>
                      <a:pPr algn="l" fontAlgn="b"/>
                      <a:r>
                        <a:rPr lang="en-ID" sz="1200" u="none" strike="noStrike" dirty="0">
                          <a:effectLst/>
                        </a:rPr>
                        <a:t> </a:t>
                      </a:r>
                      <a:endParaRPr lang="en-ID" sz="1200" b="0" i="0" u="none" strike="noStrike" dirty="0">
                        <a:solidFill>
                          <a:srgbClr val="000000"/>
                        </a:solidFill>
                        <a:effectLst/>
                        <a:latin typeface="Calibri" panose="020F0502020204030204" pitchFamily="34" charset="0"/>
                      </a:endParaRPr>
                    </a:p>
                  </a:txBody>
                  <a:tcPr marL="8879" marR="8879" marT="8879" marB="0" anchor="b">
                    <a:noFill/>
                  </a:tcPr>
                </a:tc>
                <a:extLst>
                  <a:ext uri="{0D108BD9-81ED-4DB2-BD59-A6C34878D82A}">
                    <a16:rowId xmlns:a16="http://schemas.microsoft.com/office/drawing/2014/main" val="2629115906"/>
                  </a:ext>
                </a:extLst>
              </a:tr>
            </a:tbl>
          </a:graphicData>
        </a:graphic>
      </p:graphicFrame>
      <p:graphicFrame>
        <p:nvGraphicFramePr>
          <p:cNvPr id="43" name="Table 42">
            <a:extLst>
              <a:ext uri="{FF2B5EF4-FFF2-40B4-BE49-F238E27FC236}">
                <a16:creationId xmlns:a16="http://schemas.microsoft.com/office/drawing/2014/main" id="{AAA42A24-7276-B727-9001-E8EBA5C24ACF}"/>
              </a:ext>
            </a:extLst>
          </p:cNvPr>
          <p:cNvGraphicFramePr>
            <a:graphicFrameLocks noGrp="1"/>
          </p:cNvGraphicFramePr>
          <p:nvPr>
            <p:extLst>
              <p:ext uri="{D42A27DB-BD31-4B8C-83A1-F6EECF244321}">
                <p14:modId xmlns:p14="http://schemas.microsoft.com/office/powerpoint/2010/main" val="1893531908"/>
              </p:ext>
            </p:extLst>
          </p:nvPr>
        </p:nvGraphicFramePr>
        <p:xfrm>
          <a:off x="1261866" y="5941033"/>
          <a:ext cx="4896054" cy="476068"/>
        </p:xfrm>
        <a:graphic>
          <a:graphicData uri="http://schemas.openxmlformats.org/drawingml/2006/table">
            <a:tbl>
              <a:tblPr>
                <a:tableStyleId>{2A488322-F2BA-4B5B-9748-0D474271808F}</a:tableStyleId>
              </a:tblPr>
              <a:tblGrid>
                <a:gridCol w="2584980">
                  <a:extLst>
                    <a:ext uri="{9D8B030D-6E8A-4147-A177-3AD203B41FA5}">
                      <a16:colId xmlns:a16="http://schemas.microsoft.com/office/drawing/2014/main" val="3237816560"/>
                    </a:ext>
                  </a:extLst>
                </a:gridCol>
                <a:gridCol w="821716">
                  <a:extLst>
                    <a:ext uri="{9D8B030D-6E8A-4147-A177-3AD203B41FA5}">
                      <a16:colId xmlns:a16="http://schemas.microsoft.com/office/drawing/2014/main" val="1767814572"/>
                    </a:ext>
                  </a:extLst>
                </a:gridCol>
                <a:gridCol w="1489358">
                  <a:extLst>
                    <a:ext uri="{9D8B030D-6E8A-4147-A177-3AD203B41FA5}">
                      <a16:colId xmlns:a16="http://schemas.microsoft.com/office/drawing/2014/main" val="1927459292"/>
                    </a:ext>
                  </a:extLst>
                </a:gridCol>
              </a:tblGrid>
              <a:tr h="238034">
                <a:tc>
                  <a:txBody>
                    <a:bodyPr/>
                    <a:lstStyle/>
                    <a:p>
                      <a:pPr algn="l" fontAlgn="b"/>
                      <a:r>
                        <a:rPr lang="en-ID" sz="1400" u="none" strike="noStrike" dirty="0">
                          <a:effectLst/>
                        </a:rPr>
                        <a:t>Target</a:t>
                      </a:r>
                      <a:endParaRPr lang="en-ID" sz="1400" b="0" i="0" u="none" strike="noStrike" dirty="0">
                        <a:solidFill>
                          <a:srgbClr val="000000"/>
                        </a:solidFill>
                        <a:effectLst/>
                        <a:latin typeface="Calibri" panose="020F0502020204030204" pitchFamily="34" charset="0"/>
                      </a:endParaRPr>
                    </a:p>
                  </a:txBody>
                  <a:tcPr marL="11032" marR="11032" marT="11032" marB="0" anchor="b"/>
                </a:tc>
                <a:tc>
                  <a:txBody>
                    <a:bodyPr/>
                    <a:lstStyle/>
                    <a:p>
                      <a:pPr algn="l" fontAlgn="b"/>
                      <a:r>
                        <a:rPr lang="en-ID" sz="1400" u="none" strike="noStrike">
                          <a:effectLst/>
                        </a:rPr>
                        <a:t>type</a:t>
                      </a:r>
                      <a:endParaRPr lang="en-ID" sz="1400" b="0" i="0" u="none" strike="noStrike">
                        <a:solidFill>
                          <a:srgbClr val="000000"/>
                        </a:solidFill>
                        <a:effectLst/>
                        <a:latin typeface="Calibri" panose="020F0502020204030204" pitchFamily="34" charset="0"/>
                      </a:endParaRPr>
                    </a:p>
                  </a:txBody>
                  <a:tcPr marL="11032" marR="11032" marT="11032" marB="0" anchor="b"/>
                </a:tc>
                <a:tc>
                  <a:txBody>
                    <a:bodyPr/>
                    <a:lstStyle/>
                    <a:p>
                      <a:pPr algn="l" fontAlgn="b"/>
                      <a:r>
                        <a:rPr lang="en-US" sz="1400" b="0" i="0" u="none" strike="noStrike" dirty="0">
                          <a:solidFill>
                            <a:srgbClr val="000000"/>
                          </a:solidFill>
                          <a:effectLst/>
                          <a:latin typeface="Calibri" panose="020F0502020204030204" pitchFamily="34" charset="0"/>
                        </a:rPr>
                        <a:t>I</a:t>
                      </a:r>
                      <a:r>
                        <a:rPr lang="en-ID" sz="1400" b="0" i="0" u="none" strike="noStrike" dirty="0" err="1">
                          <a:solidFill>
                            <a:srgbClr val="000000"/>
                          </a:solidFill>
                          <a:effectLst/>
                          <a:latin typeface="Calibri" panose="020F0502020204030204" pitchFamily="34" charset="0"/>
                        </a:rPr>
                        <a:t>nformation</a:t>
                      </a:r>
                      <a:endParaRPr lang="en-ID" sz="1400" b="0" i="0" u="none" strike="noStrike" dirty="0">
                        <a:solidFill>
                          <a:srgbClr val="000000"/>
                        </a:solidFill>
                        <a:effectLst/>
                        <a:latin typeface="Calibri" panose="020F0502020204030204" pitchFamily="34" charset="0"/>
                      </a:endParaRPr>
                    </a:p>
                  </a:txBody>
                  <a:tcPr marL="11032" marR="11032" marT="11032" marB="0" anchor="b"/>
                </a:tc>
                <a:extLst>
                  <a:ext uri="{0D108BD9-81ED-4DB2-BD59-A6C34878D82A}">
                    <a16:rowId xmlns:a16="http://schemas.microsoft.com/office/drawing/2014/main" val="1149624064"/>
                  </a:ext>
                </a:extLst>
              </a:tr>
              <a:tr h="238034">
                <a:tc>
                  <a:txBody>
                    <a:bodyPr/>
                    <a:lstStyle/>
                    <a:p>
                      <a:pPr algn="l" fontAlgn="b"/>
                      <a:r>
                        <a:rPr lang="en-ID" sz="1400" u="none" strike="noStrike">
                          <a:effectLst/>
                        </a:rPr>
                        <a:t>Heart_Disease</a:t>
                      </a:r>
                      <a:endParaRPr lang="en-ID" sz="1400" b="0" i="0" u="none" strike="noStrike">
                        <a:solidFill>
                          <a:srgbClr val="000000"/>
                        </a:solidFill>
                        <a:effectLst/>
                        <a:latin typeface="Calibri" panose="020F0502020204030204" pitchFamily="34" charset="0"/>
                      </a:endParaRPr>
                    </a:p>
                  </a:txBody>
                  <a:tcPr marL="11032" marR="11032" marT="11032" marB="0" anchor="b"/>
                </a:tc>
                <a:tc>
                  <a:txBody>
                    <a:bodyPr/>
                    <a:lstStyle/>
                    <a:p>
                      <a:pPr algn="l" fontAlgn="b"/>
                      <a:r>
                        <a:rPr lang="en-ID" sz="1400" u="none" strike="noStrike">
                          <a:effectLst/>
                        </a:rPr>
                        <a:t>object</a:t>
                      </a:r>
                      <a:endParaRPr lang="en-ID" sz="1400" b="0" i="0" u="none" strike="noStrike">
                        <a:solidFill>
                          <a:srgbClr val="000000"/>
                        </a:solidFill>
                        <a:effectLst/>
                        <a:latin typeface="Calibri" panose="020F0502020204030204" pitchFamily="34" charset="0"/>
                      </a:endParaRPr>
                    </a:p>
                  </a:txBody>
                  <a:tcPr marL="11032" marR="11032" marT="11032" marB="0" anchor="b"/>
                </a:tc>
                <a:tc>
                  <a:txBody>
                    <a:bodyPr/>
                    <a:lstStyle/>
                    <a:p>
                      <a:pPr algn="l" fontAlgn="b"/>
                      <a:r>
                        <a:rPr lang="en-ID" sz="1400" u="none" strike="noStrike" dirty="0">
                          <a:effectLst/>
                        </a:rPr>
                        <a:t>2 </a:t>
                      </a:r>
                      <a:r>
                        <a:rPr lang="en-ID" sz="1400" u="none" strike="noStrike" dirty="0" err="1">
                          <a:effectLst/>
                        </a:rPr>
                        <a:t>Uniqe</a:t>
                      </a:r>
                      <a:r>
                        <a:rPr lang="en-ID" sz="1400" u="none" strike="noStrike" dirty="0">
                          <a:effectLst/>
                        </a:rPr>
                        <a:t> Value</a:t>
                      </a:r>
                      <a:endParaRPr lang="en-ID" sz="1400" b="0" i="0" u="none" strike="noStrike" dirty="0">
                        <a:solidFill>
                          <a:srgbClr val="000000"/>
                        </a:solidFill>
                        <a:effectLst/>
                        <a:latin typeface="Calibri" panose="020F0502020204030204" pitchFamily="34" charset="0"/>
                      </a:endParaRPr>
                    </a:p>
                  </a:txBody>
                  <a:tcPr marL="11032" marR="11032" marT="11032" marB="0" anchor="b"/>
                </a:tc>
                <a:extLst>
                  <a:ext uri="{0D108BD9-81ED-4DB2-BD59-A6C34878D82A}">
                    <a16:rowId xmlns:a16="http://schemas.microsoft.com/office/drawing/2014/main" val="1378259876"/>
                  </a:ext>
                </a:extLst>
              </a:tr>
            </a:tbl>
          </a:graphicData>
        </a:graphic>
      </p:graphicFrame>
      <p:sp>
        <p:nvSpPr>
          <p:cNvPr id="44" name="TextBox 43">
            <a:extLst>
              <a:ext uri="{FF2B5EF4-FFF2-40B4-BE49-F238E27FC236}">
                <a16:creationId xmlns:a16="http://schemas.microsoft.com/office/drawing/2014/main" id="{05B28896-B31C-1524-D67D-3A600652B146}"/>
              </a:ext>
            </a:extLst>
          </p:cNvPr>
          <p:cNvSpPr txBox="1"/>
          <p:nvPr/>
        </p:nvSpPr>
        <p:spPr>
          <a:xfrm>
            <a:off x="6662970" y="2766188"/>
            <a:ext cx="4547713" cy="1524135"/>
          </a:xfrm>
          <a:prstGeom prst="rect">
            <a:avLst/>
          </a:prstGeom>
          <a:noFill/>
        </p:spPr>
        <p:txBody>
          <a:bodyPr wrap="square" rtlCol="0">
            <a:spAutoFit/>
          </a:bodyPr>
          <a:lstStyle/>
          <a:p>
            <a:pPr>
              <a:lnSpc>
                <a:spcPct val="150000"/>
              </a:lnSpc>
            </a:pPr>
            <a:r>
              <a:rPr lang="en-US" sz="1600" dirty="0"/>
              <a:t>Target :</a:t>
            </a:r>
          </a:p>
          <a:p>
            <a:pPr>
              <a:lnSpc>
                <a:spcPct val="150000"/>
              </a:lnSpc>
            </a:pPr>
            <a:r>
              <a:rPr lang="en-US" sz="1600" dirty="0" err="1"/>
              <a:t>Heart_Disease</a:t>
            </a:r>
            <a:endParaRPr lang="en-US" sz="1600" dirty="0"/>
          </a:p>
          <a:p>
            <a:pPr>
              <a:lnSpc>
                <a:spcPct val="150000"/>
              </a:lnSpc>
            </a:pPr>
            <a:r>
              <a:rPr lang="en-US" sz="1600" dirty="0"/>
              <a:t>‘Yes’ </a:t>
            </a:r>
            <a:r>
              <a:rPr lang="en-US" sz="1600" dirty="0">
                <a:sym typeface="Wingdings" panose="05000000000000000000" pitchFamily="2" charset="2"/>
              </a:rPr>
              <a:t> Positive CVD, labeling as  1</a:t>
            </a:r>
          </a:p>
          <a:p>
            <a:pPr>
              <a:lnSpc>
                <a:spcPct val="150000"/>
              </a:lnSpc>
            </a:pPr>
            <a:r>
              <a:rPr lang="en-US" sz="1600" dirty="0">
                <a:sym typeface="Wingdings" panose="05000000000000000000" pitchFamily="2" charset="2"/>
              </a:rPr>
              <a:t>‘No’  Negative CVD, labeling as 0</a:t>
            </a:r>
            <a:endParaRPr lang="en-US" sz="1600" dirty="0"/>
          </a:p>
        </p:txBody>
      </p:sp>
      <p:sp>
        <p:nvSpPr>
          <p:cNvPr id="108" name="TextBox 107">
            <a:extLst>
              <a:ext uri="{FF2B5EF4-FFF2-40B4-BE49-F238E27FC236}">
                <a16:creationId xmlns:a16="http://schemas.microsoft.com/office/drawing/2014/main" id="{AC449820-AB26-7176-81BF-2E62A43B7837}"/>
              </a:ext>
            </a:extLst>
          </p:cNvPr>
          <p:cNvSpPr txBox="1"/>
          <p:nvPr/>
        </p:nvSpPr>
        <p:spPr>
          <a:xfrm>
            <a:off x="6637575" y="4347186"/>
            <a:ext cx="2826696" cy="369332"/>
          </a:xfrm>
          <a:prstGeom prst="rect">
            <a:avLst/>
          </a:prstGeom>
          <a:noFill/>
        </p:spPr>
        <p:txBody>
          <a:bodyPr wrap="square" rtlCol="0">
            <a:spAutoFit/>
          </a:bodyPr>
          <a:lstStyle/>
          <a:p>
            <a:r>
              <a:rPr lang="en-US" dirty="0"/>
              <a:t>There are 308854 row</a:t>
            </a:r>
            <a:endParaRPr lang="en-ID" dirty="0"/>
          </a:p>
        </p:txBody>
      </p:sp>
    </p:spTree>
    <p:extLst>
      <p:ext uri="{BB962C8B-B14F-4D97-AF65-F5344CB8AC3E}">
        <p14:creationId xmlns:p14="http://schemas.microsoft.com/office/powerpoint/2010/main" val="42012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D6C75C25-321F-B1A6-CA07-6989C90D2581}"/>
              </a:ext>
            </a:extLst>
          </p:cNvPr>
          <p:cNvSpPr>
            <a:spLocks noGrp="1"/>
          </p:cNvSpPr>
          <p:nvPr>
            <p:ph type="body" sz="quarter" idx="10"/>
          </p:nvPr>
        </p:nvSpPr>
        <p:spPr/>
        <p:txBody>
          <a:bodyPr/>
          <a:lstStyle/>
          <a:p>
            <a:r>
              <a:rPr lang="en-US" dirty="0"/>
              <a:t>Data Cleaning </a:t>
            </a:r>
            <a:endParaRPr lang="en-ID" dirty="0"/>
          </a:p>
        </p:txBody>
      </p:sp>
      <p:sp>
        <p:nvSpPr>
          <p:cNvPr id="40" name="TextBox 39">
            <a:extLst>
              <a:ext uri="{FF2B5EF4-FFF2-40B4-BE49-F238E27FC236}">
                <a16:creationId xmlns:a16="http://schemas.microsoft.com/office/drawing/2014/main" id="{99FABE1F-2ABF-66E8-45E6-E7F9D0F24A93}"/>
              </a:ext>
            </a:extLst>
          </p:cNvPr>
          <p:cNvSpPr txBox="1"/>
          <p:nvPr/>
        </p:nvSpPr>
        <p:spPr>
          <a:xfrm>
            <a:off x="3576320" y="1432560"/>
            <a:ext cx="5039360" cy="1200329"/>
          </a:xfrm>
          <a:prstGeom prst="rect">
            <a:avLst/>
          </a:prstGeom>
          <a:noFill/>
        </p:spPr>
        <p:txBody>
          <a:bodyPr wrap="square" rtlCol="0">
            <a:spAutoFit/>
          </a:bodyPr>
          <a:lstStyle/>
          <a:p>
            <a:pPr algn="ctr"/>
            <a:r>
              <a:rPr lang="en-US" dirty="0"/>
              <a:t>Overall, there’s no null value on data set. However there’s a duplicate value, and we delete the duplicates, because duplicates value will make model confuse</a:t>
            </a:r>
            <a:endParaRPr lang="en-ID" dirty="0"/>
          </a:p>
        </p:txBody>
      </p:sp>
      <p:pic>
        <p:nvPicPr>
          <p:cNvPr id="42" name="Picture 41">
            <a:extLst>
              <a:ext uri="{FF2B5EF4-FFF2-40B4-BE49-F238E27FC236}">
                <a16:creationId xmlns:a16="http://schemas.microsoft.com/office/drawing/2014/main" id="{A801BE0D-E2E5-6DC8-BC66-3F42F6A0BBF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4252" y="2912520"/>
            <a:ext cx="4174490" cy="2755709"/>
          </a:xfrm>
          <a:prstGeom prst="rect">
            <a:avLst/>
          </a:prstGeom>
        </p:spPr>
      </p:pic>
      <p:pic>
        <p:nvPicPr>
          <p:cNvPr id="44" name="Picture 43">
            <a:extLst>
              <a:ext uri="{FF2B5EF4-FFF2-40B4-BE49-F238E27FC236}">
                <a16:creationId xmlns:a16="http://schemas.microsoft.com/office/drawing/2014/main" id="{9081D5C6-786A-6823-3E56-31FECDB20F7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90698" y="2992671"/>
            <a:ext cx="4174490" cy="2755709"/>
          </a:xfrm>
          <a:prstGeom prst="rect">
            <a:avLst/>
          </a:prstGeom>
        </p:spPr>
      </p:pic>
      <p:sp>
        <p:nvSpPr>
          <p:cNvPr id="45" name="TextBox 44">
            <a:extLst>
              <a:ext uri="{FF2B5EF4-FFF2-40B4-BE49-F238E27FC236}">
                <a16:creationId xmlns:a16="http://schemas.microsoft.com/office/drawing/2014/main" id="{61C64BB3-59E1-8E81-3175-57021578DE7B}"/>
              </a:ext>
            </a:extLst>
          </p:cNvPr>
          <p:cNvSpPr txBox="1"/>
          <p:nvPr/>
        </p:nvSpPr>
        <p:spPr>
          <a:xfrm>
            <a:off x="1936115" y="2202144"/>
            <a:ext cx="1767840" cy="523220"/>
          </a:xfrm>
          <a:prstGeom prst="rect">
            <a:avLst/>
          </a:prstGeom>
          <a:noFill/>
        </p:spPr>
        <p:txBody>
          <a:bodyPr wrap="square" rtlCol="0">
            <a:spAutoFit/>
          </a:bodyPr>
          <a:lstStyle/>
          <a:p>
            <a:pPr algn="ctr"/>
            <a:r>
              <a:rPr lang="en-US" sz="2800" b="1" dirty="0">
                <a:solidFill>
                  <a:srgbClr val="FF0000"/>
                </a:solidFill>
              </a:rPr>
              <a:t>Before</a:t>
            </a:r>
            <a:endParaRPr lang="en-ID" sz="2800" b="1" dirty="0">
              <a:solidFill>
                <a:srgbClr val="FF0000"/>
              </a:solidFill>
            </a:endParaRPr>
          </a:p>
        </p:txBody>
      </p:sp>
      <p:sp>
        <p:nvSpPr>
          <p:cNvPr id="46" name="TextBox 45">
            <a:extLst>
              <a:ext uri="{FF2B5EF4-FFF2-40B4-BE49-F238E27FC236}">
                <a16:creationId xmlns:a16="http://schemas.microsoft.com/office/drawing/2014/main" id="{A0A9B3F9-8820-C722-CE1D-CAE22BE2DBF5}"/>
              </a:ext>
            </a:extLst>
          </p:cNvPr>
          <p:cNvSpPr txBox="1"/>
          <p:nvPr/>
        </p:nvSpPr>
        <p:spPr>
          <a:xfrm>
            <a:off x="7951386" y="2150031"/>
            <a:ext cx="2877671" cy="954107"/>
          </a:xfrm>
          <a:prstGeom prst="rect">
            <a:avLst/>
          </a:prstGeom>
          <a:noFill/>
        </p:spPr>
        <p:txBody>
          <a:bodyPr wrap="square" rtlCol="0">
            <a:spAutoFit/>
          </a:bodyPr>
          <a:lstStyle/>
          <a:p>
            <a:pPr algn="ctr"/>
            <a:r>
              <a:rPr lang="en-US" sz="2800" b="1" dirty="0">
                <a:solidFill>
                  <a:srgbClr val="FF0000"/>
                </a:solidFill>
              </a:rPr>
              <a:t>After</a:t>
            </a:r>
          </a:p>
          <a:p>
            <a:pPr algn="ctr"/>
            <a:r>
              <a:rPr lang="en-US" sz="2800" b="1" dirty="0">
                <a:solidFill>
                  <a:srgbClr val="FF0000"/>
                </a:solidFill>
              </a:rPr>
              <a:t>308695 row</a:t>
            </a:r>
            <a:endParaRPr lang="en-ID" sz="2800" b="1" dirty="0">
              <a:solidFill>
                <a:srgbClr val="FF0000"/>
              </a:solidFill>
            </a:endParaRPr>
          </a:p>
        </p:txBody>
      </p:sp>
      <p:sp>
        <p:nvSpPr>
          <p:cNvPr id="47" name="TextBox 46">
            <a:extLst>
              <a:ext uri="{FF2B5EF4-FFF2-40B4-BE49-F238E27FC236}">
                <a16:creationId xmlns:a16="http://schemas.microsoft.com/office/drawing/2014/main" id="{7A07F863-552B-7D93-C606-78591F404172}"/>
              </a:ext>
            </a:extLst>
          </p:cNvPr>
          <p:cNvSpPr txBox="1"/>
          <p:nvPr/>
        </p:nvSpPr>
        <p:spPr>
          <a:xfrm>
            <a:off x="1220759" y="2618318"/>
            <a:ext cx="3198551" cy="523220"/>
          </a:xfrm>
          <a:prstGeom prst="rect">
            <a:avLst/>
          </a:prstGeom>
          <a:noFill/>
        </p:spPr>
        <p:txBody>
          <a:bodyPr wrap="square" rtlCol="0">
            <a:spAutoFit/>
          </a:bodyPr>
          <a:lstStyle/>
          <a:p>
            <a:pPr algn="ctr"/>
            <a:r>
              <a:rPr lang="en-US" sz="2800" b="1" dirty="0">
                <a:solidFill>
                  <a:srgbClr val="FF0000"/>
                </a:solidFill>
              </a:rPr>
              <a:t>308854 row</a:t>
            </a:r>
            <a:endParaRPr lang="en-ID" sz="2800" b="1" dirty="0">
              <a:solidFill>
                <a:srgbClr val="FF0000"/>
              </a:solidFill>
            </a:endParaRPr>
          </a:p>
        </p:txBody>
      </p:sp>
      <p:sp>
        <p:nvSpPr>
          <p:cNvPr id="49" name="Arrow: Right 48">
            <a:extLst>
              <a:ext uri="{FF2B5EF4-FFF2-40B4-BE49-F238E27FC236}">
                <a16:creationId xmlns:a16="http://schemas.microsoft.com/office/drawing/2014/main" id="{CABD2E5E-1839-5324-9A85-87AB7765BEE1}"/>
              </a:ext>
            </a:extLst>
          </p:cNvPr>
          <p:cNvSpPr/>
          <p:nvPr/>
        </p:nvSpPr>
        <p:spPr>
          <a:xfrm>
            <a:off x="4907280" y="3350410"/>
            <a:ext cx="2214880" cy="1107755"/>
          </a:xfrm>
          <a:prstGeom prst="rightArrow">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42313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654469"/>
            <a:ext cx="11573197" cy="724247"/>
          </a:xfrm>
        </p:spPr>
        <p:txBody>
          <a:bodyPr/>
          <a:lstStyle/>
          <a:p>
            <a:r>
              <a:rPr lang="en-US" dirty="0"/>
              <a:t>What inside the target</a:t>
            </a:r>
          </a:p>
        </p:txBody>
      </p:sp>
      <p:pic>
        <p:nvPicPr>
          <p:cNvPr id="39" name="Picture 38">
            <a:extLst>
              <a:ext uri="{FF2B5EF4-FFF2-40B4-BE49-F238E27FC236}">
                <a16:creationId xmlns:a16="http://schemas.microsoft.com/office/drawing/2014/main" id="{2B8E6F32-ACA4-2A0D-6A41-A586699A4F9C}"/>
              </a:ext>
            </a:extLst>
          </p:cNvPr>
          <p:cNvPicPr>
            <a:picLocks noChangeAspect="1"/>
          </p:cNvPicPr>
          <p:nvPr/>
        </p:nvPicPr>
        <p:blipFill>
          <a:blip r:embed="rId2"/>
          <a:stretch>
            <a:fillRect/>
          </a:stretch>
        </p:blipFill>
        <p:spPr>
          <a:xfrm>
            <a:off x="429006" y="1573335"/>
            <a:ext cx="5867908" cy="4503810"/>
          </a:xfrm>
          <a:prstGeom prst="rect">
            <a:avLst/>
          </a:prstGeom>
        </p:spPr>
      </p:pic>
      <p:sp>
        <p:nvSpPr>
          <p:cNvPr id="40" name="TextBox 39">
            <a:extLst>
              <a:ext uri="{FF2B5EF4-FFF2-40B4-BE49-F238E27FC236}">
                <a16:creationId xmlns:a16="http://schemas.microsoft.com/office/drawing/2014/main" id="{3443220B-D6CA-E4FD-354B-F7DADA4742BC}"/>
              </a:ext>
            </a:extLst>
          </p:cNvPr>
          <p:cNvSpPr txBox="1"/>
          <p:nvPr/>
        </p:nvSpPr>
        <p:spPr>
          <a:xfrm>
            <a:off x="6527899" y="1743667"/>
            <a:ext cx="5151120" cy="3370666"/>
          </a:xfrm>
          <a:prstGeom prst="rect">
            <a:avLst/>
          </a:prstGeom>
          <a:noFill/>
        </p:spPr>
        <p:txBody>
          <a:bodyPr wrap="square" rtlCol="0">
            <a:spAutoFit/>
          </a:bodyPr>
          <a:lstStyle/>
          <a:p>
            <a:pPr algn="just">
              <a:lnSpc>
                <a:spcPct val="150000"/>
              </a:lnSpc>
            </a:pPr>
            <a:r>
              <a:rPr lang="en-US" sz="1600" dirty="0">
                <a:solidFill>
                  <a:srgbClr val="000000"/>
                </a:solidFill>
                <a:latin typeface="+mj-lt"/>
              </a:rPr>
              <a:t>24971 people from 308965 or 8 % of the data set have cardiovascular.</a:t>
            </a:r>
          </a:p>
          <a:p>
            <a:pPr algn="just">
              <a:lnSpc>
                <a:spcPct val="150000"/>
              </a:lnSpc>
            </a:pPr>
            <a:r>
              <a:rPr lang="en-US" sz="1600" dirty="0">
                <a:solidFill>
                  <a:srgbClr val="000000"/>
                </a:solidFill>
                <a:latin typeface="+mj-lt"/>
              </a:rPr>
              <a:t>The target (</a:t>
            </a:r>
            <a:r>
              <a:rPr lang="en-US" sz="1600" dirty="0" err="1">
                <a:solidFill>
                  <a:srgbClr val="000000"/>
                </a:solidFill>
                <a:latin typeface="+mj-lt"/>
              </a:rPr>
              <a:t>Heart_Disease</a:t>
            </a:r>
            <a:r>
              <a:rPr lang="en-US" sz="1600" dirty="0">
                <a:solidFill>
                  <a:srgbClr val="000000"/>
                </a:solidFill>
                <a:latin typeface="+mj-lt"/>
              </a:rPr>
              <a:t>) is imbalance, this is not good to learn by the model because the model would be more understand negative than positive cardiovascular. So, we need some treatment for balancing the target. In This case, I would like to use under-sampling. How many rows to erase and how many rows remain will be explained further.</a:t>
            </a:r>
            <a:endParaRPr lang="en-ID" sz="1600" dirty="0">
              <a:solidFill>
                <a:srgbClr val="000000"/>
              </a:solidFill>
              <a:latin typeface="+mj-lt"/>
            </a:endParaRPr>
          </a:p>
        </p:txBody>
      </p:sp>
    </p:spTree>
    <p:extLst>
      <p:ext uri="{BB962C8B-B14F-4D97-AF65-F5344CB8AC3E}">
        <p14:creationId xmlns:p14="http://schemas.microsoft.com/office/powerpoint/2010/main" val="3622758540"/>
      </p:ext>
    </p:extLst>
  </p:cSld>
  <p:clrMapOvr>
    <a:masterClrMapping/>
  </p:clrMapOvr>
</p:sld>
</file>

<file path=ppt/theme/theme1.xml><?xml version="1.0" encoding="utf-8"?>
<a:theme xmlns:a="http://schemas.openxmlformats.org/drawingml/2006/main" name="Cover and End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6932</TotalTime>
  <Words>1837</Words>
  <Application>Microsoft Office PowerPoint</Application>
  <PresentationFormat>Widescreen</PresentationFormat>
  <Paragraphs>266</Paragraphs>
  <Slides>25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Arial</vt:lpstr>
      <vt:lpstr>Arial Black</vt:lpstr>
      <vt:lpstr>Calibri</vt:lpstr>
      <vt:lpstr>Helvetica Neue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agung1640@outlook.com</cp:lastModifiedBy>
  <cp:revision>92</cp:revision>
  <dcterms:created xsi:type="dcterms:W3CDTF">2020-01-20T05:08:25Z</dcterms:created>
  <dcterms:modified xsi:type="dcterms:W3CDTF">2023-09-08T22:12:36Z</dcterms:modified>
</cp:coreProperties>
</file>