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4" r:id="rId2"/>
    <p:sldId id="257" r:id="rId3"/>
    <p:sldId id="261" r:id="rId4"/>
    <p:sldId id="262" r:id="rId5"/>
    <p:sldId id="263" r:id="rId6"/>
    <p:sldId id="260" r:id="rId7"/>
    <p:sldId id="265"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8/29/2025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8/29/2025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8/29/2025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8/29/2025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8/29/2025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8/29/2025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8/29/2025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F1845-C448-5802-03B1-D0FAF39E54D7}"/>
              </a:ext>
            </a:extLst>
          </p:cNvPr>
          <p:cNvSpPr>
            <a:spLocks noGrp="1"/>
          </p:cNvSpPr>
          <p:nvPr>
            <p:ph type="title"/>
          </p:nvPr>
        </p:nvSpPr>
        <p:spPr>
          <a:xfrm>
            <a:off x="3800167" y="1445343"/>
            <a:ext cx="1721737" cy="796413"/>
          </a:xfrm>
        </p:spPr>
        <p:txBody>
          <a:bodyPr/>
          <a:lstStyle/>
          <a:p>
            <a:r>
              <a:rPr lang="en-US" b="1" dirty="0">
                <a:solidFill>
                  <a:schemeClr val="tx1"/>
                </a:solidFill>
                <a:latin typeface="Times New Roman" panose="02020603050405020304" pitchFamily="18" charset="0"/>
                <a:cs typeface="Times New Roman" panose="02020603050405020304" pitchFamily="18" charset="0"/>
              </a:rPr>
              <a:t>TITLE</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FC05D5E-CDE3-0E5C-C4B7-44193E11F768}"/>
              </a:ext>
            </a:extLst>
          </p:cNvPr>
          <p:cNvSpPr>
            <a:spLocks noGrp="1"/>
          </p:cNvSpPr>
          <p:nvPr>
            <p:ph idx="1"/>
          </p:nvPr>
        </p:nvSpPr>
        <p:spPr>
          <a:xfrm>
            <a:off x="932972" y="2907840"/>
            <a:ext cx="8869789" cy="1268411"/>
          </a:xfrm>
        </p:spPr>
        <p:txBody>
          <a:bodyPr>
            <a:noAutofit/>
          </a:bodyPr>
          <a:lstStyle/>
          <a:p>
            <a:pPr marL="0" indent="0">
              <a:buNone/>
            </a:pPr>
            <a:r>
              <a:rPr lang="en-US" sz="2400" b="1" dirty="0">
                <a:solidFill>
                  <a:schemeClr val="tx1"/>
                </a:solidFill>
                <a:latin typeface="Times New Roman" panose="02020603050405020304" pitchFamily="18" charset="0"/>
                <a:cs typeface="Times New Roman" panose="02020603050405020304" pitchFamily="18" charset="0"/>
              </a:rPr>
              <a:t>PERSONAL FINANCE CHATBOT: Intelligent Guidance for</a:t>
            </a:r>
          </a:p>
          <a:p>
            <a:pPr marL="0" indent="0">
              <a:buNone/>
            </a:pPr>
            <a:r>
              <a:rPr lang="en-US" sz="2400" b="1" dirty="0">
                <a:solidFill>
                  <a:schemeClr val="tx1"/>
                </a:solidFill>
                <a:latin typeface="Times New Roman" panose="02020603050405020304" pitchFamily="18" charset="0"/>
                <a:cs typeface="Times New Roman" panose="02020603050405020304" pitchFamily="18" charset="0"/>
              </a:rPr>
              <a:t>                           Savings , Taxes and Investments</a:t>
            </a:r>
            <a:endParaRPr lang="en-IN" sz="24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806401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6E38F-D950-F266-AB5E-DD49364AD64A}"/>
              </a:ext>
            </a:extLst>
          </p:cNvPr>
          <p:cNvSpPr>
            <a:spLocks noGrp="1"/>
          </p:cNvSpPr>
          <p:nvPr>
            <p:ph type="title"/>
          </p:nvPr>
        </p:nvSpPr>
        <p:spPr/>
        <p:txBody>
          <a:bodyPr/>
          <a:lstStyle/>
          <a:p>
            <a:r>
              <a:rPr lang="en-US" dirty="0">
                <a:solidFill>
                  <a:schemeClr val="tx1"/>
                </a:solidFill>
                <a:latin typeface="Times New Roman" panose="02020603050405020304" pitchFamily="18" charset="0"/>
                <a:cs typeface="Times New Roman" panose="02020603050405020304" pitchFamily="18" charset="0"/>
              </a:rPr>
              <a:t>INTRODUCTION</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9A8A599-04A8-89B6-C81B-13304C9A96DB}"/>
              </a:ext>
            </a:extLst>
          </p:cNvPr>
          <p:cNvSpPr>
            <a:spLocks noGrp="1"/>
          </p:cNvSpPr>
          <p:nvPr>
            <p:ph idx="1"/>
          </p:nvPr>
        </p:nvSpPr>
        <p:spPr>
          <a:xfrm>
            <a:off x="677334" y="2160590"/>
            <a:ext cx="8596668" cy="2372082"/>
          </a:xfrm>
        </p:spPr>
        <p:txBody>
          <a:bodyPr/>
          <a:lstStyle/>
          <a:p>
            <a:pPr marL="0" indent="0" algn="just">
              <a:buNone/>
            </a:pPr>
            <a:r>
              <a:rPr lang="en-US" dirty="0">
                <a:latin typeface="Times New Roman" panose="02020603050405020304" pitchFamily="18" charset="0"/>
                <a:cs typeface="Times New Roman" panose="02020603050405020304" pitchFamily="18" charset="0"/>
              </a:rPr>
              <a:t>The personal Finance Chatbot is an AI-powered virtual assistant designed to help individuals manage their money effectively. It uses natural language processing to interact with users in a simple, conversational way. The chatbot assists with management, loan, and EMI calculations, and provides basic investment insights. Built using python, IBM Watson, and Hugging Face models, the chatbot is secure, scalable, and accessible anytime. By combining financial literacy with artificial intelligence, the personal finance chatbot act as a smart, always-available financial advisor, making money management simple and personalized.</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88269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759D4-EC02-9239-2A16-AC92E8D71DF4}"/>
              </a:ext>
            </a:extLst>
          </p:cNvPr>
          <p:cNvSpPr>
            <a:spLocks noGrp="1"/>
          </p:cNvSpPr>
          <p:nvPr>
            <p:ph type="title"/>
          </p:nvPr>
        </p:nvSpPr>
        <p:spPr/>
        <p:txBody>
          <a:bodyPr/>
          <a:lstStyle/>
          <a:p>
            <a:r>
              <a:rPr lang="en-US" dirty="0">
                <a:solidFill>
                  <a:schemeClr val="tx1"/>
                </a:solidFill>
                <a:latin typeface="Times New Roman" panose="02020603050405020304" pitchFamily="18" charset="0"/>
                <a:cs typeface="Times New Roman" panose="02020603050405020304" pitchFamily="18" charset="0"/>
              </a:rPr>
              <a:t>ARCHITECTURE</a:t>
            </a:r>
            <a:endParaRPr lang="en-IN" dirty="0">
              <a:solidFill>
                <a:schemeClr val="tx1"/>
              </a:solidFill>
              <a:latin typeface="Times New Roman" panose="02020603050405020304" pitchFamily="18" charset="0"/>
              <a:cs typeface="Times New Roman" panose="02020603050405020304" pitchFamily="18" charset="0"/>
            </a:endParaRPr>
          </a:p>
        </p:txBody>
      </p:sp>
      <p:pic>
        <p:nvPicPr>
          <p:cNvPr id="1026" name="Picture 2">
            <a:extLst>
              <a:ext uri="{FF2B5EF4-FFF2-40B4-BE49-F238E27FC236}">
                <a16:creationId xmlns:a16="http://schemas.microsoft.com/office/drawing/2014/main" id="{8F83FB52-1413-0722-8376-C2D756BE37C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58462" y="1930400"/>
            <a:ext cx="5822155" cy="3881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58082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61ED6-10D1-CDB8-72E0-6984D37DEF71}"/>
              </a:ext>
            </a:extLst>
          </p:cNvPr>
          <p:cNvSpPr>
            <a:spLocks noGrp="1"/>
          </p:cNvSpPr>
          <p:nvPr>
            <p:ph type="title"/>
          </p:nvPr>
        </p:nvSpPr>
        <p:spPr>
          <a:xfrm>
            <a:off x="677334" y="1052052"/>
            <a:ext cx="8596668" cy="878348"/>
          </a:xfrm>
        </p:spPr>
        <p:txBody>
          <a:bodyPr/>
          <a:lstStyle/>
          <a:p>
            <a:r>
              <a:rPr lang="en-US" dirty="0">
                <a:solidFill>
                  <a:schemeClr val="tx1"/>
                </a:solidFill>
                <a:latin typeface="Times New Roman" panose="02020603050405020304" pitchFamily="18" charset="0"/>
                <a:cs typeface="Times New Roman" panose="02020603050405020304" pitchFamily="18" charset="0"/>
              </a:rPr>
              <a:t>FUTURE SCOPE</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D524558-F894-98EE-2D62-7250F8D01827}"/>
              </a:ext>
            </a:extLst>
          </p:cNvPr>
          <p:cNvSpPr>
            <a:spLocks noGrp="1"/>
          </p:cNvSpPr>
          <p:nvPr>
            <p:ph idx="1"/>
          </p:nvPr>
        </p:nvSpPr>
        <p:spPr>
          <a:xfrm>
            <a:off x="677334" y="2160589"/>
            <a:ext cx="8596668" cy="2322921"/>
          </a:xfrm>
        </p:spPr>
        <p:txBody>
          <a:bodyPr/>
          <a:lstStyle/>
          <a:p>
            <a:pPr marL="0" indent="0" algn="just">
              <a:buNone/>
            </a:pPr>
            <a:r>
              <a:rPr lang="en-US" dirty="0">
                <a:latin typeface="Times New Roman" panose="02020603050405020304" pitchFamily="18" charset="0"/>
                <a:cs typeface="Times New Roman" panose="02020603050405020304" pitchFamily="18" charset="0"/>
              </a:rPr>
              <a:t>The future scope of the </a:t>
            </a:r>
            <a:r>
              <a:rPr lang="en-US" b="1" dirty="0">
                <a:latin typeface="Times New Roman" panose="02020603050405020304" pitchFamily="18" charset="0"/>
                <a:cs typeface="Times New Roman" panose="02020603050405020304" pitchFamily="18" charset="0"/>
              </a:rPr>
              <a:t>Personal Finance Chatbot</a:t>
            </a:r>
            <a:r>
              <a:rPr lang="en-US" dirty="0">
                <a:latin typeface="Times New Roman" panose="02020603050405020304" pitchFamily="18" charset="0"/>
                <a:cs typeface="Times New Roman" panose="02020603050405020304" pitchFamily="18" charset="0"/>
              </a:rPr>
              <a:t> lies in its potential to evolve into a comprehensive financial management assistant that not only provides insights but also automates decision-making. With advancements in </a:t>
            </a:r>
            <a:r>
              <a:rPr lang="en-US" b="1" dirty="0">
                <a:latin typeface="Times New Roman" panose="02020603050405020304" pitchFamily="18" charset="0"/>
                <a:cs typeface="Times New Roman" panose="02020603050405020304" pitchFamily="18" charset="0"/>
              </a:rPr>
              <a:t>machine learning and predictive analytics</a:t>
            </a:r>
            <a:r>
              <a:rPr lang="en-US" dirty="0">
                <a:latin typeface="Times New Roman" panose="02020603050405020304" pitchFamily="18" charset="0"/>
                <a:cs typeface="Times New Roman" panose="02020603050405020304" pitchFamily="18" charset="0"/>
              </a:rPr>
              <a:t>, the chatbot can be enhanced to forecast expenses, recommend personalized investment portfolios, and identify potential risks in financial planning. Integration with </a:t>
            </a:r>
            <a:r>
              <a:rPr lang="en-US" b="1" dirty="0">
                <a:latin typeface="Times New Roman" panose="02020603050405020304" pitchFamily="18" charset="0"/>
                <a:cs typeface="Times New Roman" panose="02020603050405020304" pitchFamily="18" charset="0"/>
              </a:rPr>
              <a:t>real-time financial data sources</a:t>
            </a:r>
            <a:r>
              <a:rPr lang="en-US" dirty="0">
                <a:latin typeface="Times New Roman" panose="02020603050405020304" pitchFamily="18" charset="0"/>
                <a:cs typeface="Times New Roman" panose="02020603050405020304" pitchFamily="18" charset="0"/>
              </a:rPr>
              <a:t> such as stock markets, tax portals, and banking APIs will enable the chatbot to deliver up-to-date, actionable insights for better savings, tax planning, and investment decisions.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684158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0DAC7-0942-F88E-60B9-63FC9BF1DF28}"/>
              </a:ext>
            </a:extLst>
          </p:cNvPr>
          <p:cNvSpPr>
            <a:spLocks noGrp="1"/>
          </p:cNvSpPr>
          <p:nvPr>
            <p:ph type="title"/>
          </p:nvPr>
        </p:nvSpPr>
        <p:spPr>
          <a:xfrm>
            <a:off x="677334" y="698091"/>
            <a:ext cx="8596668" cy="914400"/>
          </a:xfrm>
        </p:spPr>
        <p:txBody>
          <a:bodyPr/>
          <a:lstStyle/>
          <a:p>
            <a:r>
              <a:rPr lang="en-US" dirty="0">
                <a:solidFill>
                  <a:schemeClr val="tx1"/>
                </a:solidFill>
                <a:latin typeface="Times New Roman" panose="02020603050405020304" pitchFamily="18" charset="0"/>
                <a:cs typeface="Times New Roman" panose="02020603050405020304" pitchFamily="18" charset="0"/>
              </a:rPr>
              <a:t>SOLUTION</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37A65B3-F4C5-6620-BFB8-9053B041173A}"/>
              </a:ext>
            </a:extLst>
          </p:cNvPr>
          <p:cNvSpPr>
            <a:spLocks noGrp="1"/>
          </p:cNvSpPr>
          <p:nvPr>
            <p:ph idx="1"/>
          </p:nvPr>
        </p:nvSpPr>
        <p:spPr>
          <a:xfrm>
            <a:off x="677334" y="1708305"/>
            <a:ext cx="8596668" cy="3880773"/>
          </a:xfrm>
        </p:spPr>
        <p:txBody>
          <a:bodyPr>
            <a:normAutofit lnSpcReduction="10000"/>
          </a:bodyPr>
          <a:lstStyle/>
          <a:p>
            <a:pPr marL="0" indent="0" algn="just">
              <a:buNone/>
            </a:pPr>
            <a:r>
              <a:rPr lang="en-US" dirty="0">
                <a:latin typeface="Times New Roman" panose="02020603050405020304" pitchFamily="18" charset="0"/>
                <a:cs typeface="Times New Roman" panose="02020603050405020304" pitchFamily="18" charset="0"/>
              </a:rPr>
              <a:t>The solution for the </a:t>
            </a:r>
            <a:r>
              <a:rPr lang="en-US" b="1" dirty="0">
                <a:latin typeface="Times New Roman" panose="02020603050405020304" pitchFamily="18" charset="0"/>
                <a:cs typeface="Times New Roman" panose="02020603050405020304" pitchFamily="18" charset="0"/>
              </a:rPr>
              <a:t>Personal Finance Chatbot</a:t>
            </a:r>
            <a:r>
              <a:rPr lang="en-US" dirty="0">
                <a:latin typeface="Times New Roman" panose="02020603050405020304" pitchFamily="18" charset="0"/>
                <a:cs typeface="Times New Roman" panose="02020603050405020304" pitchFamily="18" charset="0"/>
              </a:rPr>
              <a:t> project is to design and implement an AI-driven conversational assistant that integrates </a:t>
            </a:r>
            <a:r>
              <a:rPr lang="en-US" b="1" dirty="0">
                <a:latin typeface="Times New Roman" panose="02020603050405020304" pitchFamily="18" charset="0"/>
                <a:cs typeface="Times New Roman" panose="02020603050405020304" pitchFamily="18" charset="0"/>
              </a:rPr>
              <a:t>natural language processing (NLP)</a:t>
            </a:r>
            <a:r>
              <a:rPr lang="en-US" dirty="0">
                <a:latin typeface="Times New Roman" panose="02020603050405020304" pitchFamily="18" charset="0"/>
                <a:cs typeface="Times New Roman" panose="02020603050405020304" pitchFamily="18" charset="0"/>
              </a:rPr>
              <a:t> with financial knowledge bases to guide users in managing their money. Using </a:t>
            </a:r>
            <a:r>
              <a:rPr lang="en-US" b="1" dirty="0">
                <a:latin typeface="Times New Roman" panose="02020603050405020304" pitchFamily="18" charset="0"/>
                <a:cs typeface="Times New Roman" panose="02020603050405020304" pitchFamily="18" charset="0"/>
              </a:rPr>
              <a:t>Python</a:t>
            </a:r>
            <a:r>
              <a:rPr lang="en-US" dirty="0">
                <a:latin typeface="Times New Roman" panose="02020603050405020304" pitchFamily="18" charset="0"/>
                <a:cs typeface="Times New Roman" panose="02020603050405020304" pitchFamily="18" charset="0"/>
              </a:rPr>
              <a:t> as the core programming language, the chatbot can leverage </a:t>
            </a:r>
            <a:r>
              <a:rPr lang="en-US" b="1" dirty="0">
                <a:latin typeface="Times New Roman" panose="02020603050405020304" pitchFamily="18" charset="0"/>
                <a:cs typeface="Times New Roman" panose="02020603050405020304" pitchFamily="18" charset="0"/>
              </a:rPr>
              <a:t>IBM Watson</a:t>
            </a:r>
            <a:r>
              <a:rPr lang="en-US" dirty="0">
                <a:latin typeface="Times New Roman" panose="02020603050405020304" pitchFamily="18" charset="0"/>
                <a:cs typeface="Times New Roman" panose="02020603050405020304" pitchFamily="18" charset="0"/>
              </a:rPr>
              <a:t> for robust NLP capabilities and </a:t>
            </a:r>
            <a:r>
              <a:rPr lang="en-US" b="1" dirty="0">
                <a:latin typeface="Times New Roman" panose="02020603050405020304" pitchFamily="18" charset="0"/>
                <a:cs typeface="Times New Roman" panose="02020603050405020304" pitchFamily="18" charset="0"/>
              </a:rPr>
              <a:t>Hugging Face models</a:t>
            </a:r>
            <a:r>
              <a:rPr lang="en-US" dirty="0">
                <a:latin typeface="Times New Roman" panose="02020603050405020304" pitchFamily="18" charset="0"/>
                <a:cs typeface="Times New Roman" panose="02020603050405020304" pitchFamily="18" charset="0"/>
              </a:rPr>
              <a:t> for advanced intent recognition and contextual understanding. The system will be connected to a secure backend that stores user profiles, financial data, and preferences, enabling the chatbot to provide tailored advice on savings, tax planning, loans, EMI calculations, and basic investment opportunities.</a:t>
            </a:r>
          </a:p>
          <a:p>
            <a:pPr marL="0" indent="0" algn="just">
              <a:buNone/>
            </a:pPr>
            <a:r>
              <a:rPr lang="en-US" dirty="0">
                <a:latin typeface="Times New Roman" panose="02020603050405020304" pitchFamily="18" charset="0"/>
                <a:cs typeface="Times New Roman" panose="02020603050405020304" pitchFamily="18" charset="0"/>
              </a:rPr>
              <a:t>To ensure scalability and reliability, the solution involves deploying the chatbot on cloud infrastructure with encrypted data handling for user privacy. By combining AI-powered conversation, financial rules, and real-time data integration, the chatbot will serve as an accessible, 24/7 financial advisor. This approach not only simplifies complex financial decisions but also promotes </a:t>
            </a:r>
            <a:r>
              <a:rPr lang="en-US" b="1" dirty="0">
                <a:latin typeface="Times New Roman" panose="02020603050405020304" pitchFamily="18" charset="0"/>
                <a:cs typeface="Times New Roman" panose="02020603050405020304" pitchFamily="18" charset="0"/>
              </a:rPr>
              <a:t>financial literacy and independence</a:t>
            </a:r>
            <a:r>
              <a:rPr lang="en-US" dirty="0">
                <a:latin typeface="Times New Roman" panose="02020603050405020304" pitchFamily="18" charset="0"/>
                <a:cs typeface="Times New Roman" panose="02020603050405020304" pitchFamily="18" charset="0"/>
              </a:rPr>
              <a:t>, making money management more efficient and personalized for every user.</a:t>
            </a:r>
          </a:p>
          <a:p>
            <a:pPr marL="0" indent="0">
              <a:buNone/>
            </a:pPr>
            <a:endParaRPr lang="en-IN" dirty="0"/>
          </a:p>
        </p:txBody>
      </p:sp>
    </p:spTree>
    <p:extLst>
      <p:ext uri="{BB962C8B-B14F-4D97-AF65-F5344CB8AC3E}">
        <p14:creationId xmlns:p14="http://schemas.microsoft.com/office/powerpoint/2010/main" val="4762816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675D1-1853-1084-8367-F2B50BE17B0F}"/>
              </a:ext>
            </a:extLst>
          </p:cNvPr>
          <p:cNvSpPr>
            <a:spLocks noGrp="1"/>
          </p:cNvSpPr>
          <p:nvPr>
            <p:ph type="title"/>
          </p:nvPr>
        </p:nvSpPr>
        <p:spPr>
          <a:xfrm>
            <a:off x="677334" y="1061884"/>
            <a:ext cx="8596668" cy="904568"/>
          </a:xfrm>
        </p:spPr>
        <p:txBody>
          <a:bodyPr/>
          <a:lstStyle/>
          <a:p>
            <a:r>
              <a:rPr lang="en-US" dirty="0">
                <a:solidFill>
                  <a:schemeClr val="tx1"/>
                </a:solidFill>
                <a:latin typeface="Times New Roman" panose="02020603050405020304" pitchFamily="18" charset="0"/>
                <a:cs typeface="Times New Roman" panose="02020603050405020304" pitchFamily="18" charset="0"/>
              </a:rPr>
              <a:t>CONCLUSION</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033409C-06EC-276F-8C43-08EBBFF74B27}"/>
              </a:ext>
            </a:extLst>
          </p:cNvPr>
          <p:cNvSpPr>
            <a:spLocks noGrp="1"/>
          </p:cNvSpPr>
          <p:nvPr>
            <p:ph idx="1"/>
          </p:nvPr>
        </p:nvSpPr>
        <p:spPr>
          <a:xfrm>
            <a:off x="677334" y="2160589"/>
            <a:ext cx="8596668" cy="2578559"/>
          </a:xfrm>
        </p:spPr>
        <p:txBody>
          <a:bodyPr/>
          <a:lstStyle/>
          <a:p>
            <a:pPr marL="0" indent="0" algn="just">
              <a:buNone/>
            </a:pPr>
            <a:r>
              <a:rPr lang="en-US" dirty="0">
                <a:latin typeface="Times New Roman" panose="02020603050405020304" pitchFamily="18" charset="0"/>
                <a:cs typeface="Times New Roman" panose="02020603050405020304" pitchFamily="18" charset="0"/>
              </a:rPr>
              <a:t>Personal Finance Chatbot = Smart, Simple &amp; Secure money manager. Empowers students &amp; professionals to make better financial decisions. In conclusion, the </a:t>
            </a:r>
            <a:r>
              <a:rPr lang="en-US" b="1" dirty="0">
                <a:latin typeface="Times New Roman" panose="02020603050405020304" pitchFamily="18" charset="0"/>
                <a:cs typeface="Times New Roman" panose="02020603050405020304" pitchFamily="18" charset="0"/>
              </a:rPr>
              <a:t>Personal Finance Chatbot</a:t>
            </a:r>
            <a:r>
              <a:rPr lang="en-US" dirty="0">
                <a:latin typeface="Times New Roman" panose="02020603050405020304" pitchFamily="18" charset="0"/>
                <a:cs typeface="Times New Roman" panose="02020603050405020304" pitchFamily="18" charset="0"/>
              </a:rPr>
              <a:t> represents a powerful blend of financial literacy and artificial intelligence, offering users a simple yet effective way to manage their finances. By leveraging </a:t>
            </a:r>
            <a:r>
              <a:rPr lang="en-US" b="1" dirty="0">
                <a:latin typeface="Times New Roman" panose="02020603050405020304" pitchFamily="18" charset="0"/>
                <a:cs typeface="Times New Roman" panose="02020603050405020304" pitchFamily="18" charset="0"/>
              </a:rPr>
              <a:t>Python, IBM Watson, and Hugging Face models</a:t>
            </a:r>
            <a:r>
              <a:rPr lang="en-US" dirty="0">
                <a:latin typeface="Times New Roman" panose="02020603050405020304" pitchFamily="18" charset="0"/>
                <a:cs typeface="Times New Roman" panose="02020603050405020304" pitchFamily="18" charset="0"/>
              </a:rPr>
              <a:t>, the chatbot ensures intelligent, secure, and personalized interactions, enabling users to perform tasks such as loan and EMI calculations, savings management, and receiving basic investment insights. Its conversational nature makes financial planning more approachable, helping individuals take informed decisions without needing in-depth financial expertise.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790466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9E09C-D2D2-0A04-48AD-3BA1FC140170}"/>
              </a:ext>
            </a:extLst>
          </p:cNvPr>
          <p:cNvSpPr>
            <a:spLocks noGrp="1"/>
          </p:cNvSpPr>
          <p:nvPr>
            <p:ph type="title"/>
          </p:nvPr>
        </p:nvSpPr>
        <p:spPr>
          <a:xfrm>
            <a:off x="3243554" y="2644878"/>
            <a:ext cx="3324395" cy="784122"/>
          </a:xfrm>
        </p:spPr>
        <p:txBody>
          <a:bodyPr/>
          <a:lstStyle/>
          <a:p>
            <a:r>
              <a:rPr lang="en-US" b="1" dirty="0">
                <a:solidFill>
                  <a:schemeClr val="tx1"/>
                </a:solidFill>
                <a:latin typeface="Times New Roman" panose="02020603050405020304" pitchFamily="18" charset="0"/>
                <a:cs typeface="Times New Roman" panose="02020603050405020304" pitchFamily="18" charset="0"/>
              </a:rPr>
              <a:t>THANK YOU</a:t>
            </a:r>
            <a:endParaRPr lang="en-IN"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7828988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74</TotalTime>
  <Words>525</Words>
  <Application>Microsoft Office PowerPoint</Application>
  <PresentationFormat>Widescreen</PresentationFormat>
  <Paragraphs>14</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Times New Roman</vt:lpstr>
      <vt:lpstr>Trebuchet MS</vt:lpstr>
      <vt:lpstr>Wingdings 3</vt:lpstr>
      <vt:lpstr>Facet</vt:lpstr>
      <vt:lpstr>TITLE</vt:lpstr>
      <vt:lpstr>INTRODUCTION</vt:lpstr>
      <vt:lpstr>ARCHITECTURE</vt:lpstr>
      <vt:lpstr>FUTURE SCOPE</vt:lpstr>
      <vt:lpstr>SOLUTION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Vaddepudi Pujitha</dc:creator>
  <cp:lastModifiedBy>Vaddepudi Pujitha</cp:lastModifiedBy>
  <cp:revision>2</cp:revision>
  <dcterms:created xsi:type="dcterms:W3CDTF">2025-08-29T01:05:24Z</dcterms:created>
  <dcterms:modified xsi:type="dcterms:W3CDTF">2025-08-29T17:51:08Z</dcterms:modified>
</cp:coreProperties>
</file>