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13" r:id="rId2"/>
    <p:sldId id="3157" r:id="rId3"/>
    <p:sldId id="3145" r:id="rId4"/>
    <p:sldId id="3153" r:id="rId5"/>
    <p:sldId id="3154" r:id="rId6"/>
    <p:sldId id="3155" r:id="rId7"/>
    <p:sldId id="3138" r:id="rId8"/>
    <p:sldId id="3139" r:id="rId9"/>
    <p:sldId id="3151" r:id="rId10"/>
    <p:sldId id="3156" r:id="rId11"/>
    <p:sldId id="3150" r:id="rId12"/>
    <p:sldId id="3162" r:id="rId13"/>
    <p:sldId id="3163" r:id="rId14"/>
    <p:sldId id="3159" r:id="rId15"/>
    <p:sldId id="3160" r:id="rId16"/>
    <p:sldId id="3161" r:id="rId17"/>
    <p:sldId id="313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5D2B6F-581D-1C82-DAE8-056125C73774}" name="Vincent Elfving" initials="VE" userId="S::vincent.elfving@pasqal.com::924007e5-28c8-4cf3-b6c2-4b7f33c4bc1c" providerId="AD"/>
  <p188:author id="{EA206E8B-0A14-93ED-69EB-01BC36774A01}" name="Loic Henriet" initials="LH" userId="S::loic@pasqal.io::6efd4ddd-e607-46a7-80e5-49b860bbd875" providerId="AD"/>
  <p188:author id="{908F95D6-7899-05BA-5ABE-171672BDFB8F}" name="Aleksander Wennersteen" initials="AW" userId="S::aleksander.wennersteen@pasqal.com::f2cd3900-8759-4b0d-ade7-754f80caa6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d de LAMOTHE" initials="TdL" lastIdx="1" clrIdx="0">
    <p:extLst>
      <p:ext uri="{19B8F6BF-5375-455C-9EA6-DF929625EA0E}">
        <p15:presenceInfo xmlns:p15="http://schemas.microsoft.com/office/powerpoint/2012/main" userId="2e0e4acd37313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D2B"/>
    <a:srgbClr val="F0A3A3"/>
    <a:srgbClr val="699BC9"/>
    <a:srgbClr val="2F2F2F"/>
    <a:srgbClr val="CFCFCF"/>
    <a:srgbClr val="788DA8"/>
    <a:srgbClr val="5F77C5"/>
    <a:srgbClr val="939393"/>
    <a:srgbClr val="91909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6"/>
    <p:restoredTop sz="78776"/>
  </p:normalViewPr>
  <p:slideViewPr>
    <p:cSldViewPr snapToGrid="0" snapToObjects="1">
      <p:cViewPr varScale="1">
        <p:scale>
          <a:sx n="84" d="100"/>
          <a:sy n="84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E719-E5C5-4C68-A3BC-774A3E9533EF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495-CD0D-4874-A600-1AD201AA8C0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85b8f471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85b8f471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98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77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02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10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488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85b8f471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85b8f471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6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0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1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9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7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28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45495-CD0D-4874-A600-1AD201AA8C0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8CB87-C776-46C8-AEB7-81AA303C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CAAA69-1A85-42BC-B22E-49175A39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9F7ED-B63B-4256-A7C5-6F4E0B5E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68-A36E-47D9-9B58-6D7A9C5231A6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0EC1BC-E1F5-44C3-8A84-7333C2E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40E15-574C-4DB5-AC99-CAAC375D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0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2A1A-8262-4FE2-80AC-070E500E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1C1C2-55C4-4D46-9AE6-47E71BF4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5CB86-B28B-4D46-B763-6CCF63CF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366D-918E-42F5-BA12-D4DAC7086A44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3F0B3-04D0-4F5C-9FA2-32E059A2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A1EC6-A0E5-4260-9AF4-DDFC1DB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1F5C01-065F-46E0-B437-F9099B48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1E62E4-D22A-4F37-BF73-6BAC1537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E51C8-96D6-4422-90E7-1F46DB4F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8861-9DB8-4462-8512-8FC0D458BA9C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13736-5869-4508-B4CA-89266D51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74A8B-8400-4DAC-B2E8-EB7537D7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82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6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D2B11-453E-4657-9DDE-5622725C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74BD2-89FB-43CD-B5A5-1941AB30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B254B-6BAC-493E-AF43-B6DF3CDA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CE6-4230-4FA2-8196-FFC29629C683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CD427-46FF-4DF0-98FE-E08CA54D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B54D2C-99E4-4DCA-8102-F48DEDFB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054D8-2D71-4476-8A08-4C7D009B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32DB6-DD85-48FC-AEC5-21D177AC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D0E23-AA85-466C-89BB-5DD87EE5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848E-4103-421A-84FC-91EEE72BA54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18CC-1DBD-4FCA-92D4-A807EC99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D9DDB-4C28-4336-9176-0C196750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4D4FF-1065-43D3-919E-2A5FE38F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67F26-306A-4A92-A0C1-EB66EA4F1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42EF0-E217-4800-A67B-98B7739A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3098D-4B24-473B-9CF8-2E85584A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28CD-510F-43D1-ADB2-D067E2F11235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C36B0-C838-4D0C-A747-B9E99CE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EC773C-1F10-440A-85C3-E93D01AB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B8AC0-D76C-4C84-A348-FFFAF64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08BACA-AB43-4871-9B97-5C50CFA8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022A97-4E93-4888-9824-6244EBB74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5D0502-6EC8-4645-A76F-BE9CFB688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E13F68-6885-4FF7-ADDC-ADE0618C3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7C15B2-B604-47B1-AC6D-48A277D1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0564-5189-4FDD-A0B4-3AFF557F4D03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354ABF-BE1C-450C-8D35-39A74D1C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204FD0-FFCB-411C-B12A-F5D538E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99D9C-DF31-4423-B57A-5757B0C1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F90E68-E966-47D7-914F-F76B5FD5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9D1-CAC2-4C3D-8465-DB582B23C89E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0713C1-8B90-4A76-AC07-4AD42264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7AFF4A-5C7C-4B81-BC6F-FA24CFF6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1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37AAE3-CE87-4FCA-9905-473D432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E292-D1E2-4B69-A6D5-F5C95D73032B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C3BCB9-1ADB-4C01-9002-A0C6D490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5170F-8FF6-4BF9-9840-FC0E126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34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4F983-BD92-4126-B76C-00FFC805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FC625-B792-4317-AB66-601EA6AC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430803-0571-451E-82C6-BFD8D998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7D843-1535-43B6-948A-6518FD12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CB2B-F6EA-4E34-AA2D-9E3989F91784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4CC8E-7197-462D-B939-95C2007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1A71D3-5725-49EC-AEF4-2CB2E84B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1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BB80C-8F43-4942-9986-9CC92268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8E838F-46D2-4527-8E82-508DF156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1940F7-0CD9-4596-8A6D-1D7CF4E1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1B47B-BB3E-4CD4-AAB2-F378E5E7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E98C-A2F8-4F55-AD28-DE724D8F3FF8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22004-B9AC-4CB0-94DC-0BC965F4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 2021 Pasqal SAS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BE99FF-8D40-4AC6-AFF9-5C985FD2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8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14F3BC-F2E2-473C-BCFC-DF22B6D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BAA19-DD4E-49D6-89EB-8BBC3948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57054-B63F-4E87-8017-C19E2F5BD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15B7-03B9-409C-AC41-FA6EFBE068D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69C05-E40B-41D5-AB7A-93E882D1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Confidential 2021 Pasqal SAS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66149-D8B3-4293-B291-26BB8D0C0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2FF0-F6C5-4975-A3DE-5920F9B8C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2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5" Type="http://schemas.openxmlformats.org/officeDocument/2006/relationships/image" Target="../media/image123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28" Type="http://schemas.openxmlformats.org/officeDocument/2006/relationships/image" Target="../media/image15.png"/><Relationship Id="rId4" Type="http://schemas.openxmlformats.org/officeDocument/2006/relationships/image" Target="../media/image4.svg"/><Relationship Id="rId27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85.png"/><Relationship Id="rId5" Type="http://schemas.openxmlformats.org/officeDocument/2006/relationships/image" Target="../media/image5.jpeg"/><Relationship Id="rId10" Type="http://schemas.openxmlformats.org/officeDocument/2006/relationships/image" Target="../media/image84.png"/><Relationship Id="rId4" Type="http://schemas.openxmlformats.org/officeDocument/2006/relationships/image" Target="../media/image4.sv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5.jpe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4.sv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5" Type="http://schemas.openxmlformats.org/officeDocument/2006/relationships/image" Target="../media/image1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27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0.png"/><Relationship Id="rId3" Type="http://schemas.openxmlformats.org/officeDocument/2006/relationships/image" Target="../media/image3.png"/><Relationship Id="rId25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28" Type="http://schemas.openxmlformats.org/officeDocument/2006/relationships/image" Target="../media/image830.png"/><Relationship Id="rId4" Type="http://schemas.openxmlformats.org/officeDocument/2006/relationships/image" Target="../media/image4.svg"/><Relationship Id="rId27" Type="http://schemas.openxmlformats.org/officeDocument/2006/relationships/image" Target="../media/image8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5.jpeg"/><Relationship Id="rId10" Type="http://schemas.openxmlformats.org/officeDocument/2006/relationships/image" Target="../media/image22.pn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5.jpe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4.sv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jpeg"/><Relationship Id="rId10" Type="http://schemas.openxmlformats.org/officeDocument/2006/relationships/image" Target="../media/image35.png"/><Relationship Id="rId4" Type="http://schemas.openxmlformats.org/officeDocument/2006/relationships/image" Target="../media/image4.svg"/><Relationship Id="rId9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210.png"/><Relationship Id="rId4" Type="http://schemas.openxmlformats.org/officeDocument/2006/relationships/image" Target="../media/image4.svg"/><Relationship Id="rId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8" Type="http://schemas.openxmlformats.org/officeDocument/2006/relationships/image" Target="../media/image350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0.png"/><Relationship Id="rId29" Type="http://schemas.openxmlformats.org/officeDocument/2006/relationships/image" Target="../media/image46.png"/><Relationship Id="rId11" Type="http://schemas.openxmlformats.org/officeDocument/2006/relationships/image" Target="../media/image280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image" Target="../media/image5.jpeg"/><Relationship Id="rId15" Type="http://schemas.openxmlformats.org/officeDocument/2006/relationships/image" Target="../media/image32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10" Type="http://schemas.openxmlformats.org/officeDocument/2006/relationships/image" Target="../media/image270.png"/><Relationship Id="rId19" Type="http://schemas.openxmlformats.org/officeDocument/2006/relationships/image" Target="../media/image360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4" Type="http://schemas.openxmlformats.org/officeDocument/2006/relationships/image" Target="../media/image4.sv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8" Type="http://schemas.openxmlformats.org/officeDocument/2006/relationships/image" Target="../media/image250.png"/><Relationship Id="rId51" Type="http://schemas.openxmlformats.org/officeDocument/2006/relationships/image" Target="../media/image68.png"/><Relationship Id="rId3" Type="http://schemas.openxmlformats.org/officeDocument/2006/relationships/image" Target="../media/image3.png"/><Relationship Id="rId12" Type="http://schemas.openxmlformats.org/officeDocument/2006/relationships/image" Target="../media/image290.png"/><Relationship Id="rId17" Type="http://schemas.openxmlformats.org/officeDocument/2006/relationships/image" Target="../media/image340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0" Type="http://schemas.openxmlformats.org/officeDocument/2006/relationships/image" Target="../media/image37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.png"/><Relationship Id="rId21" Type="http://schemas.openxmlformats.org/officeDocument/2006/relationships/image" Target="../media/image1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73.png"/><Relationship Id="rId5" Type="http://schemas.openxmlformats.org/officeDocument/2006/relationships/image" Target="../media/image5.jpe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26" Type="http://schemas.openxmlformats.org/officeDocument/2006/relationships/image" Target="../media/image12.png"/><Relationship Id="rId3" Type="http://schemas.openxmlformats.org/officeDocument/2006/relationships/image" Target="../media/image3.png"/><Relationship Id="rId21" Type="http://schemas.openxmlformats.org/officeDocument/2006/relationships/image" Target="../media/image1120.png"/><Relationship Id="rId34" Type="http://schemas.openxmlformats.org/officeDocument/2006/relationships/image" Target="../media/image125.png"/><Relationship Id="rId7" Type="http://schemas.openxmlformats.org/officeDocument/2006/relationships/image" Target="../media/image119.png"/><Relationship Id="rId25" Type="http://schemas.openxmlformats.org/officeDocument/2006/relationships/image" Target="../media/image11.png"/><Relationship Id="rId33" Type="http://schemas.openxmlformats.org/officeDocument/2006/relationships/image" Target="../media/image124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1110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.png"/><Relationship Id="rId24" Type="http://schemas.openxmlformats.org/officeDocument/2006/relationships/image" Target="../media/image1150.png"/><Relationship Id="rId32" Type="http://schemas.openxmlformats.org/officeDocument/2006/relationships/image" Target="../media/image123.png"/><Relationship Id="rId5" Type="http://schemas.openxmlformats.org/officeDocument/2006/relationships/image" Target="../media/image5.jpeg"/><Relationship Id="rId23" Type="http://schemas.openxmlformats.org/officeDocument/2006/relationships/image" Target="../media/image129.png"/><Relationship Id="rId28" Type="http://schemas.openxmlformats.org/officeDocument/2006/relationships/image" Target="../media/image14.png"/><Relationship Id="rId31" Type="http://schemas.openxmlformats.org/officeDocument/2006/relationships/image" Target="../media/image122.png"/><Relationship Id="rId4" Type="http://schemas.openxmlformats.org/officeDocument/2006/relationships/image" Target="../media/image4.svg"/><Relationship Id="rId9" Type="http://schemas.openxmlformats.org/officeDocument/2006/relationships/image" Target="../media/image128.png"/><Relationship Id="rId22" Type="http://schemas.openxmlformats.org/officeDocument/2006/relationships/image" Target="../media/image1130.png"/><Relationship Id="rId27" Type="http://schemas.openxmlformats.org/officeDocument/2006/relationships/image" Target="../media/image13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01"/>
          <p:cNvPicPr preferRelativeResize="0"/>
          <p:nvPr/>
        </p:nvPicPr>
        <p:blipFill rotWithShape="1">
          <a:blip r:embed="rId3">
            <a:alphaModFix/>
          </a:blip>
          <a:srcRect l="13303" t="10837" r="12912" b="8143"/>
          <a:stretch/>
        </p:blipFill>
        <p:spPr>
          <a:xfrm>
            <a:off x="-121177" y="-171450"/>
            <a:ext cx="12530293" cy="7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01"/>
          <p:cNvSpPr txBox="1"/>
          <p:nvPr/>
        </p:nvSpPr>
        <p:spPr>
          <a:xfrm>
            <a:off x="692551" y="4052719"/>
            <a:ext cx="7010000" cy="86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CINECA </a:t>
            </a:r>
          </a:p>
          <a:p>
            <a:pPr>
              <a:lnSpc>
                <a:spcPct val="90000"/>
              </a:lnSpc>
            </a:pPr>
            <a:r>
              <a:rPr lang="fr-FR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Practical</a:t>
            </a: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Quantum </a:t>
            </a:r>
            <a:r>
              <a:rPr lang="fr-FR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Computing</a:t>
            </a: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2022</a:t>
            </a:r>
          </a:p>
        </p:txBody>
      </p:sp>
      <p:cxnSp>
        <p:nvCxnSpPr>
          <p:cNvPr id="682" name="Google Shape;682;p101"/>
          <p:cNvCxnSpPr/>
          <p:nvPr/>
        </p:nvCxnSpPr>
        <p:spPr>
          <a:xfrm>
            <a:off x="692551" y="3924600"/>
            <a:ext cx="7010000" cy="16800"/>
          </a:xfrm>
          <a:prstGeom prst="straightConnector1">
            <a:avLst/>
          </a:prstGeom>
          <a:noFill/>
          <a:ln w="19050" cap="flat" cmpd="sng">
            <a:solidFill>
              <a:srgbClr val="56CB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101"/>
          <p:cNvCxnSpPr/>
          <p:nvPr/>
        </p:nvCxnSpPr>
        <p:spPr>
          <a:xfrm>
            <a:off x="692551" y="4942658"/>
            <a:ext cx="7010000" cy="16800"/>
          </a:xfrm>
          <a:prstGeom prst="straightConnector1">
            <a:avLst/>
          </a:prstGeom>
          <a:noFill/>
          <a:ln w="19050" cap="flat" cmpd="sng">
            <a:solidFill>
              <a:srgbClr val="56CB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84" name="Google Shape;68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1175" y="1024563"/>
            <a:ext cx="4508333" cy="24044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0;p101">
            <a:extLst>
              <a:ext uri="{FF2B5EF4-FFF2-40B4-BE49-F238E27FC236}">
                <a16:creationId xmlns:a16="http://schemas.microsoft.com/office/drawing/2014/main" id="{62D3E59A-4F4E-4B42-A9E4-320BBF42EC44}"/>
              </a:ext>
            </a:extLst>
          </p:cNvPr>
          <p:cNvSpPr txBox="1"/>
          <p:nvPr/>
        </p:nvSpPr>
        <p:spPr>
          <a:xfrm>
            <a:off x="668707" y="5191559"/>
            <a:ext cx="10981813" cy="118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Efficient Quantum simulation </a:t>
            </a:r>
            <a:r>
              <a:rPr lang="fr-FR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using</a:t>
            </a: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fr-FR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Tensor</a:t>
            </a:r>
            <a:r>
              <a:rPr lang="fr-FR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Network states</a:t>
            </a:r>
            <a:endParaRPr sz="36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17AF-75ED-EB13-1D78-DC69BFA56660}"/>
              </a:ext>
            </a:extLst>
          </p:cNvPr>
          <p:cNvSpPr txBox="1"/>
          <p:nvPr/>
        </p:nvSpPr>
        <p:spPr>
          <a:xfrm>
            <a:off x="644863" y="3190367"/>
            <a:ext cx="487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Anton Quelle</a:t>
            </a:r>
            <a:endParaRPr lang="en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10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Contraction order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894C57-D2D9-6635-63C3-642122B98A68}"/>
              </a:ext>
            </a:extLst>
          </p:cNvPr>
          <p:cNvGrpSpPr/>
          <p:nvPr/>
        </p:nvGrpSpPr>
        <p:grpSpPr>
          <a:xfrm>
            <a:off x="1059968" y="2010240"/>
            <a:ext cx="1817862" cy="1399975"/>
            <a:chOff x="2914355" y="3443237"/>
            <a:chExt cx="1817862" cy="139997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268C9D-C6E0-FC87-6576-D8CABF4FB90D}"/>
                </a:ext>
              </a:extLst>
            </p:cNvPr>
            <p:cNvGrpSpPr/>
            <p:nvPr/>
          </p:nvGrpSpPr>
          <p:grpSpPr>
            <a:xfrm>
              <a:off x="2914355" y="3916414"/>
              <a:ext cx="1817862" cy="926798"/>
              <a:chOff x="948174" y="1399380"/>
              <a:chExt cx="1817862" cy="926798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6D299A58-CF44-47C2-BFFE-86339CEEB9B9}"/>
                  </a:ext>
                </a:extLst>
              </p:cNvPr>
              <p:cNvGrpSpPr/>
              <p:nvPr/>
            </p:nvGrpSpPr>
            <p:grpSpPr>
              <a:xfrm>
                <a:off x="948174" y="1399380"/>
                <a:ext cx="911863" cy="721843"/>
                <a:chOff x="2555052" y="1276819"/>
                <a:chExt cx="911863" cy="721843"/>
              </a:xfrm>
            </p:grpSpPr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A399FEC4-3CAA-9D50-8D83-B02ABC3C3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1276819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E1940B11-DF53-37B3-0ADF-4B34838CF429}"/>
                    </a:ext>
                  </a:extLst>
                </p:cNvPr>
                <p:cNvCxnSpPr>
                  <a:cxnSpLocks noChangeAspect="1"/>
                  <a:endCxn id="229" idx="2"/>
                </p:cNvCxnSpPr>
                <p:nvPr/>
              </p:nvCxnSpPr>
              <p:spPr>
                <a:xfrm flipH="1" flipV="1">
                  <a:off x="2873583" y="1703101"/>
                  <a:ext cx="593332" cy="295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0309569-E514-7F62-0974-985EE226555F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BA65ED6-C931-8FD2-1C2E-AF7630A1021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0273934-08CC-AB84-73AC-4357B3742C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FFE5080-0833-451A-7499-256E9A871BB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B54E9CC5-A052-6FA5-2CC2-9485B80AB69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06F3BE3-450A-3925-ADDD-85E9A6B954E9}"/>
                </a:ext>
              </a:extLst>
            </p:cNvPr>
            <p:cNvGrpSpPr/>
            <p:nvPr/>
          </p:nvGrpSpPr>
          <p:grpSpPr>
            <a:xfrm flipV="1">
              <a:off x="3232886" y="3443237"/>
              <a:ext cx="1498771" cy="701084"/>
              <a:chOff x="1267265" y="1625094"/>
              <a:chExt cx="1498771" cy="701084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655803B-737D-9A20-96E4-429C7EF39BD1}"/>
                  </a:ext>
                </a:extLst>
              </p:cNvPr>
              <p:cNvCxnSpPr>
                <a:cxnSpLocks noChangeAspect="1"/>
                <a:endCxn id="229" idx="0"/>
              </p:cNvCxnSpPr>
              <p:nvPr/>
            </p:nvCxnSpPr>
            <p:spPr>
              <a:xfrm flipH="1" flipV="1">
                <a:off x="1267265" y="1853001"/>
                <a:ext cx="592772" cy="26822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00C9090-5C8C-6EA2-1541-770DADE98BA6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9A311B2-77F6-09F0-A7AF-6CE1A7C183E3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96" name="Rounded Rectangle 195">
                    <a:extLst>
                      <a:ext uri="{FF2B5EF4-FFF2-40B4-BE49-F238E27FC236}">
                        <a16:creationId xmlns:a16="http://schemas.microsoft.com/office/drawing/2014/main" id="{7F32975E-CDC6-FAF4-E6D9-9F33574F4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D59EDC64-86A4-6F3D-A6B4-3AEAA1E4F7E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AAF099D-EDD2-0072-F7D6-67466C89E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DBDABA-C50C-32D4-F102-DF2F5AB65C21}"/>
              </a:ext>
            </a:extLst>
          </p:cNvPr>
          <p:cNvSpPr txBox="1"/>
          <p:nvPr/>
        </p:nvSpPr>
        <p:spPr>
          <a:xfrm>
            <a:off x="890337" y="1207971"/>
            <a:ext cx="1014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The algorithmic complexity of a tensor network contraction depends on the contraction order!</a:t>
            </a:r>
            <a:endParaRPr lang="en-GB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45183-FE8F-2D56-2D7D-646FF571A8CB}"/>
              </a:ext>
            </a:extLst>
          </p:cNvPr>
          <p:cNvGrpSpPr/>
          <p:nvPr/>
        </p:nvGrpSpPr>
        <p:grpSpPr>
          <a:xfrm>
            <a:off x="1062900" y="3948302"/>
            <a:ext cx="1817862" cy="1399975"/>
            <a:chOff x="2914355" y="3443237"/>
            <a:chExt cx="1817862" cy="13999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516BBB-A4D7-A0C5-0E86-373C7B553984}"/>
                </a:ext>
              </a:extLst>
            </p:cNvPr>
            <p:cNvGrpSpPr/>
            <p:nvPr/>
          </p:nvGrpSpPr>
          <p:grpSpPr>
            <a:xfrm>
              <a:off x="2914355" y="3916414"/>
              <a:ext cx="1817862" cy="926798"/>
              <a:chOff x="948174" y="1399380"/>
              <a:chExt cx="1817862" cy="92679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89D4D3D-09C1-1F02-00A0-9EE523B936CC}"/>
                  </a:ext>
                </a:extLst>
              </p:cNvPr>
              <p:cNvGrpSpPr/>
              <p:nvPr/>
            </p:nvGrpSpPr>
            <p:grpSpPr>
              <a:xfrm>
                <a:off x="948174" y="1399380"/>
                <a:ext cx="911863" cy="721843"/>
                <a:chOff x="2555052" y="1276819"/>
                <a:chExt cx="911863" cy="721843"/>
              </a:xfrm>
            </p:grpSpPr>
            <p:sp>
              <p:nvSpPr>
                <p:cNvPr id="28" name="Rounded Rectangle 228">
                  <a:extLst>
                    <a:ext uri="{FF2B5EF4-FFF2-40B4-BE49-F238E27FC236}">
                      <a16:creationId xmlns:a16="http://schemas.microsoft.com/office/drawing/2014/main" id="{B403F022-EFE6-3CE0-942E-80A677D54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1276819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4FC2244-B692-A27D-DDE9-55070EF5E845}"/>
                    </a:ext>
                  </a:extLst>
                </p:cNvPr>
                <p:cNvCxnSpPr>
                  <a:cxnSpLocks noChangeAspect="1"/>
                  <a:endCxn id="28" idx="2"/>
                </p:cNvCxnSpPr>
                <p:nvPr/>
              </p:nvCxnSpPr>
              <p:spPr>
                <a:xfrm flipH="1" flipV="1">
                  <a:off x="2873583" y="1703101"/>
                  <a:ext cx="593332" cy="295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C488EEF-46B6-FA26-0938-7EBA83559D18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79F693C-5880-15FE-D335-F15B9326A19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5" name="Rounded Rectangle 222">
                    <a:extLst>
                      <a:ext uri="{FF2B5EF4-FFF2-40B4-BE49-F238E27FC236}">
                        <a16:creationId xmlns:a16="http://schemas.microsoft.com/office/drawing/2014/main" id="{C60EF621-75D8-184B-CEF4-5FA154873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0336D4D-58EF-C73B-62BE-956147ECE2A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E0C09B9-2976-9783-998E-13A9EB3C7F5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3DA34-DD7D-628E-2B88-343F63F04E5F}"/>
                </a:ext>
              </a:extLst>
            </p:cNvPr>
            <p:cNvGrpSpPr/>
            <p:nvPr/>
          </p:nvGrpSpPr>
          <p:grpSpPr>
            <a:xfrm flipV="1">
              <a:off x="3232886" y="3443237"/>
              <a:ext cx="1498771" cy="701084"/>
              <a:chOff x="1267265" y="1625094"/>
              <a:chExt cx="1498771" cy="70108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8AD780-4CD3-8F42-2EB9-2DF4C5B5C54D}"/>
                  </a:ext>
                </a:extLst>
              </p:cNvPr>
              <p:cNvCxnSpPr>
                <a:cxnSpLocks noChangeAspect="1"/>
                <a:endCxn id="28" idx="0"/>
              </p:cNvCxnSpPr>
              <p:nvPr/>
            </p:nvCxnSpPr>
            <p:spPr>
              <a:xfrm flipH="1" flipV="1">
                <a:off x="1267265" y="1853001"/>
                <a:ext cx="592772" cy="26822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DA7D8ED-49ED-97EA-9BDE-33288BD3572C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5DF41D6-4CB8-5C0A-DF84-F294A5606D51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6" name="Rounded Rectangle 195">
                    <a:extLst>
                      <a:ext uri="{FF2B5EF4-FFF2-40B4-BE49-F238E27FC236}">
                        <a16:creationId xmlns:a16="http://schemas.microsoft.com/office/drawing/2014/main" id="{5CA1C5A8-3554-B86D-124F-30B36170A9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3561C0E-5012-C411-CB3D-6705D14776C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D3F0874-F979-BAB9-F6B1-912602F8D86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93C5BA2-0A47-FCCA-F098-D11A3561C116}"/>
              </a:ext>
            </a:extLst>
          </p:cNvPr>
          <p:cNvSpPr txBox="1"/>
          <p:nvPr/>
        </p:nvSpPr>
        <p:spPr>
          <a:xfrm>
            <a:off x="3439635" y="2450997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E780B8-86BA-FB60-4D60-E306DC70401A}"/>
              </a:ext>
            </a:extLst>
          </p:cNvPr>
          <p:cNvSpPr txBox="1"/>
          <p:nvPr/>
        </p:nvSpPr>
        <p:spPr>
          <a:xfrm>
            <a:off x="3494178" y="4426261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815297-1BD8-4E1C-7836-EC0F0D372F7C}"/>
              </a:ext>
            </a:extLst>
          </p:cNvPr>
          <p:cNvSpPr txBox="1"/>
          <p:nvPr/>
        </p:nvSpPr>
        <p:spPr>
          <a:xfrm>
            <a:off x="3121112" y="2003000"/>
            <a:ext cx="17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O(d</a:t>
            </a:r>
            <a:r>
              <a:rPr lang="nl-NL" sz="4000" baseline="30000" dirty="0"/>
              <a:t>4</a:t>
            </a:r>
            <a:r>
              <a:rPr lang="nl-NL" sz="4000" dirty="0"/>
              <a:t>)</a:t>
            </a:r>
            <a:endParaRPr lang="en-GB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E2262-DAEB-3B33-C257-A5C67F63131C}"/>
              </a:ext>
            </a:extLst>
          </p:cNvPr>
          <p:cNvSpPr txBox="1"/>
          <p:nvPr/>
        </p:nvSpPr>
        <p:spPr>
          <a:xfrm>
            <a:off x="3121112" y="3884027"/>
            <a:ext cx="17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O(d</a:t>
            </a:r>
            <a:r>
              <a:rPr lang="nl-NL" sz="4000" baseline="30000" dirty="0"/>
              <a:t>5</a:t>
            </a:r>
            <a:r>
              <a:rPr lang="nl-NL" sz="4000" dirty="0"/>
              <a:t>)</a:t>
            </a:r>
            <a:endParaRPr lang="en-GB" sz="4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246A47-47E9-3AF6-64B1-C4B7947AABE2}"/>
              </a:ext>
            </a:extLst>
          </p:cNvPr>
          <p:cNvSpPr/>
          <p:nvPr/>
        </p:nvSpPr>
        <p:spPr>
          <a:xfrm>
            <a:off x="751195" y="1780674"/>
            <a:ext cx="2097883" cy="1366787"/>
          </a:xfrm>
          <a:custGeom>
            <a:avLst/>
            <a:gdLst>
              <a:gd name="connsiteX0" fmla="*/ 1015041 w 2097883"/>
              <a:gd name="connsiteY0" fmla="*/ 202130 h 1366787"/>
              <a:gd name="connsiteX1" fmla="*/ 1015041 w 2097883"/>
              <a:gd name="connsiteY1" fmla="*/ 202130 h 1366787"/>
              <a:gd name="connsiteX2" fmla="*/ 692594 w 2097883"/>
              <a:gd name="connsiteY2" fmla="*/ 322446 h 1366787"/>
              <a:gd name="connsiteX3" fmla="*/ 504902 w 2097883"/>
              <a:gd name="connsiteY3" fmla="*/ 433137 h 1366787"/>
              <a:gd name="connsiteX4" fmla="*/ 326834 w 2097883"/>
              <a:gd name="connsiteY4" fmla="*/ 577515 h 1366787"/>
              <a:gd name="connsiteX5" fmla="*/ 249832 w 2097883"/>
              <a:gd name="connsiteY5" fmla="*/ 644892 h 1366787"/>
              <a:gd name="connsiteX6" fmla="*/ 211331 w 2097883"/>
              <a:gd name="connsiteY6" fmla="*/ 702644 h 1366787"/>
              <a:gd name="connsiteX7" fmla="*/ 100641 w 2097883"/>
              <a:gd name="connsiteY7" fmla="*/ 847023 h 1366787"/>
              <a:gd name="connsiteX8" fmla="*/ 81390 w 2097883"/>
              <a:gd name="connsiteY8" fmla="*/ 895149 h 1366787"/>
              <a:gd name="connsiteX9" fmla="*/ 57327 w 2097883"/>
              <a:gd name="connsiteY9" fmla="*/ 948088 h 1366787"/>
              <a:gd name="connsiteX10" fmla="*/ 33264 w 2097883"/>
              <a:gd name="connsiteY10" fmla="*/ 1015465 h 1366787"/>
              <a:gd name="connsiteX11" fmla="*/ 14013 w 2097883"/>
              <a:gd name="connsiteY11" fmla="*/ 1063591 h 1366787"/>
              <a:gd name="connsiteX12" fmla="*/ 14013 w 2097883"/>
              <a:gd name="connsiteY12" fmla="*/ 1260909 h 1366787"/>
              <a:gd name="connsiteX13" fmla="*/ 52514 w 2097883"/>
              <a:gd name="connsiteY13" fmla="*/ 1313848 h 1366787"/>
              <a:gd name="connsiteX14" fmla="*/ 110266 w 2097883"/>
              <a:gd name="connsiteY14" fmla="*/ 1357162 h 1366787"/>
              <a:gd name="connsiteX15" fmla="*/ 177643 w 2097883"/>
              <a:gd name="connsiteY15" fmla="*/ 1366787 h 1366787"/>
              <a:gd name="connsiteX16" fmla="*/ 514527 w 2097883"/>
              <a:gd name="connsiteY16" fmla="*/ 1357162 h 1366787"/>
              <a:gd name="connsiteX17" fmla="*/ 586717 w 2097883"/>
              <a:gd name="connsiteY17" fmla="*/ 1342724 h 1366787"/>
              <a:gd name="connsiteX18" fmla="*/ 630030 w 2097883"/>
              <a:gd name="connsiteY18" fmla="*/ 1323473 h 1366787"/>
              <a:gd name="connsiteX19" fmla="*/ 678157 w 2097883"/>
              <a:gd name="connsiteY19" fmla="*/ 1304223 h 1366787"/>
              <a:gd name="connsiteX20" fmla="*/ 735908 w 2097883"/>
              <a:gd name="connsiteY20" fmla="*/ 1284972 h 1366787"/>
              <a:gd name="connsiteX21" fmla="*/ 798472 w 2097883"/>
              <a:gd name="connsiteY21" fmla="*/ 1270534 h 1366787"/>
              <a:gd name="connsiteX22" fmla="*/ 832161 w 2097883"/>
              <a:gd name="connsiteY22" fmla="*/ 1260909 h 1366787"/>
              <a:gd name="connsiteX23" fmla="*/ 889912 w 2097883"/>
              <a:gd name="connsiteY23" fmla="*/ 1241659 h 1366787"/>
              <a:gd name="connsiteX24" fmla="*/ 923601 w 2097883"/>
              <a:gd name="connsiteY24" fmla="*/ 1232033 h 1366787"/>
              <a:gd name="connsiteX25" fmla="*/ 952477 w 2097883"/>
              <a:gd name="connsiteY25" fmla="*/ 1222408 h 1366787"/>
              <a:gd name="connsiteX26" fmla="*/ 1106481 w 2097883"/>
              <a:gd name="connsiteY26" fmla="*/ 1188720 h 1366787"/>
              <a:gd name="connsiteX27" fmla="*/ 1169045 w 2097883"/>
              <a:gd name="connsiteY27" fmla="*/ 1164657 h 1366787"/>
              <a:gd name="connsiteX28" fmla="*/ 1265298 w 2097883"/>
              <a:gd name="connsiteY28" fmla="*/ 1130968 h 1366787"/>
              <a:gd name="connsiteX29" fmla="*/ 1327862 w 2097883"/>
              <a:gd name="connsiteY29" fmla="*/ 1102092 h 1366787"/>
              <a:gd name="connsiteX30" fmla="*/ 1457803 w 2097883"/>
              <a:gd name="connsiteY30" fmla="*/ 1049153 h 1366787"/>
              <a:gd name="connsiteX31" fmla="*/ 1616620 w 2097883"/>
              <a:gd name="connsiteY31" fmla="*/ 967339 h 1366787"/>
              <a:gd name="connsiteX32" fmla="*/ 1683997 w 2097883"/>
              <a:gd name="connsiteY32" fmla="*/ 938463 h 1366787"/>
              <a:gd name="connsiteX33" fmla="*/ 1847626 w 2097883"/>
              <a:gd name="connsiteY33" fmla="*/ 822960 h 1366787"/>
              <a:gd name="connsiteX34" fmla="*/ 1890940 w 2097883"/>
              <a:gd name="connsiteY34" fmla="*/ 794084 h 1366787"/>
              <a:gd name="connsiteX35" fmla="*/ 1924628 w 2097883"/>
              <a:gd name="connsiteY35" fmla="*/ 774833 h 1366787"/>
              <a:gd name="connsiteX36" fmla="*/ 2044944 w 2097883"/>
              <a:gd name="connsiteY36" fmla="*/ 601579 h 1366787"/>
              <a:gd name="connsiteX37" fmla="*/ 2097883 w 2097883"/>
              <a:gd name="connsiteY37" fmla="*/ 375385 h 1366787"/>
              <a:gd name="connsiteX38" fmla="*/ 2059382 w 2097883"/>
              <a:gd name="connsiteY38" fmla="*/ 173254 h 1366787"/>
              <a:gd name="connsiteX39" fmla="*/ 1929441 w 2097883"/>
              <a:gd name="connsiteY39" fmla="*/ 67377 h 1366787"/>
              <a:gd name="connsiteX40" fmla="*/ 1818750 w 2097883"/>
              <a:gd name="connsiteY40" fmla="*/ 4812 h 1366787"/>
              <a:gd name="connsiteX41" fmla="*/ 1756186 w 2097883"/>
              <a:gd name="connsiteY41" fmla="*/ 0 h 1366787"/>
              <a:gd name="connsiteX42" fmla="*/ 1501117 w 2097883"/>
              <a:gd name="connsiteY42" fmla="*/ 28875 h 1366787"/>
              <a:gd name="connsiteX43" fmla="*/ 1270110 w 2097883"/>
              <a:gd name="connsiteY43" fmla="*/ 86627 h 1366787"/>
              <a:gd name="connsiteX44" fmla="*/ 1111293 w 2097883"/>
              <a:gd name="connsiteY44" fmla="*/ 154004 h 1366787"/>
              <a:gd name="connsiteX45" fmla="*/ 1034291 w 2097883"/>
              <a:gd name="connsiteY45" fmla="*/ 192505 h 1366787"/>
              <a:gd name="connsiteX46" fmla="*/ 1010228 w 2097883"/>
              <a:gd name="connsiteY46" fmla="*/ 211755 h 1366787"/>
              <a:gd name="connsiteX47" fmla="*/ 1015041 w 2097883"/>
              <a:gd name="connsiteY47" fmla="*/ 202130 h 13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97883" h="1366787">
                <a:moveTo>
                  <a:pt x="1015041" y="202130"/>
                </a:moveTo>
                <a:lnTo>
                  <a:pt x="1015041" y="202130"/>
                </a:lnTo>
                <a:cubicBezTo>
                  <a:pt x="965601" y="219283"/>
                  <a:pt x="773131" y="278645"/>
                  <a:pt x="692594" y="322446"/>
                </a:cubicBezTo>
                <a:cubicBezTo>
                  <a:pt x="628787" y="357148"/>
                  <a:pt x="562599" y="389016"/>
                  <a:pt x="504902" y="433137"/>
                </a:cubicBezTo>
                <a:cubicBezTo>
                  <a:pt x="354084" y="548468"/>
                  <a:pt x="492853" y="440120"/>
                  <a:pt x="326834" y="577515"/>
                </a:cubicBezTo>
                <a:cubicBezTo>
                  <a:pt x="297269" y="601983"/>
                  <a:pt x="273635" y="614742"/>
                  <a:pt x="249832" y="644892"/>
                </a:cubicBezTo>
                <a:cubicBezTo>
                  <a:pt x="235496" y="663051"/>
                  <a:pt x="225494" y="684350"/>
                  <a:pt x="211331" y="702644"/>
                </a:cubicBezTo>
                <a:cubicBezTo>
                  <a:pt x="162975" y="765104"/>
                  <a:pt x="133613" y="784076"/>
                  <a:pt x="100641" y="847023"/>
                </a:cubicBezTo>
                <a:cubicBezTo>
                  <a:pt x="92624" y="862328"/>
                  <a:pt x="88196" y="879268"/>
                  <a:pt x="81390" y="895149"/>
                </a:cubicBezTo>
                <a:cubicBezTo>
                  <a:pt x="73754" y="912965"/>
                  <a:pt x="64526" y="930091"/>
                  <a:pt x="57327" y="948088"/>
                </a:cubicBezTo>
                <a:cubicBezTo>
                  <a:pt x="48470" y="970231"/>
                  <a:pt x="41638" y="993135"/>
                  <a:pt x="33264" y="1015465"/>
                </a:cubicBezTo>
                <a:cubicBezTo>
                  <a:pt x="27197" y="1031643"/>
                  <a:pt x="20430" y="1047549"/>
                  <a:pt x="14013" y="1063591"/>
                </a:cubicBezTo>
                <a:cubicBezTo>
                  <a:pt x="328" y="1138863"/>
                  <a:pt x="-9088" y="1166193"/>
                  <a:pt x="14013" y="1260909"/>
                </a:cubicBezTo>
                <a:cubicBezTo>
                  <a:pt x="19183" y="1282107"/>
                  <a:pt x="37085" y="1298419"/>
                  <a:pt x="52514" y="1313848"/>
                </a:cubicBezTo>
                <a:cubicBezTo>
                  <a:pt x="69529" y="1330863"/>
                  <a:pt x="88104" y="1347786"/>
                  <a:pt x="110266" y="1357162"/>
                </a:cubicBezTo>
                <a:cubicBezTo>
                  <a:pt x="131160" y="1366002"/>
                  <a:pt x="155184" y="1363579"/>
                  <a:pt x="177643" y="1366787"/>
                </a:cubicBezTo>
                <a:cubicBezTo>
                  <a:pt x="289938" y="1363579"/>
                  <a:pt x="402380" y="1363759"/>
                  <a:pt x="514527" y="1357162"/>
                </a:cubicBezTo>
                <a:cubicBezTo>
                  <a:pt x="539025" y="1355721"/>
                  <a:pt x="563159" y="1349595"/>
                  <a:pt x="586717" y="1342724"/>
                </a:cubicBezTo>
                <a:cubicBezTo>
                  <a:pt x="601884" y="1338300"/>
                  <a:pt x="615469" y="1329604"/>
                  <a:pt x="630030" y="1323473"/>
                </a:cubicBezTo>
                <a:cubicBezTo>
                  <a:pt x="645954" y="1316768"/>
                  <a:pt x="661919" y="1310128"/>
                  <a:pt x="678157" y="1304223"/>
                </a:cubicBezTo>
                <a:cubicBezTo>
                  <a:pt x="697227" y="1297288"/>
                  <a:pt x="716368" y="1290443"/>
                  <a:pt x="735908" y="1284972"/>
                </a:cubicBezTo>
                <a:cubicBezTo>
                  <a:pt x="756518" y="1279201"/>
                  <a:pt x="777708" y="1275725"/>
                  <a:pt x="798472" y="1270534"/>
                </a:cubicBezTo>
                <a:cubicBezTo>
                  <a:pt x="809802" y="1267701"/>
                  <a:pt x="820931" y="1264117"/>
                  <a:pt x="832161" y="1260909"/>
                </a:cubicBezTo>
                <a:cubicBezTo>
                  <a:pt x="865687" y="1235763"/>
                  <a:pt x="837115" y="1252218"/>
                  <a:pt x="889912" y="1241659"/>
                </a:cubicBezTo>
                <a:cubicBezTo>
                  <a:pt x="901364" y="1239369"/>
                  <a:pt x="912438" y="1235468"/>
                  <a:pt x="923601" y="1232033"/>
                </a:cubicBezTo>
                <a:cubicBezTo>
                  <a:pt x="933298" y="1229049"/>
                  <a:pt x="942544" y="1224477"/>
                  <a:pt x="952477" y="1222408"/>
                </a:cubicBezTo>
                <a:cubicBezTo>
                  <a:pt x="1053086" y="1201448"/>
                  <a:pt x="1018184" y="1218152"/>
                  <a:pt x="1106481" y="1188720"/>
                </a:cubicBezTo>
                <a:cubicBezTo>
                  <a:pt x="1127678" y="1181654"/>
                  <a:pt x="1148046" y="1172293"/>
                  <a:pt x="1169045" y="1164657"/>
                </a:cubicBezTo>
                <a:cubicBezTo>
                  <a:pt x="1200991" y="1153040"/>
                  <a:pt x="1234434" y="1145213"/>
                  <a:pt x="1265298" y="1130968"/>
                </a:cubicBezTo>
                <a:cubicBezTo>
                  <a:pt x="1286153" y="1121343"/>
                  <a:pt x="1306591" y="1110758"/>
                  <a:pt x="1327862" y="1102092"/>
                </a:cubicBezTo>
                <a:cubicBezTo>
                  <a:pt x="1428877" y="1060938"/>
                  <a:pt x="1362022" y="1097044"/>
                  <a:pt x="1457803" y="1049153"/>
                </a:cubicBezTo>
                <a:cubicBezTo>
                  <a:pt x="1511067" y="1022521"/>
                  <a:pt x="1561884" y="990797"/>
                  <a:pt x="1616620" y="967339"/>
                </a:cubicBezTo>
                <a:cubicBezTo>
                  <a:pt x="1639079" y="957714"/>
                  <a:pt x="1662572" y="950212"/>
                  <a:pt x="1683997" y="938463"/>
                </a:cubicBezTo>
                <a:cubicBezTo>
                  <a:pt x="1753720" y="900227"/>
                  <a:pt x="1783252" y="870003"/>
                  <a:pt x="1847626" y="822960"/>
                </a:cubicBezTo>
                <a:cubicBezTo>
                  <a:pt x="1861636" y="812722"/>
                  <a:pt x="1876225" y="803281"/>
                  <a:pt x="1890940" y="794084"/>
                </a:cubicBezTo>
                <a:cubicBezTo>
                  <a:pt x="1901908" y="787229"/>
                  <a:pt x="1915483" y="783978"/>
                  <a:pt x="1924628" y="774833"/>
                </a:cubicBezTo>
                <a:cubicBezTo>
                  <a:pt x="1994633" y="704828"/>
                  <a:pt x="1999069" y="684155"/>
                  <a:pt x="2044944" y="601579"/>
                </a:cubicBezTo>
                <a:cubicBezTo>
                  <a:pt x="2092125" y="407615"/>
                  <a:pt x="2076278" y="483412"/>
                  <a:pt x="2097883" y="375385"/>
                </a:cubicBezTo>
                <a:cubicBezTo>
                  <a:pt x="2091242" y="320595"/>
                  <a:pt x="2095990" y="229830"/>
                  <a:pt x="2059382" y="173254"/>
                </a:cubicBezTo>
                <a:cubicBezTo>
                  <a:pt x="2028298" y="125215"/>
                  <a:pt x="1974453" y="98749"/>
                  <a:pt x="1929441" y="67377"/>
                </a:cubicBezTo>
                <a:cubicBezTo>
                  <a:pt x="1893484" y="42316"/>
                  <a:pt x="1862627" y="14350"/>
                  <a:pt x="1818750" y="4812"/>
                </a:cubicBezTo>
                <a:cubicBezTo>
                  <a:pt x="1798311" y="369"/>
                  <a:pt x="1777041" y="1604"/>
                  <a:pt x="1756186" y="0"/>
                </a:cubicBezTo>
                <a:cubicBezTo>
                  <a:pt x="1621479" y="6414"/>
                  <a:pt x="1660318" y="945"/>
                  <a:pt x="1501117" y="28875"/>
                </a:cubicBezTo>
                <a:cubicBezTo>
                  <a:pt x="1418700" y="43334"/>
                  <a:pt x="1348527" y="57221"/>
                  <a:pt x="1270110" y="86627"/>
                </a:cubicBezTo>
                <a:cubicBezTo>
                  <a:pt x="1216265" y="106819"/>
                  <a:pt x="1160604" y="124417"/>
                  <a:pt x="1111293" y="154004"/>
                </a:cubicBezTo>
                <a:cubicBezTo>
                  <a:pt x="1054467" y="188100"/>
                  <a:pt x="1080915" y="176964"/>
                  <a:pt x="1034291" y="192505"/>
                </a:cubicBezTo>
                <a:cubicBezTo>
                  <a:pt x="1026270" y="198922"/>
                  <a:pt x="1019036" y="206470"/>
                  <a:pt x="1010228" y="211755"/>
                </a:cubicBezTo>
                <a:cubicBezTo>
                  <a:pt x="1002820" y="216200"/>
                  <a:pt x="1014239" y="203734"/>
                  <a:pt x="1015041" y="20213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6E7E59-8D9A-D60B-6E9E-C1B5A8187D67}"/>
              </a:ext>
            </a:extLst>
          </p:cNvPr>
          <p:cNvSpPr/>
          <p:nvPr/>
        </p:nvSpPr>
        <p:spPr>
          <a:xfrm>
            <a:off x="1823987" y="3777916"/>
            <a:ext cx="1034864" cy="1891364"/>
          </a:xfrm>
          <a:custGeom>
            <a:avLst/>
            <a:gdLst>
              <a:gd name="connsiteX0" fmla="*/ 62565 w 1034864"/>
              <a:gd name="connsiteY0" fmla="*/ 77002 h 1891364"/>
              <a:gd name="connsiteX1" fmla="*/ 62565 w 1034864"/>
              <a:gd name="connsiteY1" fmla="*/ 77002 h 1891364"/>
              <a:gd name="connsiteX2" fmla="*/ 67377 w 1034864"/>
              <a:gd name="connsiteY2" fmla="*/ 144379 h 1891364"/>
              <a:gd name="connsiteX3" fmla="*/ 86628 w 1034864"/>
              <a:gd name="connsiteY3" fmla="*/ 288758 h 1891364"/>
              <a:gd name="connsiteX4" fmla="*/ 96253 w 1034864"/>
              <a:gd name="connsiteY4" fmla="*/ 413886 h 1891364"/>
              <a:gd name="connsiteX5" fmla="*/ 91440 w 1034864"/>
              <a:gd name="connsiteY5" fmla="*/ 644892 h 1891364"/>
              <a:gd name="connsiteX6" fmla="*/ 81815 w 1034864"/>
              <a:gd name="connsiteY6" fmla="*/ 697831 h 1891364"/>
              <a:gd name="connsiteX7" fmla="*/ 77002 w 1034864"/>
              <a:gd name="connsiteY7" fmla="*/ 760396 h 1891364"/>
              <a:gd name="connsiteX8" fmla="*/ 67377 w 1034864"/>
              <a:gd name="connsiteY8" fmla="*/ 808522 h 1891364"/>
              <a:gd name="connsiteX9" fmla="*/ 57752 w 1034864"/>
              <a:gd name="connsiteY9" fmla="*/ 861461 h 1891364"/>
              <a:gd name="connsiteX10" fmla="*/ 33689 w 1034864"/>
              <a:gd name="connsiteY10" fmla="*/ 1015465 h 1891364"/>
              <a:gd name="connsiteX11" fmla="*/ 28876 w 1034864"/>
              <a:gd name="connsiteY11" fmla="*/ 1102092 h 1891364"/>
              <a:gd name="connsiteX12" fmla="*/ 19251 w 1034864"/>
              <a:gd name="connsiteY12" fmla="*/ 1337911 h 1891364"/>
              <a:gd name="connsiteX13" fmla="*/ 14438 w 1034864"/>
              <a:gd name="connsiteY13" fmla="*/ 1405288 h 1891364"/>
              <a:gd name="connsiteX14" fmla="*/ 0 w 1034864"/>
              <a:gd name="connsiteY14" fmla="*/ 1501541 h 1891364"/>
              <a:gd name="connsiteX15" fmla="*/ 28876 w 1034864"/>
              <a:gd name="connsiteY15" fmla="*/ 1727735 h 1891364"/>
              <a:gd name="connsiteX16" fmla="*/ 139567 w 1034864"/>
              <a:gd name="connsiteY16" fmla="*/ 1823987 h 1891364"/>
              <a:gd name="connsiteX17" fmla="*/ 476451 w 1034864"/>
              <a:gd name="connsiteY17" fmla="*/ 1886551 h 1891364"/>
              <a:gd name="connsiteX18" fmla="*/ 649706 w 1034864"/>
              <a:gd name="connsiteY18" fmla="*/ 1891364 h 1891364"/>
              <a:gd name="connsiteX19" fmla="*/ 774834 w 1034864"/>
              <a:gd name="connsiteY19" fmla="*/ 1862488 h 1891364"/>
              <a:gd name="connsiteX20" fmla="*/ 856649 w 1034864"/>
              <a:gd name="connsiteY20" fmla="*/ 1828800 h 1891364"/>
              <a:gd name="connsiteX21" fmla="*/ 981777 w 1034864"/>
              <a:gd name="connsiteY21" fmla="*/ 1785486 h 1891364"/>
              <a:gd name="connsiteX22" fmla="*/ 1005840 w 1034864"/>
              <a:gd name="connsiteY22" fmla="*/ 1751798 h 1891364"/>
              <a:gd name="connsiteX23" fmla="*/ 1029904 w 1034864"/>
              <a:gd name="connsiteY23" fmla="*/ 1564105 h 1891364"/>
              <a:gd name="connsiteX24" fmla="*/ 1034716 w 1034864"/>
              <a:gd name="connsiteY24" fmla="*/ 1438977 h 1891364"/>
              <a:gd name="connsiteX25" fmla="*/ 1025091 w 1034864"/>
              <a:gd name="connsiteY25" fmla="*/ 567890 h 1891364"/>
              <a:gd name="connsiteX26" fmla="*/ 957714 w 1034864"/>
              <a:gd name="connsiteY26" fmla="*/ 274320 h 1891364"/>
              <a:gd name="connsiteX27" fmla="*/ 904775 w 1034864"/>
              <a:gd name="connsiteY27" fmla="*/ 125128 h 1891364"/>
              <a:gd name="connsiteX28" fmla="*/ 880712 w 1034864"/>
              <a:gd name="connsiteY28" fmla="*/ 86627 h 1891364"/>
              <a:gd name="connsiteX29" fmla="*/ 736333 w 1034864"/>
              <a:gd name="connsiteY29" fmla="*/ 24063 h 1891364"/>
              <a:gd name="connsiteX30" fmla="*/ 466826 w 1034864"/>
              <a:gd name="connsiteY30" fmla="*/ 0 h 1891364"/>
              <a:gd name="connsiteX31" fmla="*/ 211756 w 1034864"/>
              <a:gd name="connsiteY31" fmla="*/ 19250 h 1891364"/>
              <a:gd name="connsiteX32" fmla="*/ 173255 w 1034864"/>
              <a:gd name="connsiteY32" fmla="*/ 38501 h 1891364"/>
              <a:gd name="connsiteX33" fmla="*/ 115504 w 1034864"/>
              <a:gd name="connsiteY33" fmla="*/ 72189 h 1891364"/>
              <a:gd name="connsiteX34" fmla="*/ 91440 w 1034864"/>
              <a:gd name="connsiteY34" fmla="*/ 91440 h 1891364"/>
              <a:gd name="connsiteX35" fmla="*/ 62565 w 1034864"/>
              <a:gd name="connsiteY35" fmla="*/ 77002 h 189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864" h="1891364">
                <a:moveTo>
                  <a:pt x="62565" y="77002"/>
                </a:moveTo>
                <a:lnTo>
                  <a:pt x="62565" y="77002"/>
                </a:lnTo>
                <a:cubicBezTo>
                  <a:pt x="64169" y="99461"/>
                  <a:pt x="64835" y="122007"/>
                  <a:pt x="67377" y="144379"/>
                </a:cubicBezTo>
                <a:cubicBezTo>
                  <a:pt x="72859" y="192621"/>
                  <a:pt x="82904" y="240349"/>
                  <a:pt x="86628" y="288758"/>
                </a:cubicBezTo>
                <a:lnTo>
                  <a:pt x="96253" y="413886"/>
                </a:lnTo>
                <a:cubicBezTo>
                  <a:pt x="94649" y="490888"/>
                  <a:pt x="95351" y="567973"/>
                  <a:pt x="91440" y="644892"/>
                </a:cubicBezTo>
                <a:cubicBezTo>
                  <a:pt x="90529" y="662804"/>
                  <a:pt x="84040" y="680034"/>
                  <a:pt x="81815" y="697831"/>
                </a:cubicBezTo>
                <a:cubicBezTo>
                  <a:pt x="79221" y="718586"/>
                  <a:pt x="79707" y="739655"/>
                  <a:pt x="77002" y="760396"/>
                </a:cubicBezTo>
                <a:cubicBezTo>
                  <a:pt x="74886" y="776618"/>
                  <a:pt x="70438" y="792451"/>
                  <a:pt x="67377" y="808522"/>
                </a:cubicBezTo>
                <a:cubicBezTo>
                  <a:pt x="64021" y="826141"/>
                  <a:pt x="60380" y="843719"/>
                  <a:pt x="57752" y="861461"/>
                </a:cubicBezTo>
                <a:cubicBezTo>
                  <a:pt x="33539" y="1024904"/>
                  <a:pt x="64352" y="851932"/>
                  <a:pt x="33689" y="1015465"/>
                </a:cubicBezTo>
                <a:cubicBezTo>
                  <a:pt x="32085" y="1044341"/>
                  <a:pt x="30170" y="1073201"/>
                  <a:pt x="28876" y="1102092"/>
                </a:cubicBezTo>
                <a:cubicBezTo>
                  <a:pt x="25357" y="1180685"/>
                  <a:pt x="24857" y="1259439"/>
                  <a:pt x="19251" y="1337911"/>
                </a:cubicBezTo>
                <a:cubicBezTo>
                  <a:pt x="17647" y="1360370"/>
                  <a:pt x="17069" y="1382926"/>
                  <a:pt x="14438" y="1405288"/>
                </a:cubicBezTo>
                <a:cubicBezTo>
                  <a:pt x="10647" y="1437509"/>
                  <a:pt x="4813" y="1469457"/>
                  <a:pt x="0" y="1501541"/>
                </a:cubicBezTo>
                <a:cubicBezTo>
                  <a:pt x="9625" y="1576939"/>
                  <a:pt x="11041" y="1653847"/>
                  <a:pt x="28876" y="1727735"/>
                </a:cubicBezTo>
                <a:cubicBezTo>
                  <a:pt x="39056" y="1769910"/>
                  <a:pt x="106320" y="1812478"/>
                  <a:pt x="139567" y="1823987"/>
                </a:cubicBezTo>
                <a:cubicBezTo>
                  <a:pt x="238238" y="1858143"/>
                  <a:pt x="371535" y="1878948"/>
                  <a:pt x="476451" y="1886551"/>
                </a:cubicBezTo>
                <a:cubicBezTo>
                  <a:pt x="534074" y="1890727"/>
                  <a:pt x="591954" y="1889760"/>
                  <a:pt x="649706" y="1891364"/>
                </a:cubicBezTo>
                <a:cubicBezTo>
                  <a:pt x="691415" y="1881739"/>
                  <a:pt x="733860" y="1874875"/>
                  <a:pt x="774834" y="1862488"/>
                </a:cubicBezTo>
                <a:cubicBezTo>
                  <a:pt x="803065" y="1853953"/>
                  <a:pt x="828932" y="1838879"/>
                  <a:pt x="856649" y="1828800"/>
                </a:cubicBezTo>
                <a:cubicBezTo>
                  <a:pt x="1081552" y="1747018"/>
                  <a:pt x="824252" y="1848498"/>
                  <a:pt x="981777" y="1785486"/>
                </a:cubicBezTo>
                <a:cubicBezTo>
                  <a:pt x="989798" y="1774257"/>
                  <a:pt x="1001476" y="1764890"/>
                  <a:pt x="1005840" y="1751798"/>
                </a:cubicBezTo>
                <a:cubicBezTo>
                  <a:pt x="1019570" y="1710607"/>
                  <a:pt x="1026557" y="1600918"/>
                  <a:pt x="1029904" y="1564105"/>
                </a:cubicBezTo>
                <a:cubicBezTo>
                  <a:pt x="1031508" y="1522396"/>
                  <a:pt x="1034918" y="1480717"/>
                  <a:pt x="1034716" y="1438977"/>
                </a:cubicBezTo>
                <a:cubicBezTo>
                  <a:pt x="1033313" y="1148600"/>
                  <a:pt x="1039462" y="857914"/>
                  <a:pt x="1025091" y="567890"/>
                </a:cubicBezTo>
                <a:cubicBezTo>
                  <a:pt x="1024455" y="555064"/>
                  <a:pt x="973666" y="329428"/>
                  <a:pt x="957714" y="274320"/>
                </a:cubicBezTo>
                <a:cubicBezTo>
                  <a:pt x="951428" y="252603"/>
                  <a:pt x="917995" y="152890"/>
                  <a:pt x="904775" y="125128"/>
                </a:cubicBezTo>
                <a:cubicBezTo>
                  <a:pt x="898268" y="111464"/>
                  <a:pt x="891715" y="97018"/>
                  <a:pt x="880712" y="86627"/>
                </a:cubicBezTo>
                <a:cubicBezTo>
                  <a:pt x="830803" y="39491"/>
                  <a:pt x="803418" y="35730"/>
                  <a:pt x="736333" y="24063"/>
                </a:cubicBezTo>
                <a:cubicBezTo>
                  <a:pt x="601800" y="666"/>
                  <a:pt x="599424" y="4910"/>
                  <a:pt x="466826" y="0"/>
                </a:cubicBezTo>
                <a:cubicBezTo>
                  <a:pt x="381803" y="6417"/>
                  <a:pt x="296297" y="8163"/>
                  <a:pt x="211756" y="19250"/>
                </a:cubicBezTo>
                <a:cubicBezTo>
                  <a:pt x="197529" y="21116"/>
                  <a:pt x="185622" y="31226"/>
                  <a:pt x="173255" y="38501"/>
                </a:cubicBezTo>
                <a:cubicBezTo>
                  <a:pt x="111097" y="75065"/>
                  <a:pt x="150678" y="60465"/>
                  <a:pt x="115504" y="72189"/>
                </a:cubicBezTo>
                <a:cubicBezTo>
                  <a:pt x="79809" y="95987"/>
                  <a:pt x="118870" y="68582"/>
                  <a:pt x="91440" y="91440"/>
                </a:cubicBezTo>
                <a:cubicBezTo>
                  <a:pt x="67741" y="111189"/>
                  <a:pt x="67377" y="79408"/>
                  <a:pt x="62565" y="7700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A899AF-42C5-4B0C-3F07-17E23A6EC6D6}"/>
              </a:ext>
            </a:extLst>
          </p:cNvPr>
          <p:cNvGrpSpPr/>
          <p:nvPr/>
        </p:nvGrpSpPr>
        <p:grpSpPr>
          <a:xfrm>
            <a:off x="4596708" y="2121318"/>
            <a:ext cx="912423" cy="1399975"/>
            <a:chOff x="3819794" y="3443237"/>
            <a:chExt cx="912423" cy="139997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6BB5608-4B2F-9532-446B-BDD471DE390D}"/>
                </a:ext>
              </a:extLst>
            </p:cNvPr>
            <p:cNvGrpSpPr/>
            <p:nvPr/>
          </p:nvGrpSpPr>
          <p:grpSpPr>
            <a:xfrm>
              <a:off x="3820354" y="3875147"/>
              <a:ext cx="911863" cy="968065"/>
              <a:chOff x="1854173" y="1358113"/>
              <a:chExt cx="911863" cy="96806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5B6150-4B4F-95CF-3F26-8802B40AAA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2052542" y="1358113"/>
                <a:ext cx="0" cy="54178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5D0C712-0883-DC4C-850F-A1B72D1FB880}"/>
                  </a:ext>
                </a:extLst>
              </p:cNvPr>
              <p:cNvGrpSpPr/>
              <p:nvPr/>
            </p:nvGrpSpPr>
            <p:grpSpPr>
              <a:xfrm>
                <a:off x="1854173" y="1899896"/>
                <a:ext cx="911863" cy="426282"/>
                <a:chOff x="2555052" y="1777335"/>
                <a:chExt cx="911863" cy="426282"/>
              </a:xfrm>
            </p:grpSpPr>
            <p:sp>
              <p:nvSpPr>
                <p:cNvPr id="51" name="Rounded Rectangle 222">
                  <a:extLst>
                    <a:ext uri="{FF2B5EF4-FFF2-40B4-BE49-F238E27FC236}">
                      <a16:creationId xmlns:a16="http://schemas.microsoft.com/office/drawing/2014/main" id="{4FE31920-AB0C-0AD0-DE9D-20E577D73E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1777335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317C213-2C26-56BC-5C02-C67B45C25F2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4CD0D2-0293-DAC9-7C9A-F2CCE29FC3F3}"/>
                </a:ext>
              </a:extLst>
            </p:cNvPr>
            <p:cNvGrpSpPr/>
            <p:nvPr/>
          </p:nvGrpSpPr>
          <p:grpSpPr>
            <a:xfrm flipV="1">
              <a:off x="3819794" y="3443237"/>
              <a:ext cx="911863" cy="952014"/>
              <a:chOff x="2555052" y="1251603"/>
              <a:chExt cx="911863" cy="95201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14D0A8E-C8B2-0D67-2431-713A9094316A}"/>
                  </a:ext>
                </a:extLst>
              </p:cNvPr>
              <p:cNvGrpSpPr/>
              <p:nvPr/>
            </p:nvGrpSpPr>
            <p:grpSpPr>
              <a:xfrm>
                <a:off x="2555052" y="1251603"/>
                <a:ext cx="637061" cy="952014"/>
                <a:chOff x="3646924" y="2289580"/>
                <a:chExt cx="637061" cy="952014"/>
              </a:xfrm>
            </p:grpSpPr>
            <p:sp>
              <p:nvSpPr>
                <p:cNvPr id="45" name="Rounded Rectangle 195">
                  <a:extLst>
                    <a:ext uri="{FF2B5EF4-FFF2-40B4-BE49-F238E27FC236}">
                      <a16:creationId xmlns:a16="http://schemas.microsoft.com/office/drawing/2014/main" id="{D82D0BDB-971F-41A3-F140-F9C3266B9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2FDA556-0884-8546-292F-CD79DB297D3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054407" y="2289580"/>
                  <a:ext cx="0" cy="52573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265432E-9D40-A35D-798E-8DAFEA121A2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AF6F10-432A-1C48-AA0E-FD0A8BAD844B}"/>
              </a:ext>
            </a:extLst>
          </p:cNvPr>
          <p:cNvGrpSpPr/>
          <p:nvPr/>
        </p:nvGrpSpPr>
        <p:grpSpPr>
          <a:xfrm>
            <a:off x="4229729" y="4561261"/>
            <a:ext cx="1548924" cy="430400"/>
            <a:chOff x="3820354" y="4416930"/>
            <a:chExt cx="1548924" cy="4304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B4EDA68-D674-22E6-E8F4-793A21E87943}"/>
                </a:ext>
              </a:extLst>
            </p:cNvPr>
            <p:cNvGrpSpPr/>
            <p:nvPr/>
          </p:nvGrpSpPr>
          <p:grpSpPr>
            <a:xfrm>
              <a:off x="3820354" y="4416930"/>
              <a:ext cx="911863" cy="426282"/>
              <a:chOff x="2555052" y="1777335"/>
              <a:chExt cx="911863" cy="426282"/>
            </a:xfrm>
          </p:grpSpPr>
          <p:sp>
            <p:nvSpPr>
              <p:cNvPr id="69" name="Rounded Rectangle 222">
                <a:extLst>
                  <a:ext uri="{FF2B5EF4-FFF2-40B4-BE49-F238E27FC236}">
                    <a16:creationId xmlns:a16="http://schemas.microsoft.com/office/drawing/2014/main" id="{51D8C851-D3B0-2232-D8AB-7122FB714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052" y="1777335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AA5A581-D1AF-14FD-CB52-D8FF4B2E6D2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95270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D1D1C07-812C-7D35-978E-79FFE5E15EF9}"/>
                </a:ext>
              </a:extLst>
            </p:cNvPr>
            <p:cNvGrpSpPr/>
            <p:nvPr/>
          </p:nvGrpSpPr>
          <p:grpSpPr>
            <a:xfrm flipV="1">
              <a:off x="4457415" y="4421048"/>
              <a:ext cx="911863" cy="426282"/>
              <a:chOff x="3192673" y="799524"/>
              <a:chExt cx="911863" cy="426282"/>
            </a:xfrm>
          </p:grpSpPr>
          <p:sp>
            <p:nvSpPr>
              <p:cNvPr id="65" name="Rounded Rectangle 195">
                <a:extLst>
                  <a:ext uri="{FF2B5EF4-FFF2-40B4-BE49-F238E27FC236}">
                    <a16:creationId xmlns:a16="http://schemas.microsoft.com/office/drawing/2014/main" id="{D98D4179-4033-415C-F2FF-B3E170C47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7475" y="799524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71EC2A9-62FD-CFCB-01C5-F1B85A10BB7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30074" y="93614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8E47C7-3E83-3B63-0F7A-ED2F2608488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5916054" y="473662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6B7261-EA48-2732-6D0D-27E3320AC129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5916054" y="4580242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B068394-938E-6AF7-EDAA-0A9C78FFA8DE}"/>
              </a:ext>
            </a:extLst>
          </p:cNvPr>
          <p:cNvSpPr txBox="1"/>
          <p:nvPr/>
        </p:nvSpPr>
        <p:spPr>
          <a:xfrm>
            <a:off x="6698246" y="2489718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586F99-EE9B-7A7C-07F5-4DB9DD9BBA93}"/>
              </a:ext>
            </a:extLst>
          </p:cNvPr>
          <p:cNvSpPr txBox="1"/>
          <p:nvPr/>
        </p:nvSpPr>
        <p:spPr>
          <a:xfrm>
            <a:off x="6379723" y="2041721"/>
            <a:ext cx="17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O(d</a:t>
            </a:r>
            <a:r>
              <a:rPr lang="nl-NL" sz="4000" baseline="30000" dirty="0"/>
              <a:t>4</a:t>
            </a:r>
            <a:r>
              <a:rPr lang="nl-NL" sz="4000" dirty="0"/>
              <a:t>)</a:t>
            </a:r>
            <a:endParaRPr lang="en-GB" sz="4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B2A7-6E6B-C931-13C8-FF3AB25B58F0}"/>
              </a:ext>
            </a:extLst>
          </p:cNvPr>
          <p:cNvSpPr txBox="1"/>
          <p:nvPr/>
        </p:nvSpPr>
        <p:spPr>
          <a:xfrm>
            <a:off x="6673843" y="4406789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D82A4F-C5DD-D170-B75E-908833AB1386}"/>
              </a:ext>
            </a:extLst>
          </p:cNvPr>
          <p:cNvSpPr txBox="1"/>
          <p:nvPr/>
        </p:nvSpPr>
        <p:spPr>
          <a:xfrm>
            <a:off x="6355320" y="3958792"/>
            <a:ext cx="17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O(d</a:t>
            </a:r>
            <a:r>
              <a:rPr lang="nl-NL" sz="4000" baseline="30000" dirty="0"/>
              <a:t>4</a:t>
            </a:r>
            <a:r>
              <a:rPr lang="nl-NL" sz="4000" dirty="0"/>
              <a:t>)</a:t>
            </a:r>
            <a:endParaRPr lang="en-GB" sz="4000" dirty="0"/>
          </a:p>
        </p:txBody>
      </p:sp>
      <p:sp>
        <p:nvSpPr>
          <p:cNvPr id="98" name="Rounded Rectangle 195">
            <a:extLst>
              <a:ext uri="{FF2B5EF4-FFF2-40B4-BE49-F238E27FC236}">
                <a16:creationId xmlns:a16="http://schemas.microsoft.com/office/drawing/2014/main" id="{0205DE46-B9B8-F834-AB6E-74F8F0557E52}"/>
              </a:ext>
            </a:extLst>
          </p:cNvPr>
          <p:cNvSpPr>
            <a:spLocks noChangeAspect="1"/>
          </p:cNvSpPr>
          <p:nvPr/>
        </p:nvSpPr>
        <p:spPr>
          <a:xfrm flipV="1">
            <a:off x="8149431" y="2625506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DCFD7BC-57CB-0BAE-85A6-2819FAF7E987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8923893" y="2796753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A6A1ED-BB02-6C52-DC5F-A3CD6DC1F496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8923893" y="2640369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95">
            <a:extLst>
              <a:ext uri="{FF2B5EF4-FFF2-40B4-BE49-F238E27FC236}">
                <a16:creationId xmlns:a16="http://schemas.microsoft.com/office/drawing/2014/main" id="{C825772C-F8A5-8CBF-86BE-AF893DE67D08}"/>
              </a:ext>
            </a:extLst>
          </p:cNvPr>
          <p:cNvSpPr>
            <a:spLocks noChangeAspect="1"/>
          </p:cNvSpPr>
          <p:nvPr/>
        </p:nvSpPr>
        <p:spPr>
          <a:xfrm flipV="1">
            <a:off x="8149423" y="4525028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D01CB-C7E4-C02D-A9E4-DE6987FAD255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8923885" y="4696275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64A01F-24B7-3541-8265-93EBE7DAFDA9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8923885" y="453989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0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11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Contraction order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894C57-D2D9-6635-63C3-642122B98A68}"/>
              </a:ext>
            </a:extLst>
          </p:cNvPr>
          <p:cNvGrpSpPr/>
          <p:nvPr/>
        </p:nvGrpSpPr>
        <p:grpSpPr>
          <a:xfrm>
            <a:off x="1059408" y="1418293"/>
            <a:ext cx="4034150" cy="1399975"/>
            <a:chOff x="2913795" y="3443237"/>
            <a:chExt cx="4034150" cy="139997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268C9D-C6E0-FC87-6576-D8CABF4FB90D}"/>
                </a:ext>
              </a:extLst>
            </p:cNvPr>
            <p:cNvGrpSpPr/>
            <p:nvPr/>
          </p:nvGrpSpPr>
          <p:grpSpPr>
            <a:xfrm>
              <a:off x="2914355" y="4142128"/>
              <a:ext cx="4033590" cy="701084"/>
              <a:chOff x="948174" y="1625094"/>
              <a:chExt cx="4033590" cy="701084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6D299A58-CF44-47C2-BFFE-86339CEEB9B9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110D1796-C875-A53C-31A7-381D9299B65C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9" name="Rounded Rectangle 228">
                    <a:extLst>
                      <a:ext uri="{FF2B5EF4-FFF2-40B4-BE49-F238E27FC236}">
                        <a16:creationId xmlns:a16="http://schemas.microsoft.com/office/drawing/2014/main" id="{A399FEC4-3CAA-9D50-8D83-B02ABC3C3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C0BF464-C50F-4407-90D8-85F675E6E47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E1940B11-DF53-37B3-0ADF-4B34838CF42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0309569-E514-7F62-0974-985EE226555F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BA65ED6-C931-8FD2-1C2E-AF7630A1021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0273934-08CC-AB84-73AC-4357B3742C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FFE5080-0833-451A-7499-256E9A871BB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B54E9CC5-A052-6FA5-2CC2-9485B80AB69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1B27E86-B975-2D40-FB56-4AD327DC1E59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BDA90C71-110F-9F96-F831-F3DE46709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715B25F-06F9-F16F-E80C-DD965EF69B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E624DE87-8E63-F713-5BDE-4638E15341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6DCA557-CAC7-278E-77DF-0944E31CAB8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E76C14F8-5A16-2C6B-74E7-A4021DE4CA40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AFD18059-7C4D-A2A3-C1D9-61EDD80CD62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7E1C953A-2437-D7B7-68DC-C841059A71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47F737E0-23A9-35DD-FBE3-CF70AEF66EE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187D04A-CDA2-2421-82DD-4AFED58938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06F3BE3-450A-3925-ADDD-85E9A6B954E9}"/>
                </a:ext>
              </a:extLst>
            </p:cNvPr>
            <p:cNvGrpSpPr/>
            <p:nvPr/>
          </p:nvGrpSpPr>
          <p:grpSpPr>
            <a:xfrm flipV="1">
              <a:off x="2913795" y="3443237"/>
              <a:ext cx="4033590" cy="701084"/>
              <a:chOff x="948174" y="1625094"/>
              <a:chExt cx="4033590" cy="70108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1177520-4DEB-F170-16C8-76C7ABAEA6A5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B542578E-E5FC-FDE7-B947-FD27CDCFF69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A93A45F2-609D-ED71-A55E-406B89DA08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222425C-57C7-9B13-8426-50E5DCB9B0E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655803B-737D-9A20-96E4-429C7EF39B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00C9090-5C8C-6EA2-1541-770DADE98BA6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9A311B2-77F6-09F0-A7AF-6CE1A7C183E3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96" name="Rounded Rectangle 195">
                    <a:extLst>
                      <a:ext uri="{FF2B5EF4-FFF2-40B4-BE49-F238E27FC236}">
                        <a16:creationId xmlns:a16="http://schemas.microsoft.com/office/drawing/2014/main" id="{7F32975E-CDC6-FAF4-E6D9-9F33574F4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D59EDC64-86A4-6F3D-A6B4-3AEAA1E4F7E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AAF099D-EDD2-0072-F7D6-67466C89E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85111DA-B79D-82B8-75F3-FC98BCB879CF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192" name="Rounded Rectangle 191">
                  <a:extLst>
                    <a:ext uri="{FF2B5EF4-FFF2-40B4-BE49-F238E27FC236}">
                      <a16:creationId xmlns:a16="http://schemas.microsoft.com/office/drawing/2014/main" id="{FBC4959C-EE72-00DB-C0DC-B3457F1D7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9B5BC15-42C1-974D-EBB7-C27B1D4E733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E2162222-294F-D7AA-2B93-4631231468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1FDE5AD-29C4-0892-767B-5BBD969AF18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BCC87E1-AAE4-89C0-5E1B-C35522483187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4CEC6E7E-E746-DE4C-7C78-7F96B4832E22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89" name="Rounded Rectangle 188">
                    <a:extLst>
                      <a:ext uri="{FF2B5EF4-FFF2-40B4-BE49-F238E27FC236}">
                        <a16:creationId xmlns:a16="http://schemas.microsoft.com/office/drawing/2014/main" id="{C005EC50-9AB5-9BEF-B82F-EE24694F21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4AF5542A-8AEB-EEF9-E9D8-D2EA85AF05B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D22D837F-0D70-6C82-3382-CA3F3274501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F13837-6997-B336-1E2B-D5622C7FA89B}"/>
                  </a:ext>
                </a:extLst>
              </p:cNvPr>
              <p:cNvSpPr txBox="1"/>
              <p:nvPr/>
            </p:nvSpPr>
            <p:spPr>
              <a:xfrm>
                <a:off x="7850089" y="5789123"/>
                <a:ext cx="3693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MPS</a:t>
                </a:r>
                <a:r>
                  <a:rPr lang="en-FR" dirty="0"/>
                  <a:t> networks scales linearly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FR" dirty="0"/>
                  <a:t> depends on a quantum system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F13837-6997-B336-1E2B-D5622C7F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9" y="5789123"/>
                <a:ext cx="3693575" cy="646331"/>
              </a:xfrm>
              <a:prstGeom prst="rect">
                <a:avLst/>
              </a:prstGeom>
              <a:blipFill>
                <a:blip r:embed="rId28"/>
                <a:stretch>
                  <a:fillRect l="-990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DA5B80-8608-A367-C2C6-B0CCB2C2843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4" y="3006581"/>
            <a:ext cx="4104627" cy="27364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625190-03FE-093C-788A-308FFECAEF40}"/>
              </a:ext>
            </a:extLst>
          </p:cNvPr>
          <p:cNvGrpSpPr/>
          <p:nvPr/>
        </p:nvGrpSpPr>
        <p:grpSpPr>
          <a:xfrm>
            <a:off x="5737340" y="1431120"/>
            <a:ext cx="4119090" cy="1399976"/>
            <a:chOff x="2828855" y="3443236"/>
            <a:chExt cx="4119090" cy="13999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BA2EC2-12CC-2455-C4D6-A92878A205C2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05121"/>
              <a:chOff x="862674" y="1521057"/>
              <a:chExt cx="4119090" cy="8051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2A4B3B4-F135-0CAF-874C-D6DC3789B549}"/>
                  </a:ext>
                </a:extLst>
              </p:cNvPr>
              <p:cNvGrpSpPr/>
              <p:nvPr/>
            </p:nvGrpSpPr>
            <p:grpSpPr>
              <a:xfrm>
                <a:off x="862674" y="1521057"/>
                <a:ext cx="997363" cy="600166"/>
                <a:chOff x="2469552" y="1398496"/>
                <a:chExt cx="997363" cy="600166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4BD6B8-F4E3-7768-D49D-02B4A30F9353}"/>
                    </a:ext>
                  </a:extLst>
                </p:cNvPr>
                <p:cNvSpPr txBox="1"/>
                <p:nvPr/>
              </p:nvSpPr>
              <p:spPr>
                <a:xfrm>
                  <a:off x="2469552" y="1398496"/>
                  <a:ext cx="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FR" sz="2000" dirty="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65731EB-5644-CC0A-518E-57D2928E36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D5A0DE-BBAB-8F3E-745E-E9FD3F7016E4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521799C-EE23-3710-BA4F-ED3D28CDBE99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50" name="Rounded Rectangle 222">
                    <a:extLst>
                      <a:ext uri="{FF2B5EF4-FFF2-40B4-BE49-F238E27FC236}">
                        <a16:creationId xmlns:a16="http://schemas.microsoft.com/office/drawing/2014/main" id="{66CB5DFF-6A42-EA93-D052-E9BB70719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42EAB79-8E7D-D1F8-CA5E-5C862765B20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0C9AC1E-33C2-99FC-3544-B7CF7D4F7C7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51FD36E-7D78-DF1D-CB8F-F139C6BF7616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45" name="Rounded Rectangle 212">
                  <a:extLst>
                    <a:ext uri="{FF2B5EF4-FFF2-40B4-BE49-F238E27FC236}">
                      <a16:creationId xmlns:a16="http://schemas.microsoft.com/office/drawing/2014/main" id="{0133CA90-E8E5-15BC-513B-52AB711A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6B82980-E895-EAF9-236B-4E7E370E3C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1F26E41-FA0F-78DA-2807-E06FCD34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8D5AFD9-505A-60B7-1C82-8CE475CDBF8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FAD971F-C761-F8B1-2F7A-6141A583FB14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8B701F9-B92A-D55B-7840-1417BE657546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42" name="Rounded Rectangle 209">
                    <a:extLst>
                      <a:ext uri="{FF2B5EF4-FFF2-40B4-BE49-F238E27FC236}">
                        <a16:creationId xmlns:a16="http://schemas.microsoft.com/office/drawing/2014/main" id="{DAAF2FEE-540E-47F1-EB08-B12B1BAA7F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F14AD88E-2351-5B5E-ABC7-ABD1BB5D5C9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7E13A47-B568-F1F7-5E93-9889588098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D37317-FA25-5006-98A0-C037DFC11F70}"/>
                </a:ext>
              </a:extLst>
            </p:cNvPr>
            <p:cNvGrpSpPr/>
            <p:nvPr/>
          </p:nvGrpSpPr>
          <p:grpSpPr>
            <a:xfrm flipV="1">
              <a:off x="2913795" y="3443236"/>
              <a:ext cx="4033590" cy="1399975"/>
              <a:chOff x="948174" y="926204"/>
              <a:chExt cx="4033590" cy="13999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9D4E19-A673-699F-917E-BC2A3B673666}"/>
                  </a:ext>
                </a:extLst>
              </p:cNvPr>
              <p:cNvGrpSpPr/>
              <p:nvPr/>
            </p:nvGrpSpPr>
            <p:grpSpPr>
              <a:xfrm>
                <a:off x="948174" y="926204"/>
                <a:ext cx="911863" cy="1399975"/>
                <a:chOff x="2555052" y="803643"/>
                <a:chExt cx="911863" cy="1399975"/>
              </a:xfrm>
            </p:grpSpPr>
            <p:sp>
              <p:nvSpPr>
                <p:cNvPr id="32" name="Rounded Rectangle 199">
                  <a:extLst>
                    <a:ext uri="{FF2B5EF4-FFF2-40B4-BE49-F238E27FC236}">
                      <a16:creationId xmlns:a16="http://schemas.microsoft.com/office/drawing/2014/main" id="{AAC083DC-98FC-3119-9D9F-D2033C88C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803643"/>
                  <a:ext cx="637061" cy="1399975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F4F522A-469E-8899-B14A-B662DA24C0E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ED3D8-7D58-A4F5-8244-33CDFB3480BF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52CDCD5-1C6C-8319-77BE-06391327225F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8" name="Rounded Rectangle 195">
                    <a:extLst>
                      <a:ext uri="{FF2B5EF4-FFF2-40B4-BE49-F238E27FC236}">
                        <a16:creationId xmlns:a16="http://schemas.microsoft.com/office/drawing/2014/main" id="{9816437F-BA9E-B64D-69EC-C7595DBB4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4934D5D-528C-EDBF-70DA-F22C6A7FD43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7764187-EC1A-E9E4-32BF-FA03E58B91C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875DEE-3CF1-BC41-C306-AE5C3E4DBED2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21" name="Rounded Rectangle 191">
                  <a:extLst>
                    <a:ext uri="{FF2B5EF4-FFF2-40B4-BE49-F238E27FC236}">
                      <a16:creationId xmlns:a16="http://schemas.microsoft.com/office/drawing/2014/main" id="{F23A2F2F-D161-3097-2FF2-F35806A55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4F18856-E421-4CAE-9759-5C1CDDF6D38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D637AC1-4700-3417-87D8-AB6C59C78FDA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7E2E29-A094-B821-1F89-B7AEEEEAFF9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E83636B-2B40-1D20-24AC-1E74796361B0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5F835CD-DE74-DC66-6571-5D264C91E376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9" name="Rounded Rectangle 188">
                    <a:extLst>
                      <a:ext uri="{FF2B5EF4-FFF2-40B4-BE49-F238E27FC236}">
                        <a16:creationId xmlns:a16="http://schemas.microsoft.com/office/drawing/2014/main" id="{ACEB786E-E66D-B461-A1CD-A2B5E8C32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1C1764A-5243-D3CA-79EF-43AD2C50660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D210C7-C4D1-1EC1-A714-778A5FBA34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BAD44A-765C-806C-544D-00A6D3FB7207}"/>
              </a:ext>
            </a:extLst>
          </p:cNvPr>
          <p:cNvSpPr txBox="1"/>
          <p:nvPr/>
        </p:nvSpPr>
        <p:spPr>
          <a:xfrm>
            <a:off x="5212081" y="1650732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B46D05-B303-E65A-294B-D4339D788725}"/>
              </a:ext>
            </a:extLst>
          </p:cNvPr>
          <p:cNvGrpSpPr/>
          <p:nvPr/>
        </p:nvGrpSpPr>
        <p:grpSpPr>
          <a:xfrm>
            <a:off x="974468" y="3192250"/>
            <a:ext cx="4119090" cy="1399976"/>
            <a:chOff x="2828855" y="3443236"/>
            <a:chExt cx="4119090" cy="139997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CF6AAA5-D571-184B-D2D2-BF36747E3EAD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05121"/>
              <a:chOff x="862674" y="1521057"/>
              <a:chExt cx="4119090" cy="80512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49D3D0-C2A5-FCA6-40F3-FED825EF4BC3}"/>
                  </a:ext>
                </a:extLst>
              </p:cNvPr>
              <p:cNvSpPr txBox="1"/>
              <p:nvPr/>
            </p:nvSpPr>
            <p:spPr>
              <a:xfrm>
                <a:off x="862674" y="1521057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FR" sz="20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1CD75C0-F1A7-FB36-48D9-5A59ECECE1F5}"/>
                  </a:ext>
                </a:extLst>
              </p:cNvPr>
              <p:cNvGrpSpPr/>
              <p:nvPr/>
            </p:nvGrpSpPr>
            <p:grpSpPr>
              <a:xfrm>
                <a:off x="1368017" y="1625094"/>
                <a:ext cx="1398019" cy="701084"/>
                <a:chOff x="2068896" y="1502533"/>
                <a:chExt cx="1398019" cy="70108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C25E4F1-B423-462E-506F-DE67BD9FC6E8}"/>
                    </a:ext>
                  </a:extLst>
                </p:cNvPr>
                <p:cNvGrpSpPr/>
                <p:nvPr/>
              </p:nvGrpSpPr>
              <p:grpSpPr>
                <a:xfrm>
                  <a:off x="2068896" y="1502533"/>
                  <a:ext cx="1123218" cy="701084"/>
                  <a:chOff x="3160768" y="2540510"/>
                  <a:chExt cx="1123218" cy="701084"/>
                </a:xfrm>
              </p:grpSpPr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BBA4982B-29E4-95BC-F3DE-B745F146CDD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Rounded Rectangle 222">
                    <a:extLst>
                      <a:ext uri="{FF2B5EF4-FFF2-40B4-BE49-F238E27FC236}">
                        <a16:creationId xmlns:a16="http://schemas.microsoft.com/office/drawing/2014/main" id="{D65EB5EB-6534-39A9-A309-AD28DBCE4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60768" y="2815312"/>
                    <a:ext cx="1123218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0A9358BC-4E6E-1CAD-1C8A-0ABC3758EA9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3FC1A1A-0B82-F35C-8DD7-BE5C77A480FB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90" name="Rounded Rectangle 212">
                  <a:extLst>
                    <a:ext uri="{FF2B5EF4-FFF2-40B4-BE49-F238E27FC236}">
                      <a16:creationId xmlns:a16="http://schemas.microsoft.com/office/drawing/2014/main" id="{97F92D6E-A9C6-8D36-EC37-8B574FB0B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4181FE3-0D25-6F4F-BFA9-91B93191A3A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AF153CB-A0DD-1CEC-2D8C-B80ABADC84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10368E-3F97-DC6C-F395-735E808A693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F7AD36E-64BA-FA68-9B8A-F60DBFEB07D6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3D7243A-D4D8-74B1-C754-AC0A6F20BB1C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88" name="Rounded Rectangle 209">
                    <a:extLst>
                      <a:ext uri="{FF2B5EF4-FFF2-40B4-BE49-F238E27FC236}">
                        <a16:creationId xmlns:a16="http://schemas.microsoft.com/office/drawing/2014/main" id="{A755F968-446C-3339-0649-FCF07DC33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6B4A1374-8B9A-1AB0-641A-4362A25C3E31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56F8445-7EA5-EBAC-E65D-AC3818741F2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65B9D5-40DB-32C6-51C1-A5D6270E4964}"/>
                </a:ext>
              </a:extLst>
            </p:cNvPr>
            <p:cNvGrpSpPr/>
            <p:nvPr/>
          </p:nvGrpSpPr>
          <p:grpSpPr>
            <a:xfrm flipV="1">
              <a:off x="2913795" y="3443236"/>
              <a:ext cx="4033590" cy="1399975"/>
              <a:chOff x="948174" y="926204"/>
              <a:chExt cx="4033590" cy="139997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D47F252-FA15-3B65-ED90-D5C76EAF78BB}"/>
                  </a:ext>
                </a:extLst>
              </p:cNvPr>
              <p:cNvGrpSpPr/>
              <p:nvPr/>
            </p:nvGrpSpPr>
            <p:grpSpPr>
              <a:xfrm>
                <a:off x="948174" y="926204"/>
                <a:ext cx="911863" cy="1399975"/>
                <a:chOff x="2555052" y="803643"/>
                <a:chExt cx="911863" cy="1399975"/>
              </a:xfrm>
            </p:grpSpPr>
            <p:sp>
              <p:nvSpPr>
                <p:cNvPr id="78" name="Rounded Rectangle 199">
                  <a:extLst>
                    <a:ext uri="{FF2B5EF4-FFF2-40B4-BE49-F238E27FC236}">
                      <a16:creationId xmlns:a16="http://schemas.microsoft.com/office/drawing/2014/main" id="{84FF517E-9C35-605D-EBAC-E6C30E864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803643"/>
                  <a:ext cx="637061" cy="1399975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921994-93E2-2172-ACD1-D64B377C3A1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333E90E-E736-2363-357F-87910A0A761F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A450EBB-6DC9-0619-5C33-C5B4B8613467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76" name="Rounded Rectangle 195">
                    <a:extLst>
                      <a:ext uri="{FF2B5EF4-FFF2-40B4-BE49-F238E27FC236}">
                        <a16:creationId xmlns:a16="http://schemas.microsoft.com/office/drawing/2014/main" id="{2E905A3D-3B5E-F150-9679-A387F139CE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7B6F9FD5-F32B-B7DD-A02D-3A3EB28E80E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A40CBDB-98F6-FA8C-0D3F-198A5595C50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3FD0B5-C39C-A5D4-46B6-E8509B5EDF42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72" name="Rounded Rectangle 191">
                  <a:extLst>
                    <a:ext uri="{FF2B5EF4-FFF2-40B4-BE49-F238E27FC236}">
                      <a16:creationId xmlns:a16="http://schemas.microsoft.com/office/drawing/2014/main" id="{9E6392D1-DFD4-841E-A0B3-2EF6249BD3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537270F-9920-48B6-C823-41393030C6E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37C044F-0A62-4E0C-9189-9B1B2E7172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9DDC579-7625-285E-DFBF-62FC08429D8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75B679F-57AD-C4DD-062D-64FE680C06FB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6FA5A42E-C491-4E0F-81C9-DCA5085B3021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70" name="Rounded Rectangle 188">
                    <a:extLst>
                      <a:ext uri="{FF2B5EF4-FFF2-40B4-BE49-F238E27FC236}">
                        <a16:creationId xmlns:a16="http://schemas.microsoft.com/office/drawing/2014/main" id="{1914FF16-4620-875C-9FB1-DF6FE1B804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8E020171-FB12-CA0F-42C2-EE15F53117C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36A23C5-F11C-0D8A-FDB0-B3ABFD2FBC2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85E0C1D-BA86-C6E8-B697-B6E8978B1585}"/>
              </a:ext>
            </a:extLst>
          </p:cNvPr>
          <p:cNvSpPr txBox="1"/>
          <p:nvPr/>
        </p:nvSpPr>
        <p:spPr>
          <a:xfrm>
            <a:off x="515790" y="3530053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9FC926D-3A1B-DE86-B181-8E7269212924}"/>
              </a:ext>
            </a:extLst>
          </p:cNvPr>
          <p:cNvSpPr/>
          <p:nvPr/>
        </p:nvSpPr>
        <p:spPr>
          <a:xfrm>
            <a:off x="1540042" y="4193749"/>
            <a:ext cx="431789" cy="371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1D982A-3120-A520-21F5-1FC8B202A465}"/>
              </a:ext>
            </a:extLst>
          </p:cNvPr>
          <p:cNvGrpSpPr/>
          <p:nvPr/>
        </p:nvGrpSpPr>
        <p:grpSpPr>
          <a:xfrm>
            <a:off x="987295" y="4740316"/>
            <a:ext cx="4119090" cy="1399976"/>
            <a:chOff x="2828855" y="3443236"/>
            <a:chExt cx="4119090" cy="139997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D12CF5D-7FEC-3DE0-28BD-DA09BAE71353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05121"/>
              <a:chOff x="862674" y="1521057"/>
              <a:chExt cx="4119090" cy="805121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D075BFA-4035-8F98-542D-CDFD8750EA90}"/>
                  </a:ext>
                </a:extLst>
              </p:cNvPr>
              <p:cNvSpPr txBox="1"/>
              <p:nvPr/>
            </p:nvSpPr>
            <p:spPr>
              <a:xfrm>
                <a:off x="862674" y="1521057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FR" sz="2000" dirty="0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D06B12-6E53-4778-4F5F-729F616115E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2628635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170BE38-6510-1972-4D42-BDB94D1CE2AA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133" name="Rounded Rectangle 212">
                  <a:extLst>
                    <a:ext uri="{FF2B5EF4-FFF2-40B4-BE49-F238E27FC236}">
                      <a16:creationId xmlns:a16="http://schemas.microsoft.com/office/drawing/2014/main" id="{0B70E858-A787-AFF5-6C4F-366F3C429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E65AC5D-36F9-559E-1F8E-DE464748E5F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D457E923-F354-DF1E-E9B8-688E613EC8AD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B643AA3-59BC-7C52-8D7A-BDE63BB727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AA67CC1-00DF-B063-41CD-5F015CF12383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2018E5BC-29AC-8A03-6076-CA6781EA34BE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31" name="Rounded Rectangle 209">
                    <a:extLst>
                      <a:ext uri="{FF2B5EF4-FFF2-40B4-BE49-F238E27FC236}">
                        <a16:creationId xmlns:a16="http://schemas.microsoft.com/office/drawing/2014/main" id="{2E997FDF-477C-AE99-190D-B1B023FA2E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FF63958-AC91-38B8-50B3-D268FF250DE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918AF5B-1715-0CAB-EC35-BF0AF169655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F19A5CD-7EE0-4150-66FC-77A7B5BC2DD3}"/>
                </a:ext>
              </a:extLst>
            </p:cNvPr>
            <p:cNvGrpSpPr/>
            <p:nvPr/>
          </p:nvGrpSpPr>
          <p:grpSpPr>
            <a:xfrm flipV="1">
              <a:off x="3837819" y="3443236"/>
              <a:ext cx="3109566" cy="1399975"/>
              <a:chOff x="1872198" y="926204"/>
              <a:chExt cx="3109566" cy="1399975"/>
            </a:xfrm>
          </p:grpSpPr>
          <p:sp>
            <p:nvSpPr>
              <p:cNvPr id="121" name="Rounded Rectangle 199">
                <a:extLst>
                  <a:ext uri="{FF2B5EF4-FFF2-40B4-BE49-F238E27FC236}">
                    <a16:creationId xmlns:a16="http://schemas.microsoft.com/office/drawing/2014/main" id="{BA213A37-537F-2971-21D0-13E08712F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2198" y="926204"/>
                <a:ext cx="637061" cy="139997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F655682-D90C-C29E-F17C-9C2006384CD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2628635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C3D4D62-B815-33E3-32D2-45626F8F7EDB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115" name="Rounded Rectangle 191">
                  <a:extLst>
                    <a:ext uri="{FF2B5EF4-FFF2-40B4-BE49-F238E27FC236}">
                      <a16:creationId xmlns:a16="http://schemas.microsoft.com/office/drawing/2014/main" id="{42594B69-3C5C-94A0-BD6D-895EA2644F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0890933-234E-D610-7AB7-921C504997F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9EFDDAF-A00D-8902-EAA7-FE31469E3FFD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67B4B5C-1051-2AA5-510E-B3C75C1D80F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E42C9F4-9687-A7AC-4A55-D106304B9876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584B3654-94AB-2D57-C29A-B86C38CA618F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13" name="Rounded Rectangle 188">
                    <a:extLst>
                      <a:ext uri="{FF2B5EF4-FFF2-40B4-BE49-F238E27FC236}">
                        <a16:creationId xmlns:a16="http://schemas.microsoft.com/office/drawing/2014/main" id="{904E31AB-93CC-0138-F3D0-5A6CE6443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CB70FC2A-342E-F6A7-FBC0-8F04285E3AC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4AFCB1B-1728-187B-B6B1-6D7C6802618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3EA10949-5E10-10D4-043B-6081BEE8CD34}"/>
              </a:ext>
            </a:extLst>
          </p:cNvPr>
          <p:cNvSpPr txBox="1"/>
          <p:nvPr/>
        </p:nvSpPr>
        <p:spPr>
          <a:xfrm>
            <a:off x="528617" y="5078119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2C6EDD-66E4-D9E4-3D17-EE169CE34BCF}"/>
              </a:ext>
            </a:extLst>
          </p:cNvPr>
          <p:cNvSpPr txBox="1"/>
          <p:nvPr/>
        </p:nvSpPr>
        <p:spPr>
          <a:xfrm>
            <a:off x="5482708" y="5186815"/>
            <a:ext cx="179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i="1" dirty="0"/>
              <a:t>O(sd</a:t>
            </a:r>
            <a:r>
              <a:rPr lang="nl-NL" sz="4000" i="1" baseline="30000" dirty="0"/>
              <a:t>3</a:t>
            </a:r>
            <a:r>
              <a:rPr lang="nl-NL" sz="4000" i="1" dirty="0"/>
              <a:t>)</a:t>
            </a:r>
            <a:endParaRPr lang="en-GB" sz="4000" i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9096C19-AC8C-4399-6F92-B60572E160F8}"/>
              </a:ext>
            </a:extLst>
          </p:cNvPr>
          <p:cNvSpPr txBox="1"/>
          <p:nvPr/>
        </p:nvSpPr>
        <p:spPr>
          <a:xfrm>
            <a:off x="110685" y="1921684"/>
            <a:ext cx="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Dim = s</a:t>
            </a:r>
            <a:endParaRPr lang="en-GB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BE52DD-62A1-0BC6-45E0-558F36147E97}"/>
              </a:ext>
            </a:extLst>
          </p:cNvPr>
          <p:cNvSpPr txBox="1"/>
          <p:nvPr/>
        </p:nvSpPr>
        <p:spPr>
          <a:xfrm>
            <a:off x="1353765" y="1010136"/>
            <a:ext cx="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Dim = d</a:t>
            </a:r>
            <a:endParaRPr lang="en-GB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F781CD-33D8-73BA-7E88-EEC00F4560B7}"/>
              </a:ext>
            </a:extLst>
          </p:cNvPr>
          <p:cNvCxnSpPr>
            <a:stCxn id="142" idx="3"/>
          </p:cNvCxnSpPr>
          <p:nvPr/>
        </p:nvCxnSpPr>
        <p:spPr>
          <a:xfrm>
            <a:off x="1037870" y="2106350"/>
            <a:ext cx="280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AF7086-4705-5619-1E17-BD68FDFB9EB2}"/>
              </a:ext>
            </a:extLst>
          </p:cNvPr>
          <p:cNvCxnSpPr>
            <a:stCxn id="143" idx="2"/>
          </p:cNvCxnSpPr>
          <p:nvPr/>
        </p:nvCxnSpPr>
        <p:spPr>
          <a:xfrm flipH="1">
            <a:off x="1817357" y="1379468"/>
            <a:ext cx="1" cy="14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12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7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  <a:latin typeface="Work Sans Bold" pitchFamily="2" charset="0"/>
              </a:rPr>
              <a:t>Example: Hardware efficient ansatz QVC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894C57-D2D9-6635-63C3-642122B98A68}"/>
              </a:ext>
            </a:extLst>
          </p:cNvPr>
          <p:cNvGrpSpPr/>
          <p:nvPr/>
        </p:nvGrpSpPr>
        <p:grpSpPr>
          <a:xfrm>
            <a:off x="1711264" y="2229823"/>
            <a:ext cx="1209257" cy="1399975"/>
            <a:chOff x="2616961" y="3443237"/>
            <a:chExt cx="1209257" cy="139997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268C9D-C6E0-FC87-6576-D8CABF4FB90D}"/>
                </a:ext>
              </a:extLst>
            </p:cNvPr>
            <p:cNvGrpSpPr/>
            <p:nvPr/>
          </p:nvGrpSpPr>
          <p:grpSpPr>
            <a:xfrm>
              <a:off x="2639553" y="4142128"/>
              <a:ext cx="1186665" cy="701084"/>
              <a:chOff x="673372" y="1625094"/>
              <a:chExt cx="1186665" cy="701084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6D299A58-CF44-47C2-BFFE-86339CEEB9B9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110D1796-C875-A53C-31A7-381D9299B65C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9" name="Rounded Rectangle 228">
                    <a:extLst>
                      <a:ext uri="{FF2B5EF4-FFF2-40B4-BE49-F238E27FC236}">
                        <a16:creationId xmlns:a16="http://schemas.microsoft.com/office/drawing/2014/main" id="{A399FEC4-3CAA-9D50-8D83-B02ABC3C3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C0BF464-C50F-4407-90D8-85F675E6E47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E1940B11-DF53-37B3-0ADF-4B34838CF42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54E9CC5-A052-6FA5-2CC2-9485B80AB69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810773" y="2005769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06F3BE3-450A-3925-ADDD-85E9A6B954E9}"/>
                </a:ext>
              </a:extLst>
            </p:cNvPr>
            <p:cNvGrpSpPr/>
            <p:nvPr/>
          </p:nvGrpSpPr>
          <p:grpSpPr>
            <a:xfrm flipV="1">
              <a:off x="2616961" y="3443237"/>
              <a:ext cx="1208697" cy="701084"/>
              <a:chOff x="651340" y="1625094"/>
              <a:chExt cx="1208697" cy="70108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1177520-4DEB-F170-16C8-76C7ABAEA6A5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B542578E-E5FC-FDE7-B947-FD27CDCFF69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A93A45F2-609D-ED71-A55E-406B89DA08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222425C-57C7-9B13-8426-50E5DCB9B0E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655803B-737D-9A20-96E4-429C7EF39B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AAF099D-EDD2-0072-F7D6-67466C89E05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788741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F13837-6997-B336-1E2B-D5622C7FA89B}"/>
              </a:ext>
            </a:extLst>
          </p:cNvPr>
          <p:cNvSpPr txBox="1"/>
          <p:nvPr/>
        </p:nvSpPr>
        <p:spPr>
          <a:xfrm>
            <a:off x="2122130" y="3740895"/>
            <a:ext cx="690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/>
              <a:t>Single qubit gates are MPO’s of bond dimension 1 in a trivial way</a:t>
            </a:r>
            <a:endParaRPr lang="en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FDD97F-2D2B-2698-93CF-0B5AAC563FE7}"/>
                  </a:ext>
                </a:extLst>
              </p:cNvPr>
              <p:cNvSpPr txBox="1"/>
              <p:nvPr/>
            </p:nvSpPr>
            <p:spPr>
              <a:xfrm>
                <a:off x="1458118" y="2244065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FDD97F-2D2B-2698-93CF-0B5AAC563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118" y="2244065"/>
                <a:ext cx="206660" cy="307777"/>
              </a:xfrm>
              <a:prstGeom prst="rect">
                <a:avLst/>
              </a:prstGeom>
              <a:blipFill>
                <a:blip r:embed="rId6"/>
                <a:stretch>
                  <a:fillRect l="-14706" r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EAE75-38CA-51D3-65A7-E34343F5142E}"/>
                  </a:ext>
                </a:extLst>
              </p:cNvPr>
              <p:cNvSpPr txBox="1"/>
              <p:nvPr/>
            </p:nvSpPr>
            <p:spPr>
              <a:xfrm>
                <a:off x="1467264" y="3270954"/>
                <a:ext cx="18291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EAE75-38CA-51D3-65A7-E34343F51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64" y="3270954"/>
                <a:ext cx="182917" cy="307777"/>
              </a:xfrm>
              <a:prstGeom prst="rect">
                <a:avLst/>
              </a:prstGeom>
              <a:blipFill>
                <a:blip r:embed="rId7"/>
                <a:stretch>
                  <a:fillRect l="-43333" r="-3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1C498E-0F53-C73C-40DD-9146AA5CCD4B}"/>
                  </a:ext>
                </a:extLst>
              </p:cNvPr>
              <p:cNvSpPr txBox="1"/>
              <p:nvPr/>
            </p:nvSpPr>
            <p:spPr>
              <a:xfrm>
                <a:off x="3029074" y="2272408"/>
                <a:ext cx="2012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1C498E-0F53-C73C-40DD-9146AA5C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74" y="2272408"/>
                <a:ext cx="201209" cy="307777"/>
              </a:xfrm>
              <a:prstGeom prst="rect">
                <a:avLst/>
              </a:prstGeom>
              <a:blipFill>
                <a:blip r:embed="rId8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4B509D-22F6-81E2-83A2-A01F3A1A39AF}"/>
                  </a:ext>
                </a:extLst>
              </p:cNvPr>
              <p:cNvSpPr txBox="1"/>
              <p:nvPr/>
            </p:nvSpPr>
            <p:spPr>
              <a:xfrm>
                <a:off x="3032523" y="3267668"/>
                <a:ext cx="1899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4B509D-22F6-81E2-83A2-A01F3A1A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23" y="3267668"/>
                <a:ext cx="189988" cy="307777"/>
              </a:xfrm>
              <a:prstGeom prst="rect">
                <a:avLst/>
              </a:prstGeom>
              <a:blipFill>
                <a:blip r:embed="rId9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02AF2F-E77A-7E40-C8A3-7EC87D7904D4}"/>
                  </a:ext>
                </a:extLst>
              </p:cNvPr>
              <p:cNvSpPr txBox="1"/>
              <p:nvPr/>
            </p:nvSpPr>
            <p:spPr>
              <a:xfrm>
                <a:off x="2425535" y="2752404"/>
                <a:ext cx="1844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02AF2F-E77A-7E40-C8A3-7EC87D79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535" y="2752404"/>
                <a:ext cx="184473" cy="307777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CEE9B45-D3B6-8641-FDF8-F4C7861EA921}"/>
              </a:ext>
            </a:extLst>
          </p:cNvPr>
          <p:cNvSpPr txBox="1"/>
          <p:nvPr/>
        </p:nvSpPr>
        <p:spPr>
          <a:xfrm>
            <a:off x="2210884" y="2272408"/>
            <a:ext cx="274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A</a:t>
            </a:r>
            <a:endParaRPr lang="en-FR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7514C-7435-8C16-764B-2D886ADB99F8}"/>
                  </a:ext>
                </a:extLst>
              </p:cNvPr>
              <p:cNvSpPr txBox="1"/>
              <p:nvPr/>
            </p:nvSpPr>
            <p:spPr>
              <a:xfrm>
                <a:off x="2193296" y="3256273"/>
                <a:ext cx="232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647514C-7435-8C16-764B-2D886ADB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96" y="3256273"/>
                <a:ext cx="232884" cy="307777"/>
              </a:xfrm>
              <a:prstGeom prst="rect">
                <a:avLst/>
              </a:prstGeom>
              <a:blipFill>
                <a:blip r:embed="rId11"/>
                <a:stretch>
                  <a:fillRect l="-26316" r="-23684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70E55CA-58E5-3BC6-3500-974258B403B9}"/>
              </a:ext>
            </a:extLst>
          </p:cNvPr>
          <p:cNvSpPr txBox="1"/>
          <p:nvPr/>
        </p:nvSpPr>
        <p:spPr>
          <a:xfrm>
            <a:off x="474823" y="2704194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CNOT =</a:t>
            </a:r>
            <a:endParaRPr lang="en-FR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93F5B9-B2A5-0B30-6A06-DFB28324028D}"/>
              </a:ext>
            </a:extLst>
          </p:cNvPr>
          <p:cNvSpPr txBox="1"/>
          <p:nvPr/>
        </p:nvSpPr>
        <p:spPr>
          <a:xfrm>
            <a:off x="3829050" y="2320352"/>
            <a:ext cx="753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A</a:t>
            </a:r>
            <a:r>
              <a:rPr lang="nl-NL" dirty="0"/>
              <a:t> and </a:t>
            </a:r>
            <a:r>
              <a:rPr lang="nl-NL" i="1" dirty="0"/>
              <a:t>B</a:t>
            </a:r>
            <a:r>
              <a:rPr lang="nl-NL" dirty="0"/>
              <a:t> both have dims (2,2,2)</a:t>
            </a:r>
          </a:p>
          <a:p>
            <a:r>
              <a:rPr lang="nl-NL" dirty="0"/>
              <a:t>The non-zero elements are, with indices in alphabetical order</a:t>
            </a:r>
          </a:p>
          <a:p>
            <a:r>
              <a:rPr lang="nl-NL" i="1" dirty="0"/>
              <a:t>A</a:t>
            </a:r>
            <a:r>
              <a:rPr lang="nl-NL" i="1" baseline="-25000" dirty="0"/>
              <a:t>000</a:t>
            </a:r>
            <a:r>
              <a:rPr lang="nl-NL" i="1" dirty="0"/>
              <a:t> = A</a:t>
            </a:r>
            <a:r>
              <a:rPr lang="nl-NL" i="1" baseline="-25000" dirty="0"/>
              <a:t>111</a:t>
            </a:r>
            <a:r>
              <a:rPr lang="nl-NL" i="1" dirty="0"/>
              <a:t> = B</a:t>
            </a:r>
            <a:r>
              <a:rPr lang="nl-NL" i="1" baseline="-25000" dirty="0"/>
              <a:t>000</a:t>
            </a:r>
            <a:r>
              <a:rPr lang="nl-NL" i="1" dirty="0"/>
              <a:t> = B</a:t>
            </a:r>
            <a:r>
              <a:rPr lang="nl-NL" i="1" baseline="-25000" dirty="0"/>
              <a:t>011</a:t>
            </a:r>
            <a:r>
              <a:rPr lang="nl-NL" i="1" dirty="0"/>
              <a:t> = B</a:t>
            </a:r>
            <a:r>
              <a:rPr lang="nl-NL" i="1" baseline="-25000" dirty="0"/>
              <a:t>101</a:t>
            </a:r>
            <a:r>
              <a:rPr lang="nl-NL" i="1" dirty="0"/>
              <a:t> = C</a:t>
            </a:r>
            <a:r>
              <a:rPr lang="nl-NL" i="1" baseline="-25000" dirty="0"/>
              <a:t>110</a:t>
            </a:r>
            <a:r>
              <a:rPr lang="nl-NL" i="1" dirty="0"/>
              <a:t> = 1</a:t>
            </a:r>
            <a:endParaRPr lang="en-GB" i="1" baseline="-25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EDFC8E-046B-1498-E323-6510A78C649D}"/>
              </a:ext>
            </a:extLst>
          </p:cNvPr>
          <p:cNvSpPr txBox="1"/>
          <p:nvPr/>
        </p:nvSpPr>
        <p:spPr>
          <a:xfrm>
            <a:off x="3275927" y="1568258"/>
            <a:ext cx="4598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/>
              <a:t>CNOT gate is an MPO of bond dimension 2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414725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13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7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  <a:latin typeface="Work Sans Bold" pitchFamily="2" charset="0"/>
              </a:rPr>
              <a:t>Example: Hardware efficient ansatz QVC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894C57-D2D9-6635-63C3-642122B98A68}"/>
              </a:ext>
            </a:extLst>
          </p:cNvPr>
          <p:cNvGrpSpPr/>
          <p:nvPr/>
        </p:nvGrpSpPr>
        <p:grpSpPr>
          <a:xfrm>
            <a:off x="2008096" y="2229823"/>
            <a:ext cx="911865" cy="1137378"/>
            <a:chOff x="2913793" y="3443237"/>
            <a:chExt cx="911865" cy="113737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D299A58-CF44-47C2-BFFE-86339CEEB9B9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A399FEC4-3CAA-9D50-8D83-B02ABC3C3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E1940B11-DF53-37B3-0ADF-4B34838CF42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41177520-4DEB-F170-16C8-76C7ABAEA6A5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701084"/>
              <a:chOff x="2555052" y="1502533"/>
              <a:chExt cx="911863" cy="701084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B542578E-E5FC-FDE7-B947-FD27CDCFF698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A93A45F2-609D-ED71-A55E-406B89DA0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222425C-57C7-9B13-8426-50E5DCB9B0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655803B-737D-9A20-96E4-429C7EF39BD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7EDFC8E-046B-1498-E323-6510A78C649D}"/>
              </a:ext>
            </a:extLst>
          </p:cNvPr>
          <p:cNvSpPr txBox="1"/>
          <p:nvPr/>
        </p:nvSpPr>
        <p:spPr>
          <a:xfrm>
            <a:off x="2696967" y="1568258"/>
            <a:ext cx="575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000" dirty="0"/>
              <a:t>3 qubit hardware-efficient ansatz as a tensor network</a:t>
            </a:r>
            <a:endParaRPr lang="en-FR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19BD11-FF2D-C8C0-76B7-03E8E212C6A0}"/>
              </a:ext>
            </a:extLst>
          </p:cNvPr>
          <p:cNvCxnSpPr>
            <a:cxnSpLocks noChangeAspect="1"/>
          </p:cNvCxnSpPr>
          <p:nvPr/>
        </p:nvCxnSpPr>
        <p:spPr>
          <a:xfrm>
            <a:off x="2343389" y="336720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228">
            <a:extLst>
              <a:ext uri="{FF2B5EF4-FFF2-40B4-BE49-F238E27FC236}">
                <a16:creationId xmlns:a16="http://schemas.microsoft.com/office/drawing/2014/main" id="{93A92F3D-230E-98E2-5154-4B06650E1CC6}"/>
              </a:ext>
            </a:extLst>
          </p:cNvPr>
          <p:cNvSpPr>
            <a:spLocks noChangeAspect="1"/>
          </p:cNvSpPr>
          <p:nvPr/>
        </p:nvSpPr>
        <p:spPr>
          <a:xfrm>
            <a:off x="2001998" y="3672724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57279-F15F-610A-F160-C054BCCAEE7C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2776460" y="374846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54D6EF0-174F-0EE1-32C4-C455FD0FA1A4}"/>
              </a:ext>
            </a:extLst>
          </p:cNvPr>
          <p:cNvGrpSpPr/>
          <p:nvPr/>
        </p:nvGrpSpPr>
        <p:grpSpPr>
          <a:xfrm>
            <a:off x="2937736" y="2245063"/>
            <a:ext cx="911865" cy="1137378"/>
            <a:chOff x="2913793" y="3443237"/>
            <a:chExt cx="911865" cy="11373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77968F-8D7A-AF07-C649-85770D9EBB0B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16" name="Rounded Rectangle 228">
                <a:extLst>
                  <a:ext uri="{FF2B5EF4-FFF2-40B4-BE49-F238E27FC236}">
                    <a16:creationId xmlns:a16="http://schemas.microsoft.com/office/drawing/2014/main" id="{ED1F00B0-9EA6-F771-6633-7EC8483C4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240864-C44C-B148-CCE5-81A97E9268B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C8A92A-C582-87DF-9E3A-82EE8AB53A02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426282"/>
              <a:chOff x="2555052" y="1777335"/>
              <a:chExt cx="911863" cy="426282"/>
            </a:xfrm>
          </p:grpSpPr>
          <p:sp>
            <p:nvSpPr>
              <p:cNvPr id="14" name="Rounded Rectangle 199">
                <a:extLst>
                  <a:ext uri="{FF2B5EF4-FFF2-40B4-BE49-F238E27FC236}">
                    <a16:creationId xmlns:a16="http://schemas.microsoft.com/office/drawing/2014/main" id="{5D2EEEA5-708C-2998-B8C7-467BA694B7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052" y="1777335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8E8DDD-2744-8701-AB69-D28F2FF181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ounded Rectangle 228">
            <a:extLst>
              <a:ext uri="{FF2B5EF4-FFF2-40B4-BE49-F238E27FC236}">
                <a16:creationId xmlns:a16="http://schemas.microsoft.com/office/drawing/2014/main" id="{6B0B5AD2-ACEB-C972-62B1-81A7F0885AE8}"/>
              </a:ext>
            </a:extLst>
          </p:cNvPr>
          <p:cNvSpPr>
            <a:spLocks noChangeAspect="1"/>
          </p:cNvSpPr>
          <p:nvPr/>
        </p:nvSpPr>
        <p:spPr>
          <a:xfrm>
            <a:off x="2931638" y="3687964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CF94A5-D4A3-73E5-26F0-3241F83561BE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3706100" y="376370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25AEBA-98E1-DE0F-A6F7-B37555A29277}"/>
              </a:ext>
            </a:extLst>
          </p:cNvPr>
          <p:cNvGrpSpPr/>
          <p:nvPr/>
        </p:nvGrpSpPr>
        <p:grpSpPr>
          <a:xfrm>
            <a:off x="3829276" y="2245063"/>
            <a:ext cx="911865" cy="1137378"/>
            <a:chOff x="2913793" y="3443237"/>
            <a:chExt cx="911865" cy="113737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2A6D5D9-6CC3-7B8E-193E-07340BAF88B4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32" name="Rounded Rectangle 228">
                <a:extLst>
                  <a:ext uri="{FF2B5EF4-FFF2-40B4-BE49-F238E27FC236}">
                    <a16:creationId xmlns:a16="http://schemas.microsoft.com/office/drawing/2014/main" id="{B48B583D-12FE-954C-1883-A463FBE2D9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7BA6C55-D70B-1ED2-7B25-88286D3C154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165286-E6C2-4F19-3FF5-E8E2AB68A49B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426282"/>
              <a:chOff x="2555052" y="1777335"/>
              <a:chExt cx="911863" cy="426282"/>
            </a:xfrm>
          </p:grpSpPr>
          <p:sp>
            <p:nvSpPr>
              <p:cNvPr id="30" name="Rounded Rectangle 199">
                <a:extLst>
                  <a:ext uri="{FF2B5EF4-FFF2-40B4-BE49-F238E27FC236}">
                    <a16:creationId xmlns:a16="http://schemas.microsoft.com/office/drawing/2014/main" id="{5AF2AF0E-B5EA-B29D-8D00-B8DD65EDA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052" y="1777335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6EAC35-3164-02A8-50F5-E7A504E11ED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ounded Rectangle 228">
            <a:extLst>
              <a:ext uri="{FF2B5EF4-FFF2-40B4-BE49-F238E27FC236}">
                <a16:creationId xmlns:a16="http://schemas.microsoft.com/office/drawing/2014/main" id="{67102E30-3B32-04AD-3A2C-23617F4833C0}"/>
              </a:ext>
            </a:extLst>
          </p:cNvPr>
          <p:cNvSpPr>
            <a:spLocks noChangeAspect="1"/>
          </p:cNvSpPr>
          <p:nvPr/>
        </p:nvSpPr>
        <p:spPr>
          <a:xfrm>
            <a:off x="3823178" y="3687964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03E7CB-E03E-3E4B-1874-61AD30F1DE36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597640" y="376370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65D84C-EEFB-C5E1-6004-1D547C3FC357}"/>
              </a:ext>
            </a:extLst>
          </p:cNvPr>
          <p:cNvGrpSpPr/>
          <p:nvPr/>
        </p:nvGrpSpPr>
        <p:grpSpPr>
          <a:xfrm>
            <a:off x="4766536" y="2245063"/>
            <a:ext cx="911865" cy="1137378"/>
            <a:chOff x="2913793" y="3443237"/>
            <a:chExt cx="911865" cy="113737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A1D2AB-AB84-4DC9-524D-F5183E17F8AB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46" name="Rounded Rectangle 228">
                <a:extLst>
                  <a:ext uri="{FF2B5EF4-FFF2-40B4-BE49-F238E27FC236}">
                    <a16:creationId xmlns:a16="http://schemas.microsoft.com/office/drawing/2014/main" id="{FC3BD423-46A7-67A0-4E83-CE07E69DA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BA6A0E-2E86-3F25-9929-59B86CEDBB3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457774-E394-CACE-D64D-4DBEC512E6E7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426282"/>
              <a:chOff x="2555052" y="1777335"/>
              <a:chExt cx="911863" cy="426282"/>
            </a:xfrm>
          </p:grpSpPr>
          <p:sp>
            <p:nvSpPr>
              <p:cNvPr id="43" name="Rounded Rectangle 199">
                <a:extLst>
                  <a:ext uri="{FF2B5EF4-FFF2-40B4-BE49-F238E27FC236}">
                    <a16:creationId xmlns:a16="http://schemas.microsoft.com/office/drawing/2014/main" id="{D1AFF65A-3FEA-E7FA-32D0-C546C68D22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052" y="1777335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5EEBD4-94A1-75E1-F76C-237FF4368D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ounded Rectangle 228">
            <a:extLst>
              <a:ext uri="{FF2B5EF4-FFF2-40B4-BE49-F238E27FC236}">
                <a16:creationId xmlns:a16="http://schemas.microsoft.com/office/drawing/2014/main" id="{6FAC734B-62EB-56C1-A6CF-041D08C19459}"/>
              </a:ext>
            </a:extLst>
          </p:cNvPr>
          <p:cNvSpPr>
            <a:spLocks noChangeAspect="1"/>
          </p:cNvSpPr>
          <p:nvPr/>
        </p:nvSpPr>
        <p:spPr>
          <a:xfrm>
            <a:off x="4760438" y="3687964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C4FD2B-1DF9-7836-BB5B-7723A3C03367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5534900" y="376370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E6AAF5-A9BD-58FD-6E6C-6AEA25221826}"/>
                  </a:ext>
                </a:extLst>
              </p:cNvPr>
              <p:cNvSpPr txBox="1"/>
              <p:nvPr/>
            </p:nvSpPr>
            <p:spPr>
              <a:xfrm>
                <a:off x="2204086" y="2296129"/>
                <a:ext cx="27090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l-NL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FR" sz="2000" baseline="-25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EE6AAF5-A9BD-58FD-6E6C-6AEA25221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86" y="2296129"/>
                <a:ext cx="270908" cy="300660"/>
              </a:xfrm>
              <a:prstGeom prst="rect">
                <a:avLst/>
              </a:prstGeom>
              <a:blipFill>
                <a:blip r:embed="rId6"/>
                <a:stretch>
                  <a:fillRect l="-27273" r="-18182" b="-30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9756B1-016C-1605-4115-287745282897}"/>
                  </a:ext>
                </a:extLst>
              </p:cNvPr>
              <p:cNvSpPr txBox="1"/>
              <p:nvPr/>
            </p:nvSpPr>
            <p:spPr>
              <a:xfrm>
                <a:off x="2204086" y="2994262"/>
                <a:ext cx="232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nl-NL" sz="2000" baseline="-25000" dirty="0"/>
                  <a:t>2</a:t>
                </a:r>
                <a:endParaRPr lang="en-FR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9756B1-016C-1605-4115-28774528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86" y="2994262"/>
                <a:ext cx="232179" cy="307777"/>
              </a:xfrm>
              <a:prstGeom prst="rect">
                <a:avLst/>
              </a:prstGeom>
              <a:blipFill>
                <a:blip r:embed="rId7"/>
                <a:stretch>
                  <a:fillRect l="-39474" r="-44737" b="-45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0F4BBE-B122-057E-85E7-3966B9C7BB1C}"/>
                  </a:ext>
                </a:extLst>
              </p:cNvPr>
              <p:cNvSpPr txBox="1"/>
              <p:nvPr/>
            </p:nvSpPr>
            <p:spPr>
              <a:xfrm>
                <a:off x="2214248" y="3732697"/>
                <a:ext cx="27090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l-NL" sz="2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FR" sz="2000" baseline="-25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0F4BBE-B122-057E-85E7-3966B9C7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248" y="3732697"/>
                <a:ext cx="270908" cy="300660"/>
              </a:xfrm>
              <a:prstGeom prst="rect">
                <a:avLst/>
              </a:prstGeom>
              <a:blipFill>
                <a:blip r:embed="rId8"/>
                <a:stretch>
                  <a:fillRect l="-26667" r="-1555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2F78CFB-9F1A-93D4-59B6-042BF0C14DBC}"/>
              </a:ext>
            </a:extLst>
          </p:cNvPr>
          <p:cNvSpPr txBox="1"/>
          <p:nvPr/>
        </p:nvSpPr>
        <p:spPr>
          <a:xfrm>
            <a:off x="3134317" y="2296129"/>
            <a:ext cx="3457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R</a:t>
            </a:r>
            <a:r>
              <a:rPr lang="nl-NL" sz="2000" i="1" baseline="-25000" dirty="0"/>
              <a:t>y</a:t>
            </a:r>
            <a:endParaRPr lang="en-FR" sz="2000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CCDEDB-02C0-8743-BB31-27898A547663}"/>
                  </a:ext>
                </a:extLst>
              </p:cNvPr>
              <p:cNvSpPr txBox="1"/>
              <p:nvPr/>
            </p:nvSpPr>
            <p:spPr>
              <a:xfrm>
                <a:off x="3152990" y="3015411"/>
                <a:ext cx="2741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i="1" baseline="-25000" dirty="0"/>
                        <m:t>y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CCDEDB-02C0-8743-BB31-27898A54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990" y="3015411"/>
                <a:ext cx="274114" cy="307777"/>
              </a:xfrm>
              <a:prstGeom prst="rect">
                <a:avLst/>
              </a:prstGeom>
              <a:blipFill>
                <a:blip r:embed="rId9"/>
                <a:stretch>
                  <a:fillRect l="-20000" r="-13333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5B2428-591F-B437-166B-FF132D9A934D}"/>
                  </a:ext>
                </a:extLst>
              </p:cNvPr>
              <p:cNvSpPr txBox="1"/>
              <p:nvPr/>
            </p:nvSpPr>
            <p:spPr>
              <a:xfrm>
                <a:off x="3152990" y="3732697"/>
                <a:ext cx="36984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i="1" baseline="-25000" dirty="0"/>
                        <m:t>y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5B2428-591F-B437-166B-FF132D9A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990" y="3732697"/>
                <a:ext cx="369845" cy="307777"/>
              </a:xfrm>
              <a:prstGeom prst="rect">
                <a:avLst/>
              </a:prstGeom>
              <a:blipFill>
                <a:blip r:embed="rId10"/>
                <a:stretch>
                  <a:fillRect l="-1639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A48562-8E20-D5CE-63D0-938267D6809E}"/>
                  </a:ext>
                </a:extLst>
              </p:cNvPr>
              <p:cNvSpPr txBox="1"/>
              <p:nvPr/>
            </p:nvSpPr>
            <p:spPr>
              <a:xfrm>
                <a:off x="4041528" y="2296129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b="0" i="1" baseline="-25000" dirty="0" smtClean="0"/>
                        <m:t>x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A48562-8E20-D5CE-63D0-938267D6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8" y="2296129"/>
                <a:ext cx="274113" cy="307777"/>
              </a:xfrm>
              <a:prstGeom prst="rect">
                <a:avLst/>
              </a:prstGeom>
              <a:blipFill>
                <a:blip r:embed="rId11"/>
                <a:stretch>
                  <a:fillRect l="-22222" r="-444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69DB2A4-33C5-5365-98BE-1BD503CFF454}"/>
                  </a:ext>
                </a:extLst>
              </p:cNvPr>
              <p:cNvSpPr txBox="1"/>
              <p:nvPr/>
            </p:nvSpPr>
            <p:spPr>
              <a:xfrm>
                <a:off x="4033334" y="3015411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b="0" i="1" baseline="-25000" dirty="0" smtClean="0"/>
                        <m:t>x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69DB2A4-33C5-5365-98BE-1BD503CF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34" y="3015411"/>
                <a:ext cx="274113" cy="307777"/>
              </a:xfrm>
              <a:prstGeom prst="rect">
                <a:avLst/>
              </a:prstGeom>
              <a:blipFill>
                <a:blip r:embed="rId12"/>
                <a:stretch>
                  <a:fillRect l="-22222" r="-444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D1E8AF-C942-B98B-21EB-85C7151C4126}"/>
                  </a:ext>
                </a:extLst>
              </p:cNvPr>
              <p:cNvSpPr txBox="1"/>
              <p:nvPr/>
            </p:nvSpPr>
            <p:spPr>
              <a:xfrm>
                <a:off x="4041767" y="3734437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b="0" i="1" baseline="-25000" dirty="0" smtClean="0"/>
                        <m:t>x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D1E8AF-C942-B98B-21EB-85C7151C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767" y="3734437"/>
                <a:ext cx="274113" cy="307777"/>
              </a:xfrm>
              <a:prstGeom prst="rect">
                <a:avLst/>
              </a:prstGeom>
              <a:blipFill>
                <a:blip r:embed="rId13"/>
                <a:stretch>
                  <a:fillRect l="-20000" r="-444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A51B47-F512-E73F-38A2-9F6524296445}"/>
                  </a:ext>
                </a:extLst>
              </p:cNvPr>
              <p:cNvSpPr txBox="1"/>
              <p:nvPr/>
            </p:nvSpPr>
            <p:spPr>
              <a:xfrm>
                <a:off x="4968627" y="2296129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i="1" baseline="-25000" dirty="0"/>
                        <m:t>y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0A51B47-F512-E73F-38A2-9F652429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27" y="2296129"/>
                <a:ext cx="274113" cy="307777"/>
              </a:xfrm>
              <a:prstGeom prst="rect">
                <a:avLst/>
              </a:prstGeom>
              <a:blipFill>
                <a:blip r:embed="rId14"/>
                <a:stretch>
                  <a:fillRect l="-20000" r="-13333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B2F2-C95C-6673-CE5E-3BEEFA4523AE}"/>
                  </a:ext>
                </a:extLst>
              </p:cNvPr>
              <p:cNvSpPr txBox="1"/>
              <p:nvPr/>
            </p:nvSpPr>
            <p:spPr>
              <a:xfrm>
                <a:off x="4968627" y="2992985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i="1" baseline="-25000" dirty="0"/>
                        <m:t>y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94B2F2-C95C-6673-CE5E-3BEEFA45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27" y="2992985"/>
                <a:ext cx="274113" cy="307777"/>
              </a:xfrm>
              <a:prstGeom prst="rect">
                <a:avLst/>
              </a:prstGeom>
              <a:blipFill>
                <a:blip r:embed="rId15"/>
                <a:stretch>
                  <a:fillRect l="-20000" r="-13333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DE8B40-F344-65FB-D44C-F74F19E3D373}"/>
                  </a:ext>
                </a:extLst>
              </p:cNvPr>
              <p:cNvSpPr txBox="1"/>
              <p:nvPr/>
            </p:nvSpPr>
            <p:spPr>
              <a:xfrm>
                <a:off x="4961497" y="3725841"/>
                <a:ext cx="2741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i="1" dirty="0"/>
                        <m:t>R</m:t>
                      </m:r>
                      <m:r>
                        <m:rPr>
                          <m:nor/>
                        </m:rPr>
                        <a:rPr lang="nl-NL" sz="2000" i="1" baseline="-25000" dirty="0"/>
                        <m:t>y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DE8B40-F344-65FB-D44C-F74F19E3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497" y="3725841"/>
                <a:ext cx="274113" cy="307777"/>
              </a:xfrm>
              <a:prstGeom prst="rect">
                <a:avLst/>
              </a:prstGeom>
              <a:blipFill>
                <a:blip r:embed="rId16"/>
                <a:stretch>
                  <a:fillRect l="-22222" r="-11111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15EE390-96C1-83FE-E52F-295EA222CE19}"/>
              </a:ext>
            </a:extLst>
          </p:cNvPr>
          <p:cNvGrpSpPr/>
          <p:nvPr/>
        </p:nvGrpSpPr>
        <p:grpSpPr>
          <a:xfrm>
            <a:off x="5670207" y="2234685"/>
            <a:ext cx="911865" cy="1137378"/>
            <a:chOff x="2913793" y="3443237"/>
            <a:chExt cx="911865" cy="113737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9FA2532-CB9B-4DF0-66CB-2BA8FFC04328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77" name="Rounded Rectangle 228">
                <a:extLst>
                  <a:ext uri="{FF2B5EF4-FFF2-40B4-BE49-F238E27FC236}">
                    <a16:creationId xmlns:a16="http://schemas.microsoft.com/office/drawing/2014/main" id="{6B1C2212-850D-579C-4D2F-D03E0A1D57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8B1209-E87E-C5CA-5EAB-B84851B44F5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CE0A04B-D973-0C84-6F52-718BB91DC1D5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701084"/>
              <a:chOff x="2555052" y="1502533"/>
              <a:chExt cx="911863" cy="70108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9CFC222-6F90-FC2F-29CF-29308A7C1ABF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75" name="Rounded Rectangle 199">
                  <a:extLst>
                    <a:ext uri="{FF2B5EF4-FFF2-40B4-BE49-F238E27FC236}">
                      <a16:creationId xmlns:a16="http://schemas.microsoft.com/office/drawing/2014/main" id="{CD8E7508-1429-151D-D298-B57424147A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C002ECE8-4050-AF5F-58E8-D5FF5D83D6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6F3038A-1FAD-6CBB-861F-B15D8A3337E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139C2BA-3B50-B012-5203-380CB0E134FB}"/>
              </a:ext>
            </a:extLst>
          </p:cNvPr>
          <p:cNvSpPr txBox="1"/>
          <p:nvPr/>
        </p:nvSpPr>
        <p:spPr>
          <a:xfrm>
            <a:off x="5915766" y="2285750"/>
            <a:ext cx="274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A</a:t>
            </a:r>
            <a:endParaRPr lang="en-FR" sz="20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242005-E21E-F06E-99C7-684D57438286}"/>
              </a:ext>
            </a:extLst>
          </p:cNvPr>
          <p:cNvSpPr txBox="1"/>
          <p:nvPr/>
        </p:nvSpPr>
        <p:spPr>
          <a:xfrm>
            <a:off x="5913862" y="2992721"/>
            <a:ext cx="274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B</a:t>
            </a:r>
            <a:endParaRPr lang="en-FR" sz="2000" i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3DE4BBB-BFC9-933A-7F17-FCB748F7F53E}"/>
              </a:ext>
            </a:extLst>
          </p:cNvPr>
          <p:cNvGrpSpPr/>
          <p:nvPr/>
        </p:nvGrpSpPr>
        <p:grpSpPr>
          <a:xfrm>
            <a:off x="6589501" y="2946490"/>
            <a:ext cx="911865" cy="1137378"/>
            <a:chOff x="2913793" y="3443237"/>
            <a:chExt cx="911865" cy="113737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B432D5B-F227-03DA-0297-E0E837772CF2}"/>
                </a:ext>
              </a:extLst>
            </p:cNvPr>
            <p:cNvGrpSpPr/>
            <p:nvPr/>
          </p:nvGrpSpPr>
          <p:grpSpPr>
            <a:xfrm>
              <a:off x="2913793" y="4154333"/>
              <a:ext cx="903671" cy="426282"/>
              <a:chOff x="2554490" y="1514738"/>
              <a:chExt cx="903671" cy="426282"/>
            </a:xfrm>
          </p:grpSpPr>
          <p:sp>
            <p:nvSpPr>
              <p:cNvPr id="89" name="Rounded Rectangle 228">
                <a:extLst>
                  <a:ext uri="{FF2B5EF4-FFF2-40B4-BE49-F238E27FC236}">
                    <a16:creationId xmlns:a16="http://schemas.microsoft.com/office/drawing/2014/main" id="{47457FA1-9173-E1C0-0FB1-3E8091231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4490" y="1514738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DAC8748-1E03-EF69-B809-D1ED3ED6B15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0760" y="159047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78DE28D-A293-9904-6E84-8D30C5D8E1DD}"/>
                </a:ext>
              </a:extLst>
            </p:cNvPr>
            <p:cNvGrpSpPr/>
            <p:nvPr/>
          </p:nvGrpSpPr>
          <p:grpSpPr>
            <a:xfrm flipV="1">
              <a:off x="2913795" y="3443237"/>
              <a:ext cx="911863" cy="701084"/>
              <a:chOff x="2555052" y="1502533"/>
              <a:chExt cx="911863" cy="70108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97B0189-9AEF-5AE8-7F61-9F946EC399FC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87" name="Rounded Rectangle 199">
                  <a:extLst>
                    <a:ext uri="{FF2B5EF4-FFF2-40B4-BE49-F238E27FC236}">
                      <a16:creationId xmlns:a16="http://schemas.microsoft.com/office/drawing/2014/main" id="{F6AFB0D0-D223-81CF-E1E2-B22CE0C30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DB8D241-53EA-5ADA-B324-7E0358A05B5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1763180-C21F-2176-1052-AC37026BAA6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AF06D33-2F02-1E3C-9A58-A4EADC6F5726}"/>
              </a:ext>
            </a:extLst>
          </p:cNvPr>
          <p:cNvSpPr txBox="1"/>
          <p:nvPr/>
        </p:nvSpPr>
        <p:spPr>
          <a:xfrm>
            <a:off x="6835060" y="2997555"/>
            <a:ext cx="274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A</a:t>
            </a:r>
            <a:endParaRPr lang="en-FR" sz="20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4BD55-5A7B-BB94-4FED-3DBB7D8BC898}"/>
              </a:ext>
            </a:extLst>
          </p:cNvPr>
          <p:cNvSpPr txBox="1"/>
          <p:nvPr/>
        </p:nvSpPr>
        <p:spPr>
          <a:xfrm>
            <a:off x="6833156" y="3704526"/>
            <a:ext cx="274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nl-NL" sz="2000" i="1" dirty="0"/>
              <a:t>B</a:t>
            </a:r>
            <a:endParaRPr lang="en-FR" sz="2000" i="1" dirty="0"/>
          </a:p>
        </p:txBody>
      </p:sp>
      <p:sp>
        <p:nvSpPr>
          <p:cNvPr id="93" name="Rounded Rectangle 228">
            <a:extLst>
              <a:ext uri="{FF2B5EF4-FFF2-40B4-BE49-F238E27FC236}">
                <a16:creationId xmlns:a16="http://schemas.microsoft.com/office/drawing/2014/main" id="{F583703A-4966-0C38-C74A-5776A56B1995}"/>
              </a:ext>
            </a:extLst>
          </p:cNvPr>
          <p:cNvSpPr>
            <a:spLocks noChangeAspect="1"/>
          </p:cNvSpPr>
          <p:nvPr/>
        </p:nvSpPr>
        <p:spPr>
          <a:xfrm>
            <a:off x="5690078" y="3680344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9D1C22-3C9F-C0F0-4F6C-E17F7ADBDAF2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6464540" y="375608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93AC8B-5E42-F6C1-6B16-55B222F01F5B}"/>
                  </a:ext>
                </a:extLst>
              </p:cNvPr>
              <p:cNvSpPr txBox="1"/>
              <p:nvPr/>
            </p:nvSpPr>
            <p:spPr>
              <a:xfrm>
                <a:off x="5913997" y="3718221"/>
                <a:ext cx="1875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b="0" i="1" dirty="0" smtClean="0"/>
                        <m:t>1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93AC8B-5E42-F6C1-6B16-55B222F0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97" y="3718221"/>
                <a:ext cx="187551" cy="307777"/>
              </a:xfrm>
              <a:prstGeom prst="rect">
                <a:avLst/>
              </a:prstGeom>
              <a:blipFill>
                <a:blip r:embed="rId17"/>
                <a:stretch>
                  <a:fillRect l="-29032" r="-29032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ounded Rectangle 228">
            <a:extLst>
              <a:ext uri="{FF2B5EF4-FFF2-40B4-BE49-F238E27FC236}">
                <a16:creationId xmlns:a16="http://schemas.microsoft.com/office/drawing/2014/main" id="{435424F5-8C1D-3150-D072-1CF61E999204}"/>
              </a:ext>
            </a:extLst>
          </p:cNvPr>
          <p:cNvSpPr>
            <a:spLocks noChangeAspect="1"/>
          </p:cNvSpPr>
          <p:nvPr/>
        </p:nvSpPr>
        <p:spPr>
          <a:xfrm>
            <a:off x="6590640" y="2240183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C3B83C-1D78-1F6A-C51E-BC6AB200BC21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7365102" y="2315923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26BA09-D7DC-55B6-132F-C5E53F01582F}"/>
                  </a:ext>
                </a:extLst>
              </p:cNvPr>
              <p:cNvSpPr txBox="1"/>
              <p:nvPr/>
            </p:nvSpPr>
            <p:spPr>
              <a:xfrm>
                <a:off x="6791699" y="2278060"/>
                <a:ext cx="27411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b="0" i="1" dirty="0" smtClean="0"/>
                        <m:t>1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26BA09-D7DC-55B6-132F-C5E53F01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699" y="2278060"/>
                <a:ext cx="274113" cy="307777"/>
              </a:xfrm>
              <a:prstGeom prst="rect">
                <a:avLst/>
              </a:prstGeom>
              <a:blipFill>
                <a:blip r:embed="rId18"/>
                <a:stretch>
                  <a:fillRect l="-4444" r="-4444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15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14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Controlling bond dimension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894C57-D2D9-6635-63C3-642122B98A68}"/>
              </a:ext>
            </a:extLst>
          </p:cNvPr>
          <p:cNvGrpSpPr/>
          <p:nvPr/>
        </p:nvGrpSpPr>
        <p:grpSpPr>
          <a:xfrm>
            <a:off x="1059408" y="1784056"/>
            <a:ext cx="4034150" cy="1399975"/>
            <a:chOff x="2913795" y="3443237"/>
            <a:chExt cx="4034150" cy="139997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268C9D-C6E0-FC87-6576-D8CABF4FB90D}"/>
                </a:ext>
              </a:extLst>
            </p:cNvPr>
            <p:cNvGrpSpPr/>
            <p:nvPr/>
          </p:nvGrpSpPr>
          <p:grpSpPr>
            <a:xfrm>
              <a:off x="2914355" y="4142128"/>
              <a:ext cx="4033590" cy="701084"/>
              <a:chOff x="948174" y="1625094"/>
              <a:chExt cx="4033590" cy="701084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6D299A58-CF44-47C2-BFFE-86339CEEB9B9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110D1796-C875-A53C-31A7-381D9299B65C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9" name="Rounded Rectangle 228">
                    <a:extLst>
                      <a:ext uri="{FF2B5EF4-FFF2-40B4-BE49-F238E27FC236}">
                        <a16:creationId xmlns:a16="http://schemas.microsoft.com/office/drawing/2014/main" id="{A399FEC4-3CAA-9D50-8D83-B02ABC3C3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C0BF464-C50F-4407-90D8-85F675E6E47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E1940B11-DF53-37B3-0ADF-4B34838CF42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0309569-E514-7F62-0974-985EE226555F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BA65ED6-C931-8FD2-1C2E-AF7630A1021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0273934-08CC-AB84-73AC-4357B3742C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FFE5080-0833-451A-7499-256E9A871BB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B54E9CC5-A052-6FA5-2CC2-9485B80AB69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1B27E86-B975-2D40-FB56-4AD327DC1E59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BDA90C71-110F-9F96-F831-F3DE46709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715B25F-06F9-F16F-E80C-DD965EF69B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E624DE87-8E63-F713-5BDE-4638E15341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6DCA557-CAC7-278E-77DF-0944E31CAB8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E76C14F8-5A16-2C6B-74E7-A4021DE4CA40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AFD18059-7C4D-A2A3-C1D9-61EDD80CD62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7E1C953A-2437-D7B7-68DC-C841059A71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47F737E0-23A9-35DD-FBE3-CF70AEF66EE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187D04A-CDA2-2421-82DD-4AFED58938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06F3BE3-450A-3925-ADDD-85E9A6B954E9}"/>
                </a:ext>
              </a:extLst>
            </p:cNvPr>
            <p:cNvGrpSpPr/>
            <p:nvPr/>
          </p:nvGrpSpPr>
          <p:grpSpPr>
            <a:xfrm flipV="1">
              <a:off x="2913795" y="3443237"/>
              <a:ext cx="4033590" cy="701084"/>
              <a:chOff x="948174" y="1625094"/>
              <a:chExt cx="4033590" cy="70108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1177520-4DEB-F170-16C8-76C7ABAEA6A5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B542578E-E5FC-FDE7-B947-FD27CDCFF698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A93A45F2-609D-ED71-A55E-406B89DA08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222425C-57C7-9B13-8426-50E5DCB9B0E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655803B-737D-9A20-96E4-429C7EF39B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00C9090-5C8C-6EA2-1541-770DADE98BA6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9A311B2-77F6-09F0-A7AF-6CE1A7C183E3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96" name="Rounded Rectangle 195">
                    <a:extLst>
                      <a:ext uri="{FF2B5EF4-FFF2-40B4-BE49-F238E27FC236}">
                        <a16:creationId xmlns:a16="http://schemas.microsoft.com/office/drawing/2014/main" id="{7F32975E-CDC6-FAF4-E6D9-9F33574F4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D59EDC64-86A4-6F3D-A6B4-3AEAA1E4F7E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AAF099D-EDD2-0072-F7D6-67466C89E0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85111DA-B79D-82B8-75F3-FC98BCB879CF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192" name="Rounded Rectangle 191">
                  <a:extLst>
                    <a:ext uri="{FF2B5EF4-FFF2-40B4-BE49-F238E27FC236}">
                      <a16:creationId xmlns:a16="http://schemas.microsoft.com/office/drawing/2014/main" id="{FBC4959C-EE72-00DB-C0DC-B3457F1D7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9B5BC15-42C1-974D-EBB7-C27B1D4E733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E2162222-294F-D7AA-2B93-4631231468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1FDE5AD-29C4-0892-767B-5BBD969AF18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BCC87E1-AAE4-89C0-5E1B-C35522483187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4CEC6E7E-E746-DE4C-7C78-7F96B4832E22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189" name="Rounded Rectangle 188">
                    <a:extLst>
                      <a:ext uri="{FF2B5EF4-FFF2-40B4-BE49-F238E27FC236}">
                        <a16:creationId xmlns:a16="http://schemas.microsoft.com/office/drawing/2014/main" id="{C005EC50-9AB5-9BEF-B82F-EE24694F21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4AF5542A-8AEB-EEF9-E9D8-D2EA85AF05B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D22D837F-0D70-6C82-3382-CA3F3274501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25190-03FE-093C-788A-308FFECAEF40}"/>
              </a:ext>
            </a:extLst>
          </p:cNvPr>
          <p:cNvGrpSpPr/>
          <p:nvPr/>
        </p:nvGrpSpPr>
        <p:grpSpPr>
          <a:xfrm>
            <a:off x="5737340" y="1828660"/>
            <a:ext cx="4119090" cy="805121"/>
            <a:chOff x="2828855" y="4038091"/>
            <a:chExt cx="4119090" cy="805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BA2EC2-12CC-2455-C4D6-A92878A205C2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05121"/>
              <a:chOff x="862674" y="1521057"/>
              <a:chExt cx="4119090" cy="8051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2A4B3B4-F135-0CAF-874C-D6DC3789B549}"/>
                  </a:ext>
                </a:extLst>
              </p:cNvPr>
              <p:cNvGrpSpPr/>
              <p:nvPr/>
            </p:nvGrpSpPr>
            <p:grpSpPr>
              <a:xfrm>
                <a:off x="862674" y="1521057"/>
                <a:ext cx="997363" cy="691606"/>
                <a:chOff x="2469552" y="1398496"/>
                <a:chExt cx="997363" cy="691606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4BD6B8-F4E3-7768-D49D-02B4A30F9353}"/>
                    </a:ext>
                  </a:extLst>
                </p:cNvPr>
                <p:cNvSpPr txBox="1"/>
                <p:nvPr/>
              </p:nvSpPr>
              <p:spPr>
                <a:xfrm>
                  <a:off x="2469552" y="1398496"/>
                  <a:ext cx="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FR" sz="2000" dirty="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65731EB-5644-CC0A-518E-57D2928E36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95270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D5A0DE-BBAB-8F3E-745E-E9FD3F7016E4}"/>
                  </a:ext>
                </a:extLst>
              </p:cNvPr>
              <p:cNvGrpSpPr/>
              <p:nvPr/>
            </p:nvGrpSpPr>
            <p:grpSpPr>
              <a:xfrm>
                <a:off x="1854173" y="1899896"/>
                <a:ext cx="911863" cy="426282"/>
                <a:chOff x="2555052" y="1777335"/>
                <a:chExt cx="911863" cy="426282"/>
              </a:xfrm>
            </p:grpSpPr>
            <p:sp>
              <p:nvSpPr>
                <p:cNvPr id="50" name="Rounded Rectangle 222">
                  <a:extLst>
                    <a:ext uri="{FF2B5EF4-FFF2-40B4-BE49-F238E27FC236}">
                      <a16:creationId xmlns:a16="http://schemas.microsoft.com/office/drawing/2014/main" id="{66CB5DFF-6A42-EA93-D052-E9BB70719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1777335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0C9AC1E-33C2-99FC-3544-B7CF7D4F7C7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95270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ounded Rectangle 212">
                <a:extLst>
                  <a:ext uri="{FF2B5EF4-FFF2-40B4-BE49-F238E27FC236}">
                    <a16:creationId xmlns:a16="http://schemas.microsoft.com/office/drawing/2014/main" id="{0133CA90-E8E5-15BC-513B-52AB711A0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4703" y="1899896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1F26E41-FA0F-78DA-2807-E06FCD34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8D5AFD9-505A-60B7-1C82-8CE475CDBF8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207526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FAD971F-C761-F8B1-2F7A-6141A583FB14}"/>
                  </a:ext>
                </a:extLst>
              </p:cNvPr>
              <p:cNvGrpSpPr/>
              <p:nvPr/>
            </p:nvGrpSpPr>
            <p:grpSpPr>
              <a:xfrm>
                <a:off x="2779611" y="1899896"/>
                <a:ext cx="911863" cy="426282"/>
                <a:chOff x="2555052" y="1777335"/>
                <a:chExt cx="911863" cy="426282"/>
              </a:xfrm>
            </p:grpSpPr>
            <p:sp>
              <p:nvSpPr>
                <p:cNvPr id="42" name="Rounded Rectangle 209">
                  <a:extLst>
                    <a:ext uri="{FF2B5EF4-FFF2-40B4-BE49-F238E27FC236}">
                      <a16:creationId xmlns:a16="http://schemas.microsoft.com/office/drawing/2014/main" id="{DAAF2FEE-540E-47F1-EB08-B12B1BAA7F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1777335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7E13A47-B568-F1F7-5E93-9889588098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95270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D37317-FA25-5006-98A0-C037DFC11F70}"/>
                </a:ext>
              </a:extLst>
            </p:cNvPr>
            <p:cNvGrpSpPr/>
            <p:nvPr/>
          </p:nvGrpSpPr>
          <p:grpSpPr>
            <a:xfrm flipV="1">
              <a:off x="2913795" y="4416929"/>
              <a:ext cx="3396529" cy="426281"/>
              <a:chOff x="948174" y="926205"/>
              <a:chExt cx="3396529" cy="42628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9D4E19-A673-699F-917E-BC2A3B673666}"/>
                  </a:ext>
                </a:extLst>
              </p:cNvPr>
              <p:cNvGrpSpPr/>
              <p:nvPr/>
            </p:nvGrpSpPr>
            <p:grpSpPr>
              <a:xfrm>
                <a:off x="948174" y="926205"/>
                <a:ext cx="906559" cy="426281"/>
                <a:chOff x="2555052" y="803644"/>
                <a:chExt cx="906559" cy="426281"/>
              </a:xfrm>
            </p:grpSpPr>
            <p:sp>
              <p:nvSpPr>
                <p:cNvPr id="32" name="Rounded Rectangle 199">
                  <a:extLst>
                    <a:ext uri="{FF2B5EF4-FFF2-40B4-BE49-F238E27FC236}">
                      <a16:creationId xmlns:a16="http://schemas.microsoft.com/office/drawing/2014/main" id="{AAC083DC-98FC-3119-9D9F-D2033C88C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55052" y="803644"/>
                  <a:ext cx="637061" cy="426281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F4F522A-469E-8899-B14A-B662DA24C0E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4210" y="99166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7E2E29-A094-B821-1F89-B7AEEEEAFF9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096579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BAD44A-765C-806C-544D-00A6D3FB7207}"/>
              </a:ext>
            </a:extLst>
          </p:cNvPr>
          <p:cNvSpPr txBox="1"/>
          <p:nvPr/>
        </p:nvSpPr>
        <p:spPr>
          <a:xfrm>
            <a:off x="5212081" y="2021309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9FC926D-3A1B-DE86-B181-8E7269212924}"/>
              </a:ext>
            </a:extLst>
          </p:cNvPr>
          <p:cNvSpPr/>
          <p:nvPr/>
        </p:nvSpPr>
        <p:spPr>
          <a:xfrm>
            <a:off x="1540042" y="4193749"/>
            <a:ext cx="431789" cy="371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9096C19-AC8C-4399-6F92-B60572E160F8}"/>
              </a:ext>
            </a:extLst>
          </p:cNvPr>
          <p:cNvSpPr txBox="1"/>
          <p:nvPr/>
        </p:nvSpPr>
        <p:spPr>
          <a:xfrm>
            <a:off x="1373507" y="3556212"/>
            <a:ext cx="10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Dim = d</a:t>
            </a:r>
            <a:r>
              <a:rPr lang="nl-NL" baseline="-25000" dirty="0"/>
              <a:t>1</a:t>
            </a:r>
            <a:endParaRPr lang="en-GB" baseline="-25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BE52DD-62A1-0BC6-45E0-558F36147E97}"/>
              </a:ext>
            </a:extLst>
          </p:cNvPr>
          <p:cNvSpPr txBox="1"/>
          <p:nvPr/>
        </p:nvSpPr>
        <p:spPr>
          <a:xfrm>
            <a:off x="1318661" y="1115550"/>
            <a:ext cx="10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Dim = d</a:t>
            </a:r>
            <a:r>
              <a:rPr lang="nl-NL" baseline="-25000" dirty="0"/>
              <a:t>2</a:t>
            </a:r>
            <a:endParaRPr lang="en-GB" baseline="-250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F781CD-33D8-73BA-7E88-EEC00F4560B7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1817358" y="3184031"/>
            <a:ext cx="72553" cy="37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AF7086-4705-5619-1E17-BD68FDFB9EB2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1817357" y="1484882"/>
            <a:ext cx="45131" cy="40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D829B8-906F-8858-B7E8-5C6E1CC75D9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95259" y="152689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D9CE21-B7D7-14BC-270C-072EF04869E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301258" y="152689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48CC8F-C0D2-C04C-0AF6-E0072BBE250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26696" y="150925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29B4BA-0133-F90E-244F-3CDCC34459B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791788" y="150925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EAE41A-1F81-93CB-6EFE-91C4A840CDB6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7503301" y="217096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4AE987-B0AF-24F5-9620-8F84D6BDC9CD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8428739" y="2195073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916553F-710A-7F5C-D49A-731C46227EEA}"/>
              </a:ext>
            </a:extLst>
          </p:cNvPr>
          <p:cNvSpPr txBox="1"/>
          <p:nvPr/>
        </p:nvSpPr>
        <p:spPr>
          <a:xfrm>
            <a:off x="6008142" y="3156940"/>
            <a:ext cx="135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Dim = d</a:t>
            </a:r>
            <a:r>
              <a:rPr lang="nl-NL" baseline="-25000" dirty="0"/>
              <a:t>1</a:t>
            </a:r>
            <a:r>
              <a:rPr lang="nl-NL" dirty="0"/>
              <a:t>*d</a:t>
            </a:r>
            <a:r>
              <a:rPr lang="nl-NL" baseline="-25000" dirty="0"/>
              <a:t>2</a:t>
            </a:r>
            <a:endParaRPr lang="en-GB" baseline="-25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D8424E5-79C8-0994-8F8D-04ECC0B3F192}"/>
              </a:ext>
            </a:extLst>
          </p:cNvPr>
          <p:cNvCxnSpPr>
            <a:cxnSpLocks/>
          </p:cNvCxnSpPr>
          <p:nvPr/>
        </p:nvCxnSpPr>
        <p:spPr>
          <a:xfrm flipH="1" flipV="1">
            <a:off x="6594811" y="2698734"/>
            <a:ext cx="72553" cy="37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0506E7-6751-DC3B-6571-51D108D14723}"/>
              </a:ext>
            </a:extLst>
          </p:cNvPr>
          <p:cNvSpPr txBox="1"/>
          <p:nvPr/>
        </p:nvSpPr>
        <p:spPr>
          <a:xfrm>
            <a:off x="2772097" y="3618488"/>
            <a:ext cx="826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Bond dimension grows exponentially in the number of MPO applications.</a:t>
            </a:r>
          </a:p>
          <a:p>
            <a:r>
              <a:rPr lang="en-GB" dirty="0"/>
              <a:t>However, the rank of the matrices in the MPS might be much lower than the bond dimension.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A199806-C262-69F5-4AF4-185F722500A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38910" y="1923078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B2F9EF-BF10-2727-DB55-846AD645E41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058123" y="193553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B7B4318-CA55-27D4-F0AC-896AA65A409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972522" y="1923078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A2DDC0-B2D9-7291-3499-D77EDAB74A7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541440" y="1923078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DA03C42-10CA-3BB4-B8BD-53105B84A57F}"/>
              </a:ext>
            </a:extLst>
          </p:cNvPr>
          <p:cNvSpPr txBox="1"/>
          <p:nvPr/>
        </p:nvSpPr>
        <p:spPr>
          <a:xfrm>
            <a:off x="2772097" y="4873077"/>
            <a:ext cx="82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There are multiple algorithms to deal with this solution. A simple one uses the canonical form.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2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15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Controlling bond dimension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8268C9D-C6E0-FC87-6576-D8CABF4FB90D}"/>
              </a:ext>
            </a:extLst>
          </p:cNvPr>
          <p:cNvGrpSpPr/>
          <p:nvPr/>
        </p:nvGrpSpPr>
        <p:grpSpPr>
          <a:xfrm>
            <a:off x="1059968" y="1924669"/>
            <a:ext cx="4033590" cy="701084"/>
            <a:chOff x="948174" y="1625094"/>
            <a:chExt cx="4033590" cy="70108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D299A58-CF44-47C2-BFFE-86339CEEB9B9}"/>
                </a:ext>
              </a:extLst>
            </p:cNvPr>
            <p:cNvGrpSpPr/>
            <p:nvPr/>
          </p:nvGrpSpPr>
          <p:grpSpPr>
            <a:xfrm>
              <a:off x="948174" y="1625094"/>
              <a:ext cx="911863" cy="701084"/>
              <a:chOff x="2555052" y="1502533"/>
              <a:chExt cx="911863" cy="701084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10D1796-C875-A53C-31A7-381D9299B65C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A399FEC4-3CAA-9D50-8D83-B02ABC3C3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C0BF464-C50F-4407-90D8-85F675E6E47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E1940B11-DF53-37B3-0ADF-4B34838CF42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0309569-E514-7F62-0974-985EE226555F}"/>
                </a:ext>
              </a:extLst>
            </p:cNvPr>
            <p:cNvGrpSpPr/>
            <p:nvPr/>
          </p:nvGrpSpPr>
          <p:grpSpPr>
            <a:xfrm>
              <a:off x="1854173" y="1625094"/>
              <a:ext cx="911863" cy="701084"/>
              <a:chOff x="2555052" y="1502533"/>
              <a:chExt cx="911863" cy="701084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1BA65ED6-C931-8FD2-1C2E-AF7630A10218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F0273934-08CC-AB84-73AC-4357B3742C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9FFE5080-0833-451A-7499-256E9A871BB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54E9CC5-A052-6FA5-2CC2-9485B80AB69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1B27E86-B975-2D40-FB56-4AD327DC1E59}"/>
                </a:ext>
              </a:extLst>
            </p:cNvPr>
            <p:cNvGrpSpPr/>
            <p:nvPr/>
          </p:nvGrpSpPr>
          <p:grpSpPr>
            <a:xfrm>
              <a:off x="4344703" y="1625094"/>
              <a:ext cx="637061" cy="701084"/>
              <a:chOff x="3646924" y="2540510"/>
              <a:chExt cx="637061" cy="701084"/>
            </a:xfrm>
          </p:grpSpPr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BDA90C71-110F-9F96-F831-F3DE46709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715B25F-06F9-F16F-E80C-DD965EF69B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54051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624DE87-8E63-F713-5BDE-4638E153410F}"/>
                    </a:ext>
                  </a:extLst>
                </p:cNvPr>
                <p:cNvSpPr txBox="1"/>
                <p:nvPr/>
              </p:nvSpPr>
              <p:spPr>
                <a:xfrm>
                  <a:off x="3728956" y="2018401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69D1687-C1FA-1C12-B694-ED74DD5CA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956" y="2018401"/>
                  <a:ext cx="250068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76C14F8-5A16-2C6B-74E7-A4021DE4CA40}"/>
                </a:ext>
              </a:extLst>
            </p:cNvPr>
            <p:cNvGrpSpPr/>
            <p:nvPr/>
          </p:nvGrpSpPr>
          <p:grpSpPr>
            <a:xfrm>
              <a:off x="2779611" y="1625094"/>
              <a:ext cx="911863" cy="701084"/>
              <a:chOff x="2555052" y="1502533"/>
              <a:chExt cx="911863" cy="701084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FD18059-7C4D-A2A3-C1D9-61EDD80CD628}"/>
                  </a:ext>
                </a:extLst>
              </p:cNvPr>
              <p:cNvGrpSpPr/>
              <p:nvPr/>
            </p:nvGrpSpPr>
            <p:grpSpPr>
              <a:xfrm>
                <a:off x="2555052" y="1502533"/>
                <a:ext cx="637061" cy="701084"/>
                <a:chOff x="3646924" y="2540510"/>
                <a:chExt cx="637061" cy="701084"/>
              </a:xfrm>
            </p:grpSpPr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7E1C953A-2437-D7B7-68DC-C841059A71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7F737E0-23A9-35DD-FBE3-CF70AEF66E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C187D04A-CDA2-2421-82DD-4AFED58938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25190-03FE-093C-788A-308FFECAEF40}"/>
              </a:ext>
            </a:extLst>
          </p:cNvPr>
          <p:cNvGrpSpPr/>
          <p:nvPr/>
        </p:nvGrpSpPr>
        <p:grpSpPr>
          <a:xfrm>
            <a:off x="5737340" y="1828660"/>
            <a:ext cx="4119090" cy="826464"/>
            <a:chOff x="2828855" y="4038091"/>
            <a:chExt cx="4119090" cy="8264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BA2EC2-12CC-2455-C4D6-A92878A205C2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26464"/>
              <a:chOff x="862674" y="1521057"/>
              <a:chExt cx="4119090" cy="82646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2A4B3B4-F135-0CAF-874C-D6DC3789B549}"/>
                  </a:ext>
                </a:extLst>
              </p:cNvPr>
              <p:cNvGrpSpPr/>
              <p:nvPr/>
            </p:nvGrpSpPr>
            <p:grpSpPr>
              <a:xfrm>
                <a:off x="862674" y="1521057"/>
                <a:ext cx="1478627" cy="595352"/>
                <a:chOff x="2469552" y="1398496"/>
                <a:chExt cx="1478627" cy="59535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4BD6B8-F4E3-7768-D49D-02B4A30F9353}"/>
                    </a:ext>
                  </a:extLst>
                </p:cNvPr>
                <p:cNvSpPr txBox="1"/>
                <p:nvPr/>
              </p:nvSpPr>
              <p:spPr>
                <a:xfrm>
                  <a:off x="2469552" y="1398496"/>
                  <a:ext cx="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FR" sz="2000" dirty="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65731EB-5644-CC0A-518E-57D2928E36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810778" y="1856447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6D5A0DE-BBAB-8F3E-745E-E9FD3F7016E4}"/>
                  </a:ext>
                </a:extLst>
              </p:cNvPr>
              <p:cNvGrpSpPr/>
              <p:nvPr/>
            </p:nvGrpSpPr>
            <p:grpSpPr>
              <a:xfrm>
                <a:off x="2364311" y="1899896"/>
                <a:ext cx="907057" cy="426282"/>
                <a:chOff x="3065190" y="1777335"/>
                <a:chExt cx="907057" cy="426282"/>
              </a:xfrm>
            </p:grpSpPr>
            <p:sp>
              <p:nvSpPr>
                <p:cNvPr id="50" name="Rounded Rectangle 222">
                  <a:extLst>
                    <a:ext uri="{FF2B5EF4-FFF2-40B4-BE49-F238E27FC236}">
                      <a16:creationId xmlns:a16="http://schemas.microsoft.com/office/drawing/2014/main" id="{66CB5DFF-6A42-EA93-D052-E9BB70719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5190" y="1777335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0C9AC1E-33C2-99FC-3544-B7CF7D4F7C7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834846" y="1851633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ounded Rectangle 212">
                <a:extLst>
                  <a:ext uri="{FF2B5EF4-FFF2-40B4-BE49-F238E27FC236}">
                    <a16:creationId xmlns:a16="http://schemas.microsoft.com/office/drawing/2014/main" id="{0133CA90-E8E5-15BC-513B-52AB711A0D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4703" y="1899896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1F26E41-FA0F-78DA-2807-E06FCD34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003" y="2039744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1F26E41-FA0F-78DA-2807-E06FCD349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003" y="2039744"/>
                    <a:ext cx="250068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8D5AFD9-505A-60B7-1C82-8CE475CDBF8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74194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199">
              <a:extLst>
                <a:ext uri="{FF2B5EF4-FFF2-40B4-BE49-F238E27FC236}">
                  <a16:creationId xmlns:a16="http://schemas.microsoft.com/office/drawing/2014/main" id="{AAC083DC-98FC-3119-9D9F-D2033C88C7F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913795" y="4416929"/>
              <a:ext cx="637061" cy="4262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ABAD44A-765C-806C-544D-00A6D3FB7207}"/>
              </a:ext>
            </a:extLst>
          </p:cNvPr>
          <p:cNvSpPr txBox="1"/>
          <p:nvPr/>
        </p:nvSpPr>
        <p:spPr>
          <a:xfrm>
            <a:off x="5212081" y="2021309"/>
            <a:ext cx="43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=</a:t>
            </a:r>
            <a:endParaRPr lang="en-GB" sz="4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9FC926D-3A1B-DE86-B181-8E7269212924}"/>
              </a:ext>
            </a:extLst>
          </p:cNvPr>
          <p:cNvSpPr/>
          <p:nvPr/>
        </p:nvSpPr>
        <p:spPr>
          <a:xfrm>
            <a:off x="1540042" y="4193749"/>
            <a:ext cx="431789" cy="371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A199806-C262-69F5-4AF4-185F722500A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38910" y="1923078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B2F9EF-BF10-2727-DB55-846AD645E41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539389" y="193553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A2DDC0-B2D9-7291-3499-D77EDAB74A7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541440" y="1923078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DA03C42-10CA-3BB4-B8BD-53105B84A57F}"/>
              </a:ext>
            </a:extLst>
          </p:cNvPr>
          <p:cNvSpPr txBox="1"/>
          <p:nvPr/>
        </p:nvSpPr>
        <p:spPr>
          <a:xfrm>
            <a:off x="2061976" y="5599455"/>
            <a:ext cx="826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called the canonical form (A Practical Introduction to Tensor Networks: Matrix Product States and Projected Entangled Pair States, R. </a:t>
            </a:r>
            <a:r>
              <a:rPr lang="en-GB" dirty="0" err="1"/>
              <a:t>Orus</a:t>
            </a:r>
            <a:r>
              <a:rPr lang="en-GB" dirty="0"/>
              <a:t>, AOP 349: 117-158)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26604C8E-B99B-ACD2-34B7-D1E0A2C672E0}"/>
              </a:ext>
            </a:extLst>
          </p:cNvPr>
          <p:cNvSpPr/>
          <p:nvPr/>
        </p:nvSpPr>
        <p:spPr>
          <a:xfrm>
            <a:off x="6732869" y="2340443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846800-2C8E-581D-B941-E7D3E876FD51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6596742" y="228661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63A947E3-5A6E-FC44-9F81-4B18827AE842}"/>
              </a:ext>
            </a:extLst>
          </p:cNvPr>
          <p:cNvSpPr/>
          <p:nvPr/>
        </p:nvSpPr>
        <p:spPr>
          <a:xfrm>
            <a:off x="8146034" y="2335388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1C0869C-E01E-B1DD-E6E7-DCB0624B98B9}"/>
              </a:ext>
            </a:extLst>
          </p:cNvPr>
          <p:cNvSpPr/>
          <p:nvPr/>
        </p:nvSpPr>
        <p:spPr>
          <a:xfrm>
            <a:off x="8739366" y="2323988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B507C9B-49C8-7B35-6208-1E220B252438}"/>
              </a:ext>
            </a:extLst>
          </p:cNvPr>
          <p:cNvSpPr/>
          <p:nvPr/>
        </p:nvSpPr>
        <p:spPr>
          <a:xfrm>
            <a:off x="1059633" y="4153286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D2F4A-60B2-C157-B787-DCF6D6C78DEC}"/>
              </a:ext>
            </a:extLst>
          </p:cNvPr>
          <p:cNvSpPr txBox="1"/>
          <p:nvPr/>
        </p:nvSpPr>
        <p:spPr>
          <a:xfrm>
            <a:off x="1544968" y="4045768"/>
            <a:ext cx="138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are diagonal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632EF-E328-D598-C240-4BD0C2B657F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783292" y="4124626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924F5-F8B3-0796-7C16-C65F05D620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772138" y="4098865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65B24FF7-EF73-6389-6FB7-BCF9AFE2E6B2}"/>
              </a:ext>
            </a:extLst>
          </p:cNvPr>
          <p:cNvSpPr/>
          <p:nvPr/>
        </p:nvSpPr>
        <p:spPr>
          <a:xfrm>
            <a:off x="4389937" y="4524478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1319EE2-8138-D7D9-857D-ACEA4FC72569}"/>
              </a:ext>
            </a:extLst>
          </p:cNvPr>
          <p:cNvSpPr/>
          <p:nvPr/>
        </p:nvSpPr>
        <p:spPr>
          <a:xfrm>
            <a:off x="4983269" y="4513078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22">
            <a:extLst>
              <a:ext uri="{FF2B5EF4-FFF2-40B4-BE49-F238E27FC236}">
                <a16:creationId xmlns:a16="http://schemas.microsoft.com/office/drawing/2014/main" id="{2340E0BB-E541-B205-B396-567CC70DBAE2}"/>
              </a:ext>
            </a:extLst>
          </p:cNvPr>
          <p:cNvSpPr>
            <a:spLocks noChangeAspect="1"/>
          </p:cNvSpPr>
          <p:nvPr/>
        </p:nvSpPr>
        <p:spPr>
          <a:xfrm>
            <a:off x="3468526" y="4398523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1680-B988-A076-96F6-4822FBBBA4B0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252536" y="447570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6C9882-2FC5-6E5A-9C5F-D0C316B36B59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5319339" y="446430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12">
            <a:extLst>
              <a:ext uri="{FF2B5EF4-FFF2-40B4-BE49-F238E27FC236}">
                <a16:creationId xmlns:a16="http://schemas.microsoft.com/office/drawing/2014/main" id="{6C5BCFFE-9B79-22E8-C73E-162BF13E59F2}"/>
              </a:ext>
            </a:extLst>
          </p:cNvPr>
          <p:cNvSpPr>
            <a:spLocks noChangeAspect="1"/>
          </p:cNvSpPr>
          <p:nvPr/>
        </p:nvSpPr>
        <p:spPr>
          <a:xfrm>
            <a:off x="5453607" y="4373667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341C2C-5AF7-110D-17B9-7FA134A2E262}"/>
                  </a:ext>
                </a:extLst>
              </p:cNvPr>
              <p:cNvSpPr txBox="1"/>
              <p:nvPr/>
            </p:nvSpPr>
            <p:spPr>
              <a:xfrm>
                <a:off x="4655502" y="445921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341C2C-5AF7-110D-17B9-7FA134A2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02" y="4459213"/>
                <a:ext cx="250068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iamond 32">
            <a:extLst>
              <a:ext uri="{FF2B5EF4-FFF2-40B4-BE49-F238E27FC236}">
                <a16:creationId xmlns:a16="http://schemas.microsoft.com/office/drawing/2014/main" id="{F05F5F41-2E24-1E6A-71AF-015166E3E012}"/>
              </a:ext>
            </a:extLst>
          </p:cNvPr>
          <p:cNvSpPr/>
          <p:nvPr/>
        </p:nvSpPr>
        <p:spPr>
          <a:xfrm>
            <a:off x="4402959" y="3811674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AF866D2-5D68-2E70-A00F-7C1F5CA1B5DD}"/>
              </a:ext>
            </a:extLst>
          </p:cNvPr>
          <p:cNvSpPr/>
          <p:nvPr/>
        </p:nvSpPr>
        <p:spPr>
          <a:xfrm>
            <a:off x="4996291" y="3800274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222">
            <a:extLst>
              <a:ext uri="{FF2B5EF4-FFF2-40B4-BE49-F238E27FC236}">
                <a16:creationId xmlns:a16="http://schemas.microsoft.com/office/drawing/2014/main" id="{85B8BECE-4398-D09D-E79A-FA68C19F5413}"/>
              </a:ext>
            </a:extLst>
          </p:cNvPr>
          <p:cNvSpPr>
            <a:spLocks noChangeAspect="1"/>
          </p:cNvSpPr>
          <p:nvPr/>
        </p:nvSpPr>
        <p:spPr>
          <a:xfrm>
            <a:off x="3477783" y="3690803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47E6BA-FB71-B637-7387-440F19DDAA2D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265558" y="3762897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417BAC-9F9C-2AD4-07F7-585869FA90C3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5332361" y="3751497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ounded Rectangle 212">
            <a:extLst>
              <a:ext uri="{FF2B5EF4-FFF2-40B4-BE49-F238E27FC236}">
                <a16:creationId xmlns:a16="http://schemas.microsoft.com/office/drawing/2014/main" id="{7935BEBB-9CFB-8EB5-6DF9-D2C5C1D83807}"/>
              </a:ext>
            </a:extLst>
          </p:cNvPr>
          <p:cNvSpPr>
            <a:spLocks noChangeAspect="1"/>
          </p:cNvSpPr>
          <p:nvPr/>
        </p:nvSpPr>
        <p:spPr>
          <a:xfrm>
            <a:off x="5466629" y="3660863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56591E-DE37-F8EE-0C81-F1F6A4FF8C79}"/>
                  </a:ext>
                </a:extLst>
              </p:cNvPr>
              <p:cNvSpPr txBox="1"/>
              <p:nvPr/>
            </p:nvSpPr>
            <p:spPr>
              <a:xfrm>
                <a:off x="4668524" y="3746409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56591E-DE37-F8EE-0C81-F1F6A4FF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24" y="3746409"/>
                <a:ext cx="250068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BC87F0-3601-2FB5-5342-A8F8E5AAC444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3327774" y="3770962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6F864CB-D1DB-EB10-0682-7095FF5FC519}"/>
              </a:ext>
            </a:extLst>
          </p:cNvPr>
          <p:cNvSpPr txBox="1"/>
          <p:nvPr/>
        </p:nvSpPr>
        <p:spPr>
          <a:xfrm>
            <a:off x="6193859" y="3977522"/>
            <a:ext cx="473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is the identity for all bonds, and similar for all the mirrored networks.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98DCA-2046-54AD-32C5-85B1C6C2E9FA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3331125" y="4475701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2C65D34-EA0B-FB8A-9D84-F38C0FFB2710}"/>
              </a:ext>
            </a:extLst>
          </p:cNvPr>
          <p:cNvSpPr txBox="1"/>
          <p:nvPr/>
        </p:nvSpPr>
        <p:spPr>
          <a:xfrm>
            <a:off x="4775027" y="3021129"/>
            <a:ext cx="59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Such that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5C9AC-B882-4956-37EA-6C0A7A85D28C}"/>
              </a:ext>
            </a:extLst>
          </p:cNvPr>
          <p:cNvSpPr txBox="1"/>
          <p:nvPr/>
        </p:nvSpPr>
        <p:spPr>
          <a:xfrm>
            <a:off x="4775027" y="1365496"/>
            <a:ext cx="59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 can write:</a:t>
            </a:r>
            <a:endParaRPr lang="en-GB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96CC8-DDD7-44B8-E25F-7929C926AA72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4319096" y="2273824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5D230B-0281-3E5C-1B03-C104CEB37534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922567" y="4106355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6D4DC8-143B-2BB5-5CA8-8C7CAF8393F0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1402641" y="4106355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16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Controlling bond dimension</a:t>
            </a:r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BDA7C46-F77D-3F56-705F-B72C0DC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B507C9B-49C8-7B35-6208-1E220B252438}"/>
              </a:ext>
            </a:extLst>
          </p:cNvPr>
          <p:cNvSpPr/>
          <p:nvPr/>
        </p:nvSpPr>
        <p:spPr>
          <a:xfrm>
            <a:off x="5419877" y="2445972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5C9AC-B882-4956-37EA-6C0A7A85D28C}"/>
              </a:ext>
            </a:extLst>
          </p:cNvPr>
          <p:cNvSpPr txBox="1"/>
          <p:nvPr/>
        </p:nvSpPr>
        <p:spPr>
          <a:xfrm>
            <a:off x="977860" y="1325232"/>
            <a:ext cx="63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If the bond dimension of an MPS is larger than it needs to be, the</a:t>
            </a:r>
          </a:p>
          <a:p>
            <a:r>
              <a:rPr lang="nl-NL" dirty="0"/>
              <a:t>The bond dimension can be reduced by truncating those bonds.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24CC2-898F-C59C-B4B8-93FBF84D16DA}"/>
              </a:ext>
            </a:extLst>
          </p:cNvPr>
          <p:cNvSpPr txBox="1"/>
          <p:nvPr/>
        </p:nvSpPr>
        <p:spPr>
          <a:xfrm>
            <a:off x="7495472" y="1325232"/>
            <a:ext cx="3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will contain zeroes.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2497C-8C72-0EA6-3905-45796D18EE52}"/>
              </a:ext>
            </a:extLst>
          </p:cNvPr>
          <p:cNvSpPr txBox="1"/>
          <p:nvPr/>
        </p:nvSpPr>
        <p:spPr>
          <a:xfrm>
            <a:off x="999274" y="2069432"/>
            <a:ext cx="979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This also forms the basis for an approximation scheme. In the canonical form, </a:t>
            </a:r>
          </a:p>
          <a:p>
            <a:r>
              <a:rPr lang="nl-NL" dirty="0"/>
              <a:t>one can truncate a bond to drop all entries of        smaller than some cutoff.</a:t>
            </a:r>
          </a:p>
          <a:p>
            <a:r>
              <a:rPr lang="nl-NL" dirty="0"/>
              <a:t>In practice, this works really well.</a:t>
            </a:r>
            <a:endParaRPr lang="en-GB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D201587B-B3C3-B6C3-A0A1-F56B0C856EC5}"/>
              </a:ext>
            </a:extLst>
          </p:cNvPr>
          <p:cNvSpPr/>
          <p:nvPr/>
        </p:nvSpPr>
        <p:spPr>
          <a:xfrm>
            <a:off x="7231759" y="1445514"/>
            <a:ext cx="198669" cy="177248"/>
          </a:xfrm>
          <a:prstGeom prst="diamond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0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101"/>
          <p:cNvPicPr preferRelativeResize="0"/>
          <p:nvPr/>
        </p:nvPicPr>
        <p:blipFill rotWithShape="1">
          <a:blip r:embed="rId3">
            <a:alphaModFix/>
          </a:blip>
          <a:srcRect l="13303" r="12912"/>
          <a:stretch/>
        </p:blipFill>
        <p:spPr>
          <a:xfrm>
            <a:off x="-308319" y="-1720217"/>
            <a:ext cx="13508640" cy="102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1175" y="1024563"/>
            <a:ext cx="4508333" cy="24044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0;p101">
            <a:extLst>
              <a:ext uri="{FF2B5EF4-FFF2-40B4-BE49-F238E27FC236}">
                <a16:creationId xmlns:a16="http://schemas.microsoft.com/office/drawing/2014/main" id="{62D3E59A-4F4E-4B42-A9E4-320BBF42EC44}"/>
              </a:ext>
            </a:extLst>
          </p:cNvPr>
          <p:cNvSpPr txBox="1"/>
          <p:nvPr/>
        </p:nvSpPr>
        <p:spPr>
          <a:xfrm>
            <a:off x="791203" y="7155356"/>
            <a:ext cx="12409118" cy="112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FR" sz="4267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loic@pasqal.com</a:t>
            </a:r>
            <a:endParaRPr sz="4267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5102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2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Contents</a:t>
            </a:r>
          </a:p>
        </p:txBody>
      </p:sp>
      <p:sp>
        <p:nvSpPr>
          <p:cNvPr id="34" name="Espace réservé du pied de page 3">
            <a:extLst>
              <a:ext uri="{FF2B5EF4-FFF2-40B4-BE49-F238E27FC236}">
                <a16:creationId xmlns:a16="http://schemas.microsoft.com/office/drawing/2014/main" id="{9390B472-54CB-98D1-C487-720F85BE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CB0E7-D777-85FD-1DD0-54D13D0C6E9E}"/>
              </a:ext>
            </a:extLst>
          </p:cNvPr>
          <p:cNvSpPr txBox="1"/>
          <p:nvPr/>
        </p:nvSpPr>
        <p:spPr>
          <a:xfrm>
            <a:off x="409901" y="1140594"/>
            <a:ext cx="10832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Quantum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Tensor Network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Contraction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Example: Hardware efficient ansatz QVC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/>
              <a:t>If time permits: Controlling bond dimension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411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3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Quantum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/>
              <p:nvPr/>
            </p:nvSpPr>
            <p:spPr>
              <a:xfrm>
                <a:off x="631065" y="1215508"/>
                <a:ext cx="3761053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1215508"/>
                <a:ext cx="3761053" cy="1226233"/>
              </a:xfrm>
              <a:prstGeom prst="rect">
                <a:avLst/>
              </a:prstGeom>
              <a:blipFill>
                <a:blip r:embed="rId6"/>
                <a:stretch>
                  <a:fillRect l="-1684" t="-57143" b="-8673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910902"/>
                  </p:ext>
                </p:extLst>
              </p:nvPr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910902"/>
                  </p:ext>
                </p:extLst>
              </p:nvPr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935" t="-148718" r="-101869" b="-3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3320DB4-2567-DB08-C7B3-BEB92999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76953"/>
              </p:ext>
            </p:extLst>
          </p:nvPr>
        </p:nvGraphicFramePr>
        <p:xfrm>
          <a:off x="2256652" y="2316480"/>
          <a:ext cx="32145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B7C9EF0-BEC6-43A0-4CAE-1338A88D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4005"/>
              </p:ext>
            </p:extLst>
          </p:nvPr>
        </p:nvGraphicFramePr>
        <p:xfrm>
          <a:off x="3623455" y="2316480"/>
          <a:ext cx="32145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BC3C68-881C-A854-304A-DBD80ED60E97}"/>
                  </a:ext>
                </a:extLst>
              </p:cNvPr>
              <p:cNvSpPr txBox="1"/>
              <p:nvPr/>
            </p:nvSpPr>
            <p:spPr>
              <a:xfrm>
                <a:off x="1661022" y="2524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BC3C68-881C-A854-304A-DBD80ED60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22" y="2524064"/>
                <a:ext cx="59563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F1B377-0600-2388-2ABF-346D5A818E60}"/>
                  </a:ext>
                </a:extLst>
              </p:cNvPr>
              <p:cNvSpPr txBox="1"/>
              <p:nvPr/>
            </p:nvSpPr>
            <p:spPr>
              <a:xfrm>
                <a:off x="3004184" y="2524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F1B377-0600-2388-2ABF-346D5A81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84" y="2524064"/>
                <a:ext cx="59563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4">
                <a:extLst>
                  <a:ext uri="{FF2B5EF4-FFF2-40B4-BE49-F238E27FC236}">
                    <a16:creationId xmlns:a16="http://schemas.microsoft.com/office/drawing/2014/main" id="{D4FB3121-B66B-FD4C-1D12-E8D8357942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170635"/>
                  </p:ext>
                </p:extLst>
              </p:nvPr>
            </p:nvGraphicFramePr>
            <p:xfrm>
              <a:off x="4657466" y="2314502"/>
              <a:ext cx="321456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456">
                      <a:extLst>
                        <a:ext uri="{9D8B030D-6E8A-4147-A177-3AD203B41FA5}">
                          <a16:colId xmlns:a16="http://schemas.microsoft.com/office/drawing/2014/main" val="2403102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4129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776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4">
                <a:extLst>
                  <a:ext uri="{FF2B5EF4-FFF2-40B4-BE49-F238E27FC236}">
                    <a16:creationId xmlns:a16="http://schemas.microsoft.com/office/drawing/2014/main" id="{D4FB3121-B66B-FD4C-1D12-E8D8357942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170635"/>
                  </p:ext>
                </p:extLst>
              </p:nvPr>
            </p:nvGraphicFramePr>
            <p:xfrm>
              <a:off x="4657466" y="2314502"/>
              <a:ext cx="321456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456">
                      <a:extLst>
                        <a:ext uri="{9D8B030D-6E8A-4147-A177-3AD203B41FA5}">
                          <a16:colId xmlns:a16="http://schemas.microsoft.com/office/drawing/2014/main" val="2403102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3704" t="-3333" r="-370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129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3704" t="-106897" r="-370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7762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E542B-074C-DF36-945E-19EFB02153DF}"/>
                  </a:ext>
                </a:extLst>
              </p:cNvPr>
              <p:cNvSpPr txBox="1"/>
              <p:nvPr/>
            </p:nvSpPr>
            <p:spPr>
              <a:xfrm>
                <a:off x="2618914" y="2546843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E542B-074C-DF36-945E-19EFB021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14" y="2546843"/>
                <a:ext cx="595630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D9FDCD-C839-5669-7AC7-29D4158ED193}"/>
                  </a:ext>
                </a:extLst>
              </p:cNvPr>
              <p:cNvSpPr txBox="1"/>
              <p:nvPr/>
            </p:nvSpPr>
            <p:spPr>
              <a:xfrm>
                <a:off x="3953301" y="2546843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D9FDCD-C839-5669-7AC7-29D4158ED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01" y="2546843"/>
                <a:ext cx="59563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space réservé du pied de page 3">
            <a:extLst>
              <a:ext uri="{FF2B5EF4-FFF2-40B4-BE49-F238E27FC236}">
                <a16:creationId xmlns:a16="http://schemas.microsoft.com/office/drawing/2014/main" id="{9390B472-54CB-98D1-C487-720F85BE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8049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4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Quantum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/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blipFill>
                <a:blip r:embed="rId6"/>
                <a:stretch>
                  <a:fillRect l="-2174" t="-57143" b="-8673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/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blipFill>
                <a:blip r:embed="rId7"/>
                <a:stretch>
                  <a:fillRect l="-1205" t="-57143" b="-8775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277608"/>
                  </p:ext>
                </p:extLst>
              </p:nvPr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277608"/>
                  </p:ext>
                </p:extLst>
              </p:nvPr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935" t="-148718" r="-101869" b="-3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935" t="-242500" r="-101869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EDD2EEDC-2E35-CEFF-D0C2-AC22F1B1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07460"/>
              </p:ext>
            </p:extLst>
          </p:nvPr>
        </p:nvGraphicFramePr>
        <p:xfrm>
          <a:off x="1137748" y="3231548"/>
          <a:ext cx="32145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34502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8FC079CD-01A7-6377-A222-83AF28FC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78517"/>
              </p:ext>
            </p:extLst>
          </p:nvPr>
        </p:nvGraphicFramePr>
        <p:xfrm>
          <a:off x="2369641" y="3231548"/>
          <a:ext cx="32145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0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4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2B28C-11E6-F60D-1993-ECD36A38A170}"/>
                  </a:ext>
                </a:extLst>
              </p:cNvPr>
              <p:cNvSpPr txBox="1"/>
              <p:nvPr/>
            </p:nvSpPr>
            <p:spPr>
              <a:xfrm>
                <a:off x="457866" y="3819063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2B28C-11E6-F60D-1993-ECD36A38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6" y="3819063"/>
                <a:ext cx="59563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E897FF-AE32-4648-A0C6-CDCF351FFC3E}"/>
                  </a:ext>
                </a:extLst>
              </p:cNvPr>
              <p:cNvSpPr txBox="1"/>
              <p:nvPr/>
            </p:nvSpPr>
            <p:spPr>
              <a:xfrm>
                <a:off x="1830977" y="383365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E897FF-AE32-4648-A0C6-CDCF351F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77" y="3833654"/>
                <a:ext cx="595630" cy="276999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4">
                <a:extLst>
                  <a:ext uri="{FF2B5EF4-FFF2-40B4-BE49-F238E27FC236}">
                    <a16:creationId xmlns:a16="http://schemas.microsoft.com/office/drawing/2014/main" id="{414E804D-38CE-FBFD-EC6B-1EE97F36F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178801"/>
                  </p:ext>
                </p:extLst>
              </p:nvPr>
            </p:nvGraphicFramePr>
            <p:xfrm>
              <a:off x="5952309" y="3248429"/>
              <a:ext cx="321456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456">
                      <a:extLst>
                        <a:ext uri="{9D8B030D-6E8A-4147-A177-3AD203B41FA5}">
                          <a16:colId xmlns:a16="http://schemas.microsoft.com/office/drawing/2014/main" val="2403102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4129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7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6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748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4">
                <a:extLst>
                  <a:ext uri="{FF2B5EF4-FFF2-40B4-BE49-F238E27FC236}">
                    <a16:creationId xmlns:a16="http://schemas.microsoft.com/office/drawing/2014/main" id="{414E804D-38CE-FBFD-EC6B-1EE97F36F1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178801"/>
                  </p:ext>
                </p:extLst>
              </p:nvPr>
            </p:nvGraphicFramePr>
            <p:xfrm>
              <a:off x="5952309" y="3248429"/>
              <a:ext cx="321456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21456">
                      <a:extLst>
                        <a:ext uri="{9D8B030D-6E8A-4147-A177-3AD203B41FA5}">
                          <a16:colId xmlns:a16="http://schemas.microsoft.com/office/drawing/2014/main" val="2403102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t="-3333" r="-7692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129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t="-106897" r="-7692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776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t="-200000" r="-769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267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t="-310345" r="-76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47480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92AC95-214E-C004-20D5-55B500F983B2}"/>
                  </a:ext>
                </a:extLst>
              </p:cNvPr>
              <p:cNvSpPr txBox="1"/>
              <p:nvPr/>
            </p:nvSpPr>
            <p:spPr>
              <a:xfrm>
                <a:off x="1492211" y="3819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92AC95-214E-C004-20D5-55B500F9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11" y="3819064"/>
                <a:ext cx="595630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614932-B43F-EB44-619F-B32EF4F4C4BD}"/>
                  </a:ext>
                </a:extLst>
              </p:cNvPr>
              <p:cNvSpPr txBox="1"/>
              <p:nvPr/>
            </p:nvSpPr>
            <p:spPr>
              <a:xfrm>
                <a:off x="5215253" y="3819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F614932-B43F-EB44-619F-B32EF4F4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53" y="3819064"/>
                <a:ext cx="59563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1E180AE-A4F3-1691-420E-3B64BB8E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5582"/>
              </p:ext>
            </p:extLst>
          </p:nvPr>
        </p:nvGraphicFramePr>
        <p:xfrm>
          <a:off x="3578779" y="3248429"/>
          <a:ext cx="32145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0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49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E7224F-05E9-76C1-507B-CB2D115F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21504"/>
              </p:ext>
            </p:extLst>
          </p:nvPr>
        </p:nvGraphicFramePr>
        <p:xfrm>
          <a:off x="4784122" y="3230474"/>
          <a:ext cx="32145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456">
                  <a:extLst>
                    <a:ext uri="{9D8B030D-6E8A-4147-A177-3AD203B41FA5}">
                      <a16:colId xmlns:a16="http://schemas.microsoft.com/office/drawing/2014/main" val="240310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7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0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4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E20299-BA19-F408-799C-ADDF065568AC}"/>
                  </a:ext>
                </a:extLst>
              </p:cNvPr>
              <p:cNvSpPr txBox="1"/>
              <p:nvPr/>
            </p:nvSpPr>
            <p:spPr>
              <a:xfrm>
                <a:off x="3004891" y="383365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E20299-BA19-F408-799C-ADDF06556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91" y="3833654"/>
                <a:ext cx="595630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461536-B705-EBEA-8BFF-2C15C75B3E11}"/>
                  </a:ext>
                </a:extLst>
              </p:cNvPr>
              <p:cNvSpPr txBox="1"/>
              <p:nvPr/>
            </p:nvSpPr>
            <p:spPr>
              <a:xfrm>
                <a:off x="2666125" y="3819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461536-B705-EBEA-8BFF-2C15C75B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25" y="3819064"/>
                <a:ext cx="595630" cy="276999"/>
              </a:xfrm>
              <a:prstGeom prst="rect">
                <a:avLst/>
              </a:prstGeom>
              <a:blipFill>
                <a:blip r:embed="rId1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0D661-31C8-C98D-4E54-CD1B579B4EB0}"/>
                  </a:ext>
                </a:extLst>
              </p:cNvPr>
              <p:cNvSpPr txBox="1"/>
              <p:nvPr/>
            </p:nvSpPr>
            <p:spPr>
              <a:xfrm>
                <a:off x="4190388" y="383365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0D661-31C8-C98D-4E54-CD1B579B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88" y="3833654"/>
                <a:ext cx="595630" cy="276999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4C11A8-B7C9-5D88-1B71-A61AA43F344C}"/>
                  </a:ext>
                </a:extLst>
              </p:cNvPr>
              <p:cNvSpPr txBox="1"/>
              <p:nvPr/>
            </p:nvSpPr>
            <p:spPr>
              <a:xfrm>
                <a:off x="3851622" y="3819064"/>
                <a:ext cx="5956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4C11A8-B7C9-5D88-1B71-A61AA43F3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22" y="3819064"/>
                <a:ext cx="595630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B0B9C7F9-59EE-BDE5-5408-7DCABCF61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84736"/>
                  </p:ext>
                </p:extLst>
              </p:nvPr>
            </p:nvGraphicFramePr>
            <p:xfrm>
              <a:off x="2381325" y="5379880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B0B9C7F9-59EE-BDE5-5408-7DCABCF61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84736"/>
                  </p:ext>
                </p:extLst>
              </p:nvPr>
            </p:nvGraphicFramePr>
            <p:xfrm>
              <a:off x="2381325" y="5379880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7"/>
                          <a:stretch>
                            <a:fillRect l="-1266" t="-3333" r="-10126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7"/>
                          <a:stretch>
                            <a:fillRect l="-102564" t="-3333" r="-256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7"/>
                          <a:stretch>
                            <a:fillRect l="-1266" t="-103333" r="-10126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7"/>
                          <a:stretch>
                            <a:fillRect l="-102564" t="-103333" r="-25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470BC6-FCC7-8FD0-3999-B794EC53DBA9}"/>
              </a:ext>
            </a:extLst>
          </p:cNvPr>
          <p:cNvSpPr txBox="1"/>
          <p:nvPr/>
        </p:nvSpPr>
        <p:spPr>
          <a:xfrm>
            <a:off x="5333186" y="5427554"/>
            <a:ext cx="429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The same information can be represented in vector or matrix for</a:t>
            </a:r>
            <a:r>
              <a:rPr lang="nl-NL" dirty="0"/>
              <a:t>m</a:t>
            </a:r>
            <a:r>
              <a:rPr lang="en-FR" dirty="0"/>
              <a:t> </a:t>
            </a:r>
          </a:p>
        </p:txBody>
      </p:sp>
      <p:sp>
        <p:nvSpPr>
          <p:cNvPr id="40" name="Espace réservé du pied de page 3">
            <a:extLst>
              <a:ext uri="{FF2B5EF4-FFF2-40B4-BE49-F238E27FC236}">
                <a16:creationId xmlns:a16="http://schemas.microsoft.com/office/drawing/2014/main" id="{2D8403F9-9BE5-D302-81F7-9368D98D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274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5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Quantum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/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blipFill>
                <a:blip r:embed="rId6"/>
                <a:stretch>
                  <a:fillRect l="-2174" t="-57143" b="-8673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/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blipFill>
                <a:blip r:embed="rId7"/>
                <a:stretch>
                  <a:fillRect l="-1205" t="-57143" b="-8775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FD6C81-7C59-8673-DE16-2AA02C18B55A}"/>
                  </a:ext>
                </a:extLst>
              </p:cNvPr>
              <p:cNvSpPr txBox="1"/>
              <p:nvPr/>
            </p:nvSpPr>
            <p:spPr>
              <a:xfrm>
                <a:off x="409901" y="2846099"/>
                <a:ext cx="3065171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FD6C81-7C59-8673-DE16-2AA02C18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1" y="2846099"/>
                <a:ext cx="3065171" cy="1226233"/>
              </a:xfrm>
              <a:prstGeom prst="rect">
                <a:avLst/>
              </a:prstGeom>
              <a:blipFill>
                <a:blip r:embed="rId8"/>
                <a:stretch>
                  <a:fillRect t="-57732" b="-8866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148718" r="-101869" b="-3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242500" r="-10186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351282" r="-101869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440000" r="-101869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935" t="-440000" r="-186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4">
                <a:extLst>
                  <a:ext uri="{FF2B5EF4-FFF2-40B4-BE49-F238E27FC236}">
                    <a16:creationId xmlns:a16="http://schemas.microsoft.com/office/drawing/2014/main" id="{E796A14A-1BE6-F072-E59D-B745B9F77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662094"/>
                  </p:ext>
                </p:extLst>
              </p:nvPr>
            </p:nvGraphicFramePr>
            <p:xfrm>
              <a:off x="2417380" y="4632302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4">
                <a:extLst>
                  <a:ext uri="{FF2B5EF4-FFF2-40B4-BE49-F238E27FC236}">
                    <a16:creationId xmlns:a16="http://schemas.microsoft.com/office/drawing/2014/main" id="{E796A14A-1BE6-F072-E59D-B745B9F77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662094"/>
                  </p:ext>
                </p:extLst>
              </p:nvPr>
            </p:nvGraphicFramePr>
            <p:xfrm>
              <a:off x="2417380" y="4632302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1266" t="-3333" r="-1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102564" t="-3333" r="-128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1266" t="-103333" r="-1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0"/>
                          <a:stretch>
                            <a:fillRect l="-102564" t="-103333" r="-128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A0B6FDB6-E4DD-4E5C-BEB5-E137C4EAD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46235"/>
                  </p:ext>
                </p:extLst>
              </p:nvPr>
            </p:nvGraphicFramePr>
            <p:xfrm>
              <a:off x="1558818" y="4948416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A0B6FDB6-E4DD-4E5C-BEB5-E137C4EAD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46235"/>
                  </p:ext>
                </p:extLst>
              </p:nvPr>
            </p:nvGraphicFramePr>
            <p:xfrm>
              <a:off x="1558818" y="4948416"/>
              <a:ext cx="198639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93195">
                      <a:extLst>
                        <a:ext uri="{9D8B030D-6E8A-4147-A177-3AD203B41FA5}">
                          <a16:colId xmlns:a16="http://schemas.microsoft.com/office/drawing/2014/main" val="3825740448"/>
                        </a:ext>
                      </a:extLst>
                    </a:gridCol>
                    <a:gridCol w="993195">
                      <a:extLst>
                        <a:ext uri="{9D8B030D-6E8A-4147-A177-3AD203B41FA5}">
                          <a16:colId xmlns:a16="http://schemas.microsoft.com/office/drawing/2014/main" val="3710546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l="-1266" t="-3333" r="-10126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l="-101266" t="-3333" r="-126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939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l="-1266" t="-103333" r="-10126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>
                        <a:blipFill>
                          <a:blip r:embed="rId11"/>
                          <a:stretch>
                            <a:fillRect l="-101266" t="-103333" r="-126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142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72C866D-118B-D519-1EBC-27673C77D4BF}"/>
              </a:ext>
            </a:extLst>
          </p:cNvPr>
          <p:cNvSpPr txBox="1"/>
          <p:nvPr/>
        </p:nvSpPr>
        <p:spPr>
          <a:xfrm>
            <a:off x="5167136" y="4993934"/>
            <a:ext cx="429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For 3 qubits the quantum state can be encoded as a </a:t>
            </a:r>
            <a:r>
              <a:rPr lang="nl-NL" dirty="0"/>
              <a:t>rank 3</a:t>
            </a:r>
            <a:r>
              <a:rPr lang="en-FR" dirty="0"/>
              <a:t> tensor </a:t>
            </a:r>
          </a:p>
        </p:txBody>
      </p:sp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4D93357F-5F7A-151F-6CDF-8E73926E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487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6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Quantum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/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D62AB3-9E00-F6EC-8F56-90B23C51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1215508"/>
                <a:ext cx="3490175" cy="1226233"/>
              </a:xfrm>
              <a:prstGeom prst="rect">
                <a:avLst/>
              </a:prstGeom>
              <a:blipFill>
                <a:blip r:embed="rId6"/>
                <a:stretch>
                  <a:fillRect l="-2174" t="-57143" b="-8673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/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6603B-AFC3-F78B-0D50-AC01C3D45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2020218"/>
                <a:ext cx="6310648" cy="1226233"/>
              </a:xfrm>
              <a:prstGeom prst="rect">
                <a:avLst/>
              </a:prstGeom>
              <a:blipFill>
                <a:blip r:embed="rId7"/>
                <a:stretch>
                  <a:fillRect l="-1205" t="-57143" b="-8775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FD6C81-7C59-8673-DE16-2AA02C18B55A}"/>
                  </a:ext>
                </a:extLst>
              </p:cNvPr>
              <p:cNvSpPr txBox="1"/>
              <p:nvPr/>
            </p:nvSpPr>
            <p:spPr>
              <a:xfrm>
                <a:off x="409901" y="2846099"/>
                <a:ext cx="3065171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FD6C81-7C59-8673-DE16-2AA02C18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1" y="2846099"/>
                <a:ext cx="3065171" cy="1226233"/>
              </a:xfrm>
              <a:prstGeom prst="rect">
                <a:avLst/>
              </a:prstGeom>
              <a:blipFill>
                <a:blip r:embed="rId8"/>
                <a:stretch>
                  <a:fillRect t="-57732" b="-8866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C4C44C8C-0FAF-59E5-FBD7-1213AB9316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940" y="1342804"/>
              <a:ext cx="4068984" cy="272952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6328">
                      <a:extLst>
                        <a:ext uri="{9D8B030D-6E8A-4147-A177-3AD203B41FA5}">
                          <a16:colId xmlns:a16="http://schemas.microsoft.com/office/drawing/2014/main" val="2880712918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3642026546"/>
                        </a:ext>
                      </a:extLst>
                    </a:gridCol>
                    <a:gridCol w="1356328">
                      <a:extLst>
                        <a:ext uri="{9D8B030D-6E8A-4147-A177-3AD203B41FA5}">
                          <a16:colId xmlns:a16="http://schemas.microsoft.com/office/drawing/2014/main" val="958379395"/>
                        </a:ext>
                      </a:extLst>
                    </a:gridCol>
                  </a:tblGrid>
                  <a:tr h="730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Qbits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  <a:endParaRPr lang="en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7919907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148718" r="-101869" b="-3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en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308824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242500" r="-10186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326459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351282" r="-101869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9678143"/>
                      </a:ext>
                    </a:extLst>
                  </a:tr>
                  <a:tr h="499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F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935" t="-440000" r="-101869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935" t="-440000" r="-186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34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AB934B-96AA-7BE1-D2E7-6187F72900B8}"/>
                  </a:ext>
                </a:extLst>
              </p:cNvPr>
              <p:cNvSpPr txBox="1"/>
              <p:nvPr/>
            </p:nvSpPr>
            <p:spPr>
              <a:xfrm>
                <a:off x="7752285" y="4532903"/>
                <a:ext cx="36807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dirty="0"/>
                  <a:t># parameter for N = 300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90</m:t>
                        </m:r>
                      </m:sup>
                    </m:sSup>
                  </m:oMath>
                </a14:m>
                <a:br>
                  <a:rPr lang="en-FR" dirty="0"/>
                </a:br>
                <a:r>
                  <a:rPr lang="en-FR" dirty="0"/>
                  <a:t># of particles in the observable universe </a:t>
                </a:r>
                <a:r>
                  <a:rPr lang="en-FR" i="1" dirty="0"/>
                  <a:t>vigintillion</a:t>
                </a:r>
                <a:r>
                  <a:rPr lang="en-FR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AB934B-96AA-7BE1-D2E7-6187F729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285" y="4532903"/>
                <a:ext cx="3680786" cy="923330"/>
              </a:xfrm>
              <a:prstGeom prst="rect">
                <a:avLst/>
              </a:prstGeom>
              <a:blipFill>
                <a:blip r:embed="rId10"/>
                <a:stretch>
                  <a:fillRect l="-1375" t="-4110" b="-958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69C479B-C0CC-B04F-551E-A97DA35E1F05}"/>
              </a:ext>
            </a:extLst>
          </p:cNvPr>
          <p:cNvGrpSpPr/>
          <p:nvPr/>
        </p:nvGrpSpPr>
        <p:grpSpPr>
          <a:xfrm>
            <a:off x="1543245" y="4328803"/>
            <a:ext cx="3610075" cy="646331"/>
            <a:chOff x="3475072" y="5217798"/>
            <a:chExt cx="83157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7489D8-A0D9-54C0-FD57-A6260D4A5633}"/>
                    </a:ext>
                  </a:extLst>
                </p:cNvPr>
                <p:cNvSpPr txBox="1"/>
                <p:nvPr/>
              </p:nvSpPr>
              <p:spPr>
                <a:xfrm>
                  <a:off x="3475072" y="5333930"/>
                  <a:ext cx="232908" cy="3341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F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FR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7489D8-A0D9-54C0-FD57-A6260D4A5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072" y="5333930"/>
                  <a:ext cx="232908" cy="334194"/>
                </a:xfrm>
                <a:prstGeom prst="rect">
                  <a:avLst/>
                </a:prstGeom>
                <a:blipFill>
                  <a:blip r:embed="rId11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597330-7D79-756D-EC2A-990C9628F8A6}"/>
                </a:ext>
              </a:extLst>
            </p:cNvPr>
            <p:cNvSpPr txBox="1"/>
            <p:nvPr/>
          </p:nvSpPr>
          <p:spPr>
            <a:xfrm>
              <a:off x="3690616" y="5217798"/>
              <a:ext cx="616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nl-NL" dirty="0"/>
                <a:t>an object with N indices, i.e. A rank N</a:t>
              </a:r>
              <a:r>
                <a:rPr lang="en-US" dirty="0"/>
                <a:t> tensor</a:t>
              </a:r>
              <a:endParaRPr lang="en-FR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C455855-D699-D0C0-53A6-6BA6C68FEC81}"/>
              </a:ext>
            </a:extLst>
          </p:cNvPr>
          <p:cNvSpPr txBox="1"/>
          <p:nvPr/>
        </p:nvSpPr>
        <p:spPr>
          <a:xfrm>
            <a:off x="567916" y="5574064"/>
            <a:ext cx="602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  <a:r>
              <a:rPr lang="en-FR" dirty="0"/>
              <a:t>rray of coefficients for 40 qbits requires 1 Tb  of memory. How to</a:t>
            </a:r>
            <a:r>
              <a:rPr lang="ru-RU" dirty="0"/>
              <a:t> </a:t>
            </a:r>
            <a:r>
              <a:rPr lang="en-US" dirty="0"/>
              <a:t>store</a:t>
            </a:r>
            <a:r>
              <a:rPr lang="en-FR" dirty="0"/>
              <a:t> it in a computer ? </a:t>
            </a:r>
          </a:p>
        </p:txBody>
      </p:sp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id="{EA204EEE-C099-728D-A8E9-33B39F75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48793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7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Tensors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765DC95-D7D2-0B7B-145D-4DB169BACCDC}"/>
              </a:ext>
            </a:extLst>
          </p:cNvPr>
          <p:cNvGrpSpPr/>
          <p:nvPr/>
        </p:nvGrpSpPr>
        <p:grpSpPr>
          <a:xfrm>
            <a:off x="6861982" y="1772691"/>
            <a:ext cx="971153" cy="1076806"/>
            <a:chOff x="7063947" y="2807491"/>
            <a:chExt cx="971153" cy="107680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84C4C26-87C1-C654-2CC4-40C3C8AE8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3947" y="2807491"/>
              <a:ext cx="906779" cy="426282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332EBAC-B2D1-18C3-C020-1275CC8517A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34373" y="32415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DBBA96-905F-01F8-2D2A-EDC48D6B3C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822906" y="32415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806B7C-D775-1583-8F70-044C78A65B4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04522" y="32415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668E5C5-007D-271C-17AC-AC7108C6F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7323" y="3358970"/>
              <a:ext cx="37486" cy="355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5A6353-285C-97EA-32B7-7DEA8A789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5046" y="3358061"/>
              <a:ext cx="37486" cy="355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FF7BC37-D08B-7349-B119-26C6620EB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9553" y="3353412"/>
              <a:ext cx="37486" cy="355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08621B4-6237-693E-C1D7-E4882CBFB196}"/>
                    </a:ext>
                  </a:extLst>
                </p:cNvPr>
                <p:cNvSpPr txBox="1"/>
                <p:nvPr/>
              </p:nvSpPr>
              <p:spPr>
                <a:xfrm>
                  <a:off x="7395683" y="2853163"/>
                  <a:ext cx="2221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08621B4-6237-693E-C1D7-E4882CBFB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683" y="2853163"/>
                  <a:ext cx="2221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4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1481208-B46F-3E29-6E16-D937E8295AD0}"/>
                    </a:ext>
                  </a:extLst>
                </p:cNvPr>
                <p:cNvSpPr txBox="1"/>
                <p:nvPr/>
              </p:nvSpPr>
              <p:spPr>
                <a:xfrm>
                  <a:off x="7134076" y="3576520"/>
                  <a:ext cx="2531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1481208-B46F-3E29-6E16-D937E8295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076" y="3576520"/>
                  <a:ext cx="25314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9048" r="-9524" b="-16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1E0E7C2-2D7B-B466-53FD-AE26393E5DFB}"/>
                    </a:ext>
                  </a:extLst>
                </p:cNvPr>
                <p:cNvSpPr txBox="1"/>
                <p:nvPr/>
              </p:nvSpPr>
              <p:spPr>
                <a:xfrm>
                  <a:off x="7739571" y="3576520"/>
                  <a:ext cx="2955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1E0E7C2-2D7B-B466-53FD-AE26393E5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71" y="3576520"/>
                  <a:ext cx="29552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0833" r="-4167" b="-16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6928291-E43F-3A7A-68E5-73059153AE2B}"/>
              </a:ext>
            </a:extLst>
          </p:cNvPr>
          <p:cNvGrpSpPr/>
          <p:nvPr/>
        </p:nvGrpSpPr>
        <p:grpSpPr>
          <a:xfrm>
            <a:off x="891091" y="1769514"/>
            <a:ext cx="544694" cy="1076806"/>
            <a:chOff x="1982963" y="2807491"/>
            <a:chExt cx="544694" cy="107680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9290165-B0A9-F6BB-C8A6-087961444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963" y="2807491"/>
              <a:ext cx="544694" cy="426282"/>
            </a:xfrm>
            <a:prstGeom prst="roundRect">
              <a:avLst/>
            </a:prstGeom>
            <a:solidFill>
              <a:schemeClr val="lt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AA0237-6AEC-965A-7029-B8B9BA1CCBE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255310" y="32415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2443A43-BE1D-8E59-225F-0FD4F1E8E9D3}"/>
                    </a:ext>
                  </a:extLst>
                </p:cNvPr>
                <p:cNvSpPr txBox="1"/>
                <p:nvPr/>
              </p:nvSpPr>
              <p:spPr>
                <a:xfrm>
                  <a:off x="2141049" y="2866743"/>
                  <a:ext cx="2046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2443A43-BE1D-8E59-225F-0FD4F1E8E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049" y="2866743"/>
                  <a:ext cx="20467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7647" r="-11765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B8D8A83-2516-A379-ABB1-FF815B5B20C8}"/>
                    </a:ext>
                  </a:extLst>
                </p:cNvPr>
                <p:cNvSpPr txBox="1"/>
                <p:nvPr/>
              </p:nvSpPr>
              <p:spPr>
                <a:xfrm>
                  <a:off x="2181507" y="3576520"/>
                  <a:ext cx="1476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B8D8A83-2516-A379-ABB1-FF815B5B2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507" y="3576520"/>
                  <a:ext cx="14760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0769" r="-30769" b="-384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A19AEF-9063-22A7-A514-EA7048B5F3B9}"/>
              </a:ext>
            </a:extLst>
          </p:cNvPr>
          <p:cNvGrpSpPr/>
          <p:nvPr/>
        </p:nvGrpSpPr>
        <p:grpSpPr>
          <a:xfrm>
            <a:off x="4488814" y="1768972"/>
            <a:ext cx="1353033" cy="1059889"/>
            <a:chOff x="5192532" y="2807491"/>
            <a:chExt cx="1353033" cy="105988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731D1D9-5D43-386E-7256-75BBF48F1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7701" y="2807491"/>
              <a:ext cx="676902" cy="426282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633AF5-B15F-98DC-79AC-D4575A842F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68991" y="3251535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A02F4BB-C3FD-80A6-EDDF-8A083531F595}"/>
                    </a:ext>
                  </a:extLst>
                </p:cNvPr>
                <p:cNvSpPr txBox="1"/>
                <p:nvPr/>
              </p:nvSpPr>
              <p:spPr>
                <a:xfrm>
                  <a:off x="5773061" y="2866743"/>
                  <a:ext cx="2156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A02F4BB-C3FD-80A6-EDDF-8A083531F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061" y="2866743"/>
                  <a:ext cx="2156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7778" r="-22222" b="-8333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017E57-7F88-4FED-CE56-09E071DA1A18}"/>
                    </a:ext>
                  </a:extLst>
                </p:cNvPr>
                <p:cNvSpPr txBox="1"/>
                <p:nvPr/>
              </p:nvSpPr>
              <p:spPr>
                <a:xfrm>
                  <a:off x="6339290" y="3167741"/>
                  <a:ext cx="2062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5017E57-7F88-4FED-CE56-09E071DA1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290" y="3167741"/>
                  <a:ext cx="20627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E23885D-5071-B6F1-1BAA-3C691E124326}"/>
                    </a:ext>
                  </a:extLst>
                </p:cNvPr>
                <p:cNvSpPr txBox="1"/>
                <p:nvPr/>
              </p:nvSpPr>
              <p:spPr>
                <a:xfrm>
                  <a:off x="5192532" y="3174520"/>
                  <a:ext cx="1476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E23885D-5071-B6F1-1BAA-3C691E12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532" y="3174520"/>
                  <a:ext cx="14760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8462" r="-23077" b="-4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EF91D4E-9BCD-F18B-9A5B-261E778E6569}"/>
                    </a:ext>
                  </a:extLst>
                </p:cNvPr>
                <p:cNvSpPr txBox="1"/>
                <p:nvPr/>
              </p:nvSpPr>
              <p:spPr>
                <a:xfrm>
                  <a:off x="5825303" y="3559603"/>
                  <a:ext cx="1550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EF91D4E-9BCD-F18B-9A5B-261E778E6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303" y="3559603"/>
                  <a:ext cx="155042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53846" r="-46154" b="-32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ACF59F3-D2C8-219D-E6AB-7B51194A74DD}"/>
              </a:ext>
            </a:extLst>
          </p:cNvPr>
          <p:cNvSpPr txBox="1"/>
          <p:nvPr/>
        </p:nvSpPr>
        <p:spPr>
          <a:xfrm>
            <a:off x="590000" y="1250895"/>
            <a:ext cx="11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vector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D7DCE8-81F0-3163-3509-24BCAC79E228}"/>
              </a:ext>
            </a:extLst>
          </p:cNvPr>
          <p:cNvSpPr txBox="1"/>
          <p:nvPr/>
        </p:nvSpPr>
        <p:spPr>
          <a:xfrm>
            <a:off x="2418454" y="1264976"/>
            <a:ext cx="11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matrix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1ACC18-265C-DC00-756E-B94DD10C7C9D}"/>
              </a:ext>
            </a:extLst>
          </p:cNvPr>
          <p:cNvSpPr txBox="1"/>
          <p:nvPr/>
        </p:nvSpPr>
        <p:spPr>
          <a:xfrm>
            <a:off x="4591836" y="1246040"/>
            <a:ext cx="11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3d tensor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E80825-2B8D-71CB-068F-E810D2069FDD}"/>
              </a:ext>
            </a:extLst>
          </p:cNvPr>
          <p:cNvSpPr txBox="1"/>
          <p:nvPr/>
        </p:nvSpPr>
        <p:spPr>
          <a:xfrm>
            <a:off x="6651194" y="1264078"/>
            <a:ext cx="131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N d tensor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BB9932-841B-C10C-A27F-EA54FE029FD5}"/>
              </a:ext>
            </a:extLst>
          </p:cNvPr>
          <p:cNvGrpSpPr/>
          <p:nvPr/>
        </p:nvGrpSpPr>
        <p:grpSpPr>
          <a:xfrm>
            <a:off x="2321783" y="1765387"/>
            <a:ext cx="1307445" cy="666985"/>
            <a:chOff x="2195163" y="1777335"/>
            <a:chExt cx="1307445" cy="66698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BF9366A-7C36-3D11-67F4-645C6284B687}"/>
                </a:ext>
              </a:extLst>
            </p:cNvPr>
            <p:cNvGrpSpPr/>
            <p:nvPr/>
          </p:nvGrpSpPr>
          <p:grpSpPr>
            <a:xfrm>
              <a:off x="2195163" y="1777335"/>
              <a:ext cx="1307445" cy="666985"/>
              <a:chOff x="3287035" y="2815312"/>
              <a:chExt cx="1307445" cy="666985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FC1F206-5B70-64D6-A7F3-D04A8096C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8CB01F1-B881-BA34-610F-8DE8660BB76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96590" y="2899238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0C9437C-FD5B-DB1E-8738-76DD05174A56}"/>
                      </a:ext>
                    </a:extLst>
                  </p:cNvPr>
                  <p:cNvSpPr txBox="1"/>
                  <p:nvPr/>
                </p:nvSpPr>
                <p:spPr>
                  <a:xfrm>
                    <a:off x="3850385" y="2882750"/>
                    <a:ext cx="2820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0C9437C-FD5B-DB1E-8738-76DD05174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0385" y="2882750"/>
                    <a:ext cx="28200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1739" r="-17391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C3E3AC3-5E19-F2AB-A9EF-D8E6CFAC5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287035" y="3174520"/>
                    <a:ext cx="1476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C3E3AC3-5E19-F2AB-A9EF-D8E6CFAC54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035" y="3174520"/>
                    <a:ext cx="14760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0769" r="-30769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09188BA-23F6-E4D1-1B5B-393BD19B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4439438" y="3169462"/>
                    <a:ext cx="1550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09188BA-23F6-E4D1-1B5B-393BD19B0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438" y="3169462"/>
                    <a:ext cx="155042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3846" r="-46154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BC9A0-8AFA-ABDE-2C9F-6D92EFBE1DBA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26EB3A-921A-93A6-510A-1B8F084FDE93}"/>
              </a:ext>
            </a:extLst>
          </p:cNvPr>
          <p:cNvGrpSpPr/>
          <p:nvPr/>
        </p:nvGrpSpPr>
        <p:grpSpPr>
          <a:xfrm>
            <a:off x="4559181" y="1995396"/>
            <a:ext cx="1226506" cy="0"/>
            <a:chOff x="4171027" y="1995938"/>
            <a:chExt cx="1226506" cy="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FDED94-EB4E-4144-0BBA-359D24D6F0A2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4308428" y="1858537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D96B0D-0972-F447-BCF5-2D9A15859991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5260132" y="1858537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80B2263-65AA-3D1F-965C-1C77294402D1}"/>
              </a:ext>
            </a:extLst>
          </p:cNvPr>
          <p:cNvGrpSpPr/>
          <p:nvPr/>
        </p:nvGrpSpPr>
        <p:grpSpPr>
          <a:xfrm>
            <a:off x="217781" y="4374883"/>
            <a:ext cx="5205177" cy="799487"/>
            <a:chOff x="273667" y="3294426"/>
            <a:chExt cx="5205177" cy="799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A42E0F2-EC76-2116-D707-C073FE9B267E}"/>
                    </a:ext>
                  </a:extLst>
                </p:cNvPr>
                <p:cNvSpPr txBox="1"/>
                <p:nvPr/>
              </p:nvSpPr>
              <p:spPr>
                <a:xfrm>
                  <a:off x="273667" y="3294426"/>
                  <a:ext cx="1927146" cy="703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A42E0F2-EC76-2116-D707-C073FE9B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67" y="3294426"/>
                  <a:ext cx="1927146" cy="703526"/>
                </a:xfrm>
                <a:prstGeom prst="rect">
                  <a:avLst/>
                </a:prstGeom>
                <a:blipFill>
                  <a:blip r:embed="rId18"/>
                  <a:stretch>
                    <a:fillRect l="-24342" t="-139286" b="-1875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DC9DEB5-02A0-9C06-6B4D-65F90531399E}"/>
                </a:ext>
              </a:extLst>
            </p:cNvPr>
            <p:cNvGrpSpPr/>
            <p:nvPr/>
          </p:nvGrpSpPr>
          <p:grpSpPr>
            <a:xfrm>
              <a:off x="2115825" y="3382149"/>
              <a:ext cx="1271752" cy="674806"/>
              <a:chOff x="2195163" y="1777335"/>
              <a:chExt cx="1271752" cy="67480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B1CFFE9-B2B2-6491-9C1D-D9EED52B775E}"/>
                  </a:ext>
                </a:extLst>
              </p:cNvPr>
              <p:cNvGrpSpPr/>
              <p:nvPr/>
            </p:nvGrpSpPr>
            <p:grpSpPr>
              <a:xfrm>
                <a:off x="2195163" y="1777335"/>
                <a:ext cx="1211872" cy="674806"/>
                <a:chOff x="3287035" y="2815312"/>
                <a:chExt cx="1211872" cy="674806"/>
              </a:xfrm>
            </p:grpSpPr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6540F7F0-643F-695F-01BC-49CC67D0F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8AB0282-B75F-CCFA-379D-B5D72447EA8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96590" y="2899238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9B56B01C-AB5C-8C9B-F69C-EF2B6E987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852" y="2871376"/>
                      <a:ext cx="2820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9B56B01C-AB5C-8C9B-F69C-EF2B6E987F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852" y="2871376"/>
                      <a:ext cx="282000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7391" r="-17391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CB034D-7EF2-0B5D-8020-4732D985B4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ACB034D-7EF2-0B5D-8020-4732D985B4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41667" r="-33333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2E7AC1B-C5EC-EC3F-6025-E4C38D2E59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52E7AC1B-C5EC-EC3F-6025-E4C38D2E59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46154" r="-46154"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5939389-F547-BEFA-DA63-715049E2EB7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018C682-723E-8606-9E95-529BD3294725}"/>
                </a:ext>
              </a:extLst>
            </p:cNvPr>
            <p:cNvGrpSpPr/>
            <p:nvPr/>
          </p:nvGrpSpPr>
          <p:grpSpPr>
            <a:xfrm>
              <a:off x="3387577" y="3382149"/>
              <a:ext cx="544694" cy="426282"/>
              <a:chOff x="1982963" y="2807491"/>
              <a:chExt cx="544694" cy="426282"/>
            </a:xfrm>
          </p:grpSpPr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9C30F121-4585-6339-8437-311181885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963" y="2807491"/>
                <a:ext cx="544694" cy="426282"/>
              </a:xfrm>
              <a:prstGeom prst="roundRect">
                <a:avLst/>
              </a:prstGeom>
              <a:solidFill>
                <a:schemeClr val="lt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B4C39AB3-DACE-A32B-0506-16963CFA936B}"/>
                      </a:ext>
                    </a:extLst>
                  </p:cNvPr>
                  <p:cNvSpPr txBox="1"/>
                  <p:nvPr/>
                </p:nvSpPr>
                <p:spPr>
                  <a:xfrm>
                    <a:off x="2148305" y="2851354"/>
                    <a:ext cx="20467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B4C39AB3-DACE-A32B-0506-16963CFA93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305" y="2851354"/>
                    <a:ext cx="204671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7647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C8F714A-7E64-DB76-7D8C-0410D0961D0A}"/>
                    </a:ext>
                  </a:extLst>
                </p:cNvPr>
                <p:cNvSpPr txBox="1"/>
                <p:nvPr/>
              </p:nvSpPr>
              <p:spPr>
                <a:xfrm>
                  <a:off x="4068792" y="3456790"/>
                  <a:ext cx="3589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C8F714A-7E64-DB76-7D8C-0410D0961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792" y="3456790"/>
                  <a:ext cx="358946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0000" t="-8696" r="-3333" b="-34783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EAE18C8-ABE5-7B34-80C9-2AC54DCE5BE2}"/>
                </a:ext>
              </a:extLst>
            </p:cNvPr>
            <p:cNvGrpSpPr/>
            <p:nvPr/>
          </p:nvGrpSpPr>
          <p:grpSpPr>
            <a:xfrm>
              <a:off x="4659348" y="3375913"/>
              <a:ext cx="819496" cy="426282"/>
              <a:chOff x="5050141" y="3392367"/>
              <a:chExt cx="819496" cy="42628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92BC6EB-6A05-D752-2286-EED5B38D7F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5187542" y="3476293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AB1FF02-9186-6518-CB6C-A1F9F077618D}"/>
                  </a:ext>
                </a:extLst>
              </p:cNvPr>
              <p:cNvGrpSpPr/>
              <p:nvPr/>
            </p:nvGrpSpPr>
            <p:grpSpPr>
              <a:xfrm>
                <a:off x="5324943" y="3392367"/>
                <a:ext cx="544694" cy="426282"/>
                <a:chOff x="1982963" y="2807491"/>
                <a:chExt cx="544694" cy="426282"/>
              </a:xfrm>
            </p:grpSpPr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D35E045D-3D3A-D6BD-CE4D-954FED1F69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2963" y="2807491"/>
                  <a:ext cx="544694" cy="426282"/>
                </a:xfrm>
                <a:prstGeom prst="roundRect">
                  <a:avLst/>
                </a:prstGeom>
                <a:solidFill>
                  <a:schemeClr val="lt1"/>
                </a:solidFill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3D9E9DB-93E7-217F-B554-6EA88CD25B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41049" y="2866743"/>
                      <a:ext cx="2543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3D9E9DB-93E7-217F-B554-6EA88CD25B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1049" y="2866743"/>
                      <a:ext cx="254364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9524"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04517C6-8D38-133C-6C79-82C47A2C5751}"/>
                    </a:ext>
                  </a:extLst>
                </p:cNvPr>
                <p:cNvSpPr txBox="1"/>
                <p:nvPr/>
              </p:nvSpPr>
              <p:spPr>
                <a:xfrm>
                  <a:off x="4564259" y="3786136"/>
                  <a:ext cx="1476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04517C6-8D38-133C-6C79-82C47A2C5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259" y="3786136"/>
                  <a:ext cx="147605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41667" r="-33333" b="-4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54620F6-91F8-CC58-40C6-8AE957F1C3F1}"/>
              </a:ext>
            </a:extLst>
          </p:cNvPr>
          <p:cNvGrpSpPr/>
          <p:nvPr/>
        </p:nvGrpSpPr>
        <p:grpSpPr>
          <a:xfrm>
            <a:off x="230160" y="5482175"/>
            <a:ext cx="5884949" cy="762787"/>
            <a:chOff x="273667" y="4485078"/>
            <a:chExt cx="5884949" cy="762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0EB36F4-F72B-35E8-C842-84657FD16DEC}"/>
                    </a:ext>
                  </a:extLst>
                </p:cNvPr>
                <p:cNvSpPr txBox="1"/>
                <p:nvPr/>
              </p:nvSpPr>
              <p:spPr>
                <a:xfrm>
                  <a:off x="273667" y="4485078"/>
                  <a:ext cx="1927146" cy="703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0EB36F4-F72B-35E8-C842-84657FD16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67" y="4485078"/>
                  <a:ext cx="1927146" cy="703526"/>
                </a:xfrm>
                <a:prstGeom prst="rect">
                  <a:avLst/>
                </a:prstGeom>
                <a:blipFill>
                  <a:blip r:embed="rId26"/>
                  <a:stretch>
                    <a:fillRect l="-27632" t="-136842" b="-18245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C020DF-A87C-71A4-EC01-C43720313E37}"/>
                </a:ext>
              </a:extLst>
            </p:cNvPr>
            <p:cNvGrpSpPr/>
            <p:nvPr/>
          </p:nvGrpSpPr>
          <p:grpSpPr>
            <a:xfrm>
              <a:off x="2115825" y="4572801"/>
              <a:ext cx="1271752" cy="674806"/>
              <a:chOff x="2195163" y="1777335"/>
              <a:chExt cx="1271752" cy="674806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5E2E458-1B3E-07A0-F488-EA0E69049CD8}"/>
                  </a:ext>
                </a:extLst>
              </p:cNvPr>
              <p:cNvGrpSpPr/>
              <p:nvPr/>
            </p:nvGrpSpPr>
            <p:grpSpPr>
              <a:xfrm>
                <a:off x="2195163" y="1777335"/>
                <a:ext cx="1211872" cy="674806"/>
                <a:chOff x="3287035" y="2815312"/>
                <a:chExt cx="1211872" cy="67480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D30976FE-5B78-30D5-1F87-8873F59DE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076AE8A-3493-0B88-890F-44A97734F3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96590" y="2899238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CCBF96E8-21BC-D94F-252D-BBD94E071C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852" y="2871376"/>
                      <a:ext cx="2820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CCBF96E8-21BC-D94F-252D-BBD94E071C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852" y="2871376"/>
                      <a:ext cx="282000" cy="307777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7391" r="-17391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31F4BC1B-EC68-A4F6-E56D-D31326967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31F4BC1B-EC68-A4F6-E56D-D313269671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41667" r="-33333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A383E2E-75A2-44C5-698B-83413F02F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A383E2E-75A2-44C5-698B-83413F02F4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46154" r="-46154" b="-3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ADD44B7-96EF-E359-6EE6-2DD27444B1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013AB7D-FB36-2DF2-B4A6-DF95D69D896F}"/>
                    </a:ext>
                  </a:extLst>
                </p:cNvPr>
                <p:cNvSpPr txBox="1"/>
                <p:nvPr/>
              </p:nvSpPr>
              <p:spPr>
                <a:xfrm>
                  <a:off x="4418173" y="4666108"/>
                  <a:ext cx="3589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013AB7D-FB36-2DF2-B4A6-DF95D69D8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73" y="4666108"/>
                  <a:ext cx="35894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138" t="-4348" r="-3448" b="-3913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4433EE-DB4C-78DE-72A6-F0D4B7EC8735}"/>
                </a:ext>
              </a:extLst>
            </p:cNvPr>
            <p:cNvGrpSpPr/>
            <p:nvPr/>
          </p:nvGrpSpPr>
          <p:grpSpPr>
            <a:xfrm>
              <a:off x="3108830" y="4573059"/>
              <a:ext cx="1199598" cy="674806"/>
              <a:chOff x="2267317" y="1777335"/>
              <a:chExt cx="1199598" cy="674806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E7963768-3475-B2F7-2954-CF7F737A4D93}"/>
                  </a:ext>
                </a:extLst>
              </p:cNvPr>
              <p:cNvGrpSpPr/>
              <p:nvPr/>
            </p:nvGrpSpPr>
            <p:grpSpPr>
              <a:xfrm>
                <a:off x="2267317" y="1777335"/>
                <a:ext cx="1190950" cy="674806"/>
                <a:chOff x="3359189" y="2815312"/>
                <a:chExt cx="1190950" cy="674806"/>
              </a:xfrm>
            </p:grpSpPr>
            <p:sp>
              <p:nvSpPr>
                <p:cNvPr id="177" name="Rounded Rectangle 176">
                  <a:extLst>
                    <a:ext uri="{FF2B5EF4-FFF2-40B4-BE49-F238E27FC236}">
                      <a16:creationId xmlns:a16="http://schemas.microsoft.com/office/drawing/2014/main" id="{F6C61D3E-DD7E-34CC-A0FD-B1C612D3D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D65F91E8-4DFC-45C9-C970-20204DC9FC8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96590" y="2899238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69755567-DEB5-378F-AFB0-D852569EFC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852" y="2871376"/>
                      <a:ext cx="25154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69755567-DEB5-378F-AFB0-D852569EFC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852" y="2871376"/>
                      <a:ext cx="251544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0000" r="-2000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42B7A063-8783-EE11-7DEB-9A274FBE88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865" y="3182341"/>
                      <a:ext cx="206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42B7A063-8783-EE11-7DEB-9A274FBE88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865" y="3182341"/>
                      <a:ext cx="206274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7778" r="-22222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446D9E-F0F4-DEF6-12B9-39B710BDA65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0BD7328-67DE-ADF8-D286-B9E210CA282A}"/>
                </a:ext>
              </a:extLst>
            </p:cNvPr>
            <p:cNvGrpSpPr/>
            <p:nvPr/>
          </p:nvGrpSpPr>
          <p:grpSpPr>
            <a:xfrm>
              <a:off x="4886864" y="4569965"/>
              <a:ext cx="1271752" cy="674806"/>
              <a:chOff x="2195163" y="1777335"/>
              <a:chExt cx="1271752" cy="674806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A6B3E2A-BFE3-D762-DB90-EC67CE51801A}"/>
                  </a:ext>
                </a:extLst>
              </p:cNvPr>
              <p:cNvGrpSpPr/>
              <p:nvPr/>
            </p:nvGrpSpPr>
            <p:grpSpPr>
              <a:xfrm>
                <a:off x="2195163" y="1777335"/>
                <a:ext cx="1263104" cy="674806"/>
                <a:chOff x="3287035" y="2815312"/>
                <a:chExt cx="1263104" cy="674806"/>
              </a:xfrm>
            </p:grpSpPr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9482E865-CE92-5138-3314-F7D1B11C0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5AA2F87-C83B-8E16-4274-1B0FEA9A889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96590" y="2899238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CEE1810D-30DE-1DF6-AC60-C7EDADFE4C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852" y="2871376"/>
                      <a:ext cx="2212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CEE1810D-30DE-1DF6-AC60-C7EDADFE4C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852" y="2871376"/>
                      <a:ext cx="221278" cy="307777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7778" r="-16667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CADEF74E-EC01-1DA3-3C34-4E88CFF56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CADEF74E-EC01-1DA3-3C34-4E88CFF56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8462" r="-23077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8449E1A2-B687-7E7C-336A-E7F417254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865" y="3182341"/>
                      <a:ext cx="206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8449E1A2-B687-7E7C-336A-E7F4172544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865" y="3182341"/>
                      <a:ext cx="206274" cy="30777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9412" r="-29412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011CE49-C9EC-40D7-5664-30808E07CED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B29F0B7-97B3-B192-B5A0-03103AC40ABC}"/>
              </a:ext>
            </a:extLst>
          </p:cNvPr>
          <p:cNvCxnSpPr/>
          <p:nvPr/>
        </p:nvCxnSpPr>
        <p:spPr>
          <a:xfrm>
            <a:off x="6640173" y="3749102"/>
            <a:ext cx="0" cy="1868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BC200B4-51BF-D561-9773-68E69DAC71EE}"/>
              </a:ext>
            </a:extLst>
          </p:cNvPr>
          <p:cNvGrpSpPr/>
          <p:nvPr/>
        </p:nvGrpSpPr>
        <p:grpSpPr>
          <a:xfrm>
            <a:off x="7105189" y="3853718"/>
            <a:ext cx="2257703" cy="1503751"/>
            <a:chOff x="7576363" y="3371139"/>
            <a:chExt cx="2257703" cy="150375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29A1613-2E1E-DF4B-5DD6-B0AA1CFA241B}"/>
                </a:ext>
              </a:extLst>
            </p:cNvPr>
            <p:cNvGrpSpPr/>
            <p:nvPr/>
          </p:nvGrpSpPr>
          <p:grpSpPr>
            <a:xfrm>
              <a:off x="7576363" y="3371139"/>
              <a:ext cx="1271752" cy="1503751"/>
              <a:chOff x="2195163" y="1654364"/>
              <a:chExt cx="1271752" cy="1503751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D8087521-F17E-78DA-7FAE-63A8E93CC39A}"/>
                  </a:ext>
                </a:extLst>
              </p:cNvPr>
              <p:cNvGrpSpPr/>
              <p:nvPr/>
            </p:nvGrpSpPr>
            <p:grpSpPr>
              <a:xfrm>
                <a:off x="2195163" y="1654364"/>
                <a:ext cx="1217709" cy="1503751"/>
                <a:chOff x="3287035" y="2692341"/>
                <a:chExt cx="1217709" cy="1503751"/>
              </a:xfrm>
            </p:grpSpPr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5250DA37-3BEB-5AFB-341A-DEF93BF91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1"/>
                  <a:ext cx="637061" cy="1380781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B485D59-38D4-017B-A35E-34760951C0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509523" y="336830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487A5F19-CC60-5D76-D674-D6B3F8B1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6386" y="3370057"/>
                      <a:ext cx="2221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487A5F19-CC60-5D76-D674-D6B3F8B19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6386" y="3370057"/>
                      <a:ext cx="222112" cy="307777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21053" r="-21053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85BE7F6D-FDB4-B58C-8516-D9E3058F9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85BE7F6D-FDB4-B58C-8516-D9E3058F91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7035" y="3174520"/>
                      <a:ext cx="147605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8462" r="-3076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89689F04-7428-4FF7-D477-6206BF5F5B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9702" y="2692341"/>
                      <a:ext cx="155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89689F04-7428-4FF7-D477-6206BF5F5B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9702" y="2692341"/>
                      <a:ext cx="15504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3846" r="-46154" b="-3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70B5EAAA-EA27-48B7-3E19-EC1DB4DD92F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0B09920-6142-1952-4B7E-23D362EB7D14}"/>
                </a:ext>
              </a:extLst>
            </p:cNvPr>
            <p:cNvGrpSpPr/>
            <p:nvPr/>
          </p:nvGrpSpPr>
          <p:grpSpPr>
            <a:xfrm>
              <a:off x="8569368" y="3494367"/>
              <a:ext cx="1264698" cy="1380511"/>
              <a:chOff x="2267317" y="1777334"/>
              <a:chExt cx="1264698" cy="1380511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E50AAE0-AEDF-F178-5DA3-6C4D4D33ED39}"/>
                  </a:ext>
                </a:extLst>
              </p:cNvPr>
              <p:cNvGrpSpPr/>
              <p:nvPr/>
            </p:nvGrpSpPr>
            <p:grpSpPr>
              <a:xfrm>
                <a:off x="2267317" y="1777334"/>
                <a:ext cx="1264698" cy="1380511"/>
                <a:chOff x="3359189" y="2815311"/>
                <a:chExt cx="1264698" cy="1380511"/>
              </a:xfrm>
            </p:grpSpPr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2825453D-8918-6E1B-F298-D39F339F52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1"/>
                  <a:ext cx="637061" cy="1380511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0B893CE5-6A63-E7F3-6CCF-17F36278BDA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96590" y="2899238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64942B8C-2A38-EFDC-BA90-A64565F816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9012" y="3369799"/>
                      <a:ext cx="2328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64942B8C-2A38-EFDC-BA90-A64565F816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012" y="3369799"/>
                      <a:ext cx="232884" cy="307777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21053" r="-21053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71F2CB6E-F75F-8D6E-0765-08A5168BE2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7016" y="2893983"/>
                      <a:ext cx="276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71F2CB6E-F75F-8D6E-0765-08A5168BE2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016" y="2893983"/>
                      <a:ext cx="276871" cy="307777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3043" r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09AC468-3BE5-4FE1-4CEA-62D431F295D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30362" y="2122696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8D5C09C-E24A-58FF-CC55-D73CA4104C9A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8719702" y="4023278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C86C7DE-ACD1-6A2E-F303-60DFA9910D50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8706769" y="454132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489D8F2-C57C-3125-0F00-21FD54FB1241}"/>
                    </a:ext>
                  </a:extLst>
                </p:cNvPr>
                <p:cNvSpPr txBox="1"/>
                <p:nvPr/>
              </p:nvSpPr>
              <p:spPr>
                <a:xfrm>
                  <a:off x="8605604" y="3853318"/>
                  <a:ext cx="206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489D8F2-C57C-3125-0F00-21FD54FB1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604" y="3853318"/>
                  <a:ext cx="206274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9412" r="-23529" b="-8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57B8829-D5DF-2015-3641-EDDA2FDF67DB}"/>
                    </a:ext>
                  </a:extLst>
                </p:cNvPr>
                <p:cNvSpPr txBox="1"/>
                <p:nvPr/>
              </p:nvSpPr>
              <p:spPr>
                <a:xfrm>
                  <a:off x="8640875" y="4338387"/>
                  <a:ext cx="1476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57B8829-D5DF-2015-3641-EDDA2FDF6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875" y="4338387"/>
                  <a:ext cx="14760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41667" r="-41667" b="-12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D2411F8-CF08-7757-4279-31B6FFC43E4F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632413" y="4338783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676E5BF-1DD4-DBD4-6F5D-1F52EA1EF603}"/>
                    </a:ext>
                  </a:extLst>
                </p:cNvPr>
                <p:cNvSpPr txBox="1"/>
                <p:nvPr/>
              </p:nvSpPr>
              <p:spPr>
                <a:xfrm>
                  <a:off x="9557195" y="4122980"/>
                  <a:ext cx="2095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8676E5BF-1DD4-DBD4-6F5D-1F52EA1EF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195" y="4122980"/>
                  <a:ext cx="209545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7647" r="-17647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7005FD8-3F06-981E-B84E-F81E5451512D}"/>
              </a:ext>
            </a:extLst>
          </p:cNvPr>
          <p:cNvGrpSpPr/>
          <p:nvPr/>
        </p:nvGrpSpPr>
        <p:grpSpPr>
          <a:xfrm>
            <a:off x="10320201" y="3942199"/>
            <a:ext cx="1343763" cy="1380511"/>
            <a:chOff x="8490303" y="3494367"/>
            <a:chExt cx="1343763" cy="138051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5B1CC61-5F68-134C-F182-8B6347DF7DF9}"/>
                </a:ext>
              </a:extLst>
            </p:cNvPr>
            <p:cNvGrpSpPr/>
            <p:nvPr/>
          </p:nvGrpSpPr>
          <p:grpSpPr>
            <a:xfrm>
              <a:off x="8490303" y="3880277"/>
              <a:ext cx="359889" cy="331181"/>
              <a:chOff x="4200975" y="3201479"/>
              <a:chExt cx="359889" cy="331181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8762D98-C6C2-3A49-88B8-411EF253D16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423463" y="3395259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270C2445-68A7-1FBF-AF64-EA5B062DC394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975" y="3201479"/>
                    <a:ext cx="1476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270C2445-68A7-1FBF-AF64-EA5B062DC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75" y="3201479"/>
                    <a:ext cx="1476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0769" r="-3076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DDB8A62-3A43-7D21-BA03-DEE61E078545}"/>
                </a:ext>
              </a:extLst>
            </p:cNvPr>
            <p:cNvGrpSpPr/>
            <p:nvPr/>
          </p:nvGrpSpPr>
          <p:grpSpPr>
            <a:xfrm>
              <a:off x="8857103" y="3494367"/>
              <a:ext cx="976963" cy="1380511"/>
              <a:chOff x="2555052" y="1777334"/>
              <a:chExt cx="976963" cy="138051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E40B0B6-6719-43D4-9CBF-5D5928A0F7AA}"/>
                  </a:ext>
                </a:extLst>
              </p:cNvPr>
              <p:cNvGrpSpPr/>
              <p:nvPr/>
            </p:nvGrpSpPr>
            <p:grpSpPr>
              <a:xfrm>
                <a:off x="2555052" y="1777334"/>
                <a:ext cx="976963" cy="1380511"/>
                <a:chOff x="3646924" y="2815311"/>
                <a:chExt cx="976963" cy="1380511"/>
              </a:xfrm>
            </p:grpSpPr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27F9D210-F015-7313-6C25-E956FF57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1"/>
                  <a:ext cx="637061" cy="1380511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567F6D5E-3A07-E06B-C804-F3A63D8972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9012" y="3369799"/>
                      <a:ext cx="2431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567F6D5E-3A07-E06B-C804-F3A63D8972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012" y="3369799"/>
                      <a:ext cx="243143" cy="307777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25000" r="-2000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E1072A5B-BFB9-43CD-B906-8D5ADC50BA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7016" y="2924886"/>
                      <a:ext cx="276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E1072A5B-BFB9-43CD-B906-8D5ADC50BA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016" y="2924886"/>
                      <a:ext cx="276871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13043" r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F727E58-EBA5-1E9A-2E7C-A3925C153CC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2128775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452B399-3824-15DE-AA55-1A7A1065C1B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631565" y="4344862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C0DF39F-9A61-7B74-7868-04B96DD3D9DC}"/>
                    </a:ext>
                  </a:extLst>
                </p:cNvPr>
                <p:cNvSpPr txBox="1"/>
                <p:nvPr/>
              </p:nvSpPr>
              <p:spPr>
                <a:xfrm>
                  <a:off x="9557195" y="4153883"/>
                  <a:ext cx="2095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C0DF39F-9A61-7B74-7868-04B96DD3D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195" y="4153883"/>
                  <a:ext cx="209545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7647" r="-17647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6E007BA-852D-F043-4084-FE6031DBF014}"/>
                  </a:ext>
                </a:extLst>
              </p:cNvPr>
              <p:cNvSpPr txBox="1"/>
              <p:nvPr/>
            </p:nvSpPr>
            <p:spPr>
              <a:xfrm>
                <a:off x="9703570" y="4519863"/>
                <a:ext cx="358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6E007BA-852D-F043-4084-FE6031DB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570" y="4519863"/>
                <a:ext cx="358946" cy="276999"/>
              </a:xfrm>
              <a:prstGeom prst="rect">
                <a:avLst/>
              </a:prstGeom>
              <a:blipFill>
                <a:blip r:embed="rId45"/>
                <a:stretch>
                  <a:fillRect l="-24138" t="-4348" r="-3448" b="-3478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6435E23-B097-04A5-F3CF-EF786220F3D2}"/>
              </a:ext>
            </a:extLst>
          </p:cNvPr>
          <p:cNvGrpSpPr/>
          <p:nvPr/>
        </p:nvGrpSpPr>
        <p:grpSpPr>
          <a:xfrm>
            <a:off x="743245" y="3336864"/>
            <a:ext cx="4429189" cy="789431"/>
            <a:chOff x="771834" y="3267524"/>
            <a:chExt cx="4429189" cy="7894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4294F10-2DDB-ACF3-5BCA-2C85ECAE89EA}"/>
                    </a:ext>
                  </a:extLst>
                </p:cNvPr>
                <p:cNvSpPr txBox="1"/>
                <p:nvPr/>
              </p:nvSpPr>
              <p:spPr>
                <a:xfrm>
                  <a:off x="771834" y="3267524"/>
                  <a:ext cx="1311425" cy="703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= </m:t>
                            </m:r>
                          </m:e>
                        </m:nary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4294F10-2DDB-ACF3-5BCA-2C85ECAE8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34" y="3267524"/>
                  <a:ext cx="1311425" cy="703526"/>
                </a:xfrm>
                <a:prstGeom prst="rect">
                  <a:avLst/>
                </a:prstGeom>
                <a:blipFill>
                  <a:blip r:embed="rId46"/>
                  <a:stretch>
                    <a:fillRect l="-55769" t="-136842" r="-6731" b="-18245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D593DA08-9810-6317-8A28-8C4E4FB9CBAB}"/>
                </a:ext>
              </a:extLst>
            </p:cNvPr>
            <p:cNvGrpSpPr/>
            <p:nvPr/>
          </p:nvGrpSpPr>
          <p:grpSpPr>
            <a:xfrm>
              <a:off x="2475714" y="3382149"/>
              <a:ext cx="911863" cy="674806"/>
              <a:chOff x="2555052" y="1777335"/>
              <a:chExt cx="911863" cy="674806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732930B8-748B-B911-3E03-783944D59008}"/>
                  </a:ext>
                </a:extLst>
              </p:cNvPr>
              <p:cNvGrpSpPr/>
              <p:nvPr/>
            </p:nvGrpSpPr>
            <p:grpSpPr>
              <a:xfrm>
                <a:off x="2555052" y="1777335"/>
                <a:ext cx="851983" cy="674806"/>
                <a:chOff x="3646924" y="2815312"/>
                <a:chExt cx="851983" cy="674806"/>
              </a:xfrm>
            </p:grpSpPr>
            <p:sp>
              <p:nvSpPr>
                <p:cNvPr id="256" name="Rounded Rectangle 255">
                  <a:extLst>
                    <a:ext uri="{FF2B5EF4-FFF2-40B4-BE49-F238E27FC236}">
                      <a16:creationId xmlns:a16="http://schemas.microsoft.com/office/drawing/2014/main" id="{55494443-0463-B3BC-14EA-B6BB21097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3CB559F-62EA-3ADE-E15C-AD2E0A2A60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4852" y="2871376"/>
                      <a:ext cx="2543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3CB559F-62EA-3ADE-E15C-AD2E0A2A60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4852" y="2871376"/>
                      <a:ext cx="254364" cy="307777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l="-15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94621BBE-BB50-4F7C-6731-58CF6D0D1D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94621BBE-BB50-4F7C-6731-58CF6D0D1D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3865" y="3182341"/>
                      <a:ext cx="155042" cy="307777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l="-53846" r="-46154" b="-3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69FF81B-4EC7-A488-0090-75D3DE8F115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A2EBA63-3A62-A211-FC52-2AD63F674E7B}"/>
                </a:ext>
              </a:extLst>
            </p:cNvPr>
            <p:cNvGrpSpPr/>
            <p:nvPr/>
          </p:nvGrpSpPr>
          <p:grpSpPr>
            <a:xfrm>
              <a:off x="3387577" y="3382149"/>
              <a:ext cx="544694" cy="426282"/>
              <a:chOff x="1982963" y="2807491"/>
              <a:chExt cx="544694" cy="426282"/>
            </a:xfrm>
          </p:grpSpPr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A6EB5391-788D-3AA4-D63F-A5CEFD531E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963" y="2807491"/>
                <a:ext cx="544694" cy="426282"/>
              </a:xfrm>
              <a:prstGeom prst="roundRect">
                <a:avLst/>
              </a:prstGeom>
              <a:solidFill>
                <a:schemeClr val="lt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192C3A42-ED32-8145-208F-7A3908DC8A7F}"/>
                      </a:ext>
                    </a:extLst>
                  </p:cNvPr>
                  <p:cNvSpPr txBox="1"/>
                  <p:nvPr/>
                </p:nvSpPr>
                <p:spPr>
                  <a:xfrm>
                    <a:off x="2148305" y="2851354"/>
                    <a:ext cx="20467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192C3A42-ED32-8145-208F-7A3908DC8A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305" y="2851354"/>
                    <a:ext cx="204671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7647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B48A90F-69DE-E2D9-D499-42B0F7C2436E}"/>
                    </a:ext>
                  </a:extLst>
                </p:cNvPr>
                <p:cNvSpPr txBox="1"/>
                <p:nvPr/>
              </p:nvSpPr>
              <p:spPr>
                <a:xfrm>
                  <a:off x="4068792" y="3456790"/>
                  <a:ext cx="3589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B48A90F-69DE-E2D9-D499-42B0F7C24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792" y="3456790"/>
                  <a:ext cx="358946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20690" t="-4348" r="-3448" b="-34783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25A97636-9F63-F229-7D99-E1357AC43537}"/>
                </a:ext>
              </a:extLst>
            </p:cNvPr>
            <p:cNvGrpSpPr/>
            <p:nvPr/>
          </p:nvGrpSpPr>
          <p:grpSpPr>
            <a:xfrm>
              <a:off x="4656329" y="3375364"/>
              <a:ext cx="544694" cy="426282"/>
              <a:chOff x="1705142" y="2806942"/>
              <a:chExt cx="544694" cy="426282"/>
            </a:xfrm>
          </p:grpSpPr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4A0A9CBA-C862-F209-9F0D-B8A258AC2C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5142" y="2806942"/>
                <a:ext cx="544694" cy="426282"/>
              </a:xfrm>
              <a:prstGeom prst="roundRect">
                <a:avLst/>
              </a:prstGeom>
              <a:solidFill>
                <a:schemeClr val="lt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1E08B6C-EA53-731C-A8F5-900D5DA7FD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07400" y="2866194"/>
                    <a:ext cx="1844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1E08B6C-EA53-731C-A8F5-900D5DA7FD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7400" y="2866194"/>
                    <a:ext cx="184473" cy="307777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1875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5" name="Espace réservé du pied de page 3">
            <a:extLst>
              <a:ext uri="{FF2B5EF4-FFF2-40B4-BE49-F238E27FC236}">
                <a16:creationId xmlns:a16="http://schemas.microsoft.com/office/drawing/2014/main" id="{2E3D5B82-90EB-351F-8B71-58EF8E8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917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8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Tensor Network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13AB7D-FB36-2DF2-B4A6-DF95D69D896F}"/>
                  </a:ext>
                </a:extLst>
              </p:cNvPr>
              <p:cNvSpPr txBox="1"/>
              <p:nvPr/>
            </p:nvSpPr>
            <p:spPr>
              <a:xfrm>
                <a:off x="5243391" y="2782039"/>
                <a:ext cx="3589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13AB7D-FB36-2DF2-B4A6-DF95D69D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1" y="2782039"/>
                <a:ext cx="358946" cy="276999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3F1F0CB-CC25-8C09-0692-1D8A7B8F4992}"/>
              </a:ext>
            </a:extLst>
          </p:cNvPr>
          <p:cNvGrpSpPr/>
          <p:nvPr/>
        </p:nvGrpSpPr>
        <p:grpSpPr>
          <a:xfrm>
            <a:off x="862674" y="2325283"/>
            <a:ext cx="4119090" cy="805121"/>
            <a:chOff x="862674" y="1521057"/>
            <a:chExt cx="4119090" cy="80512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C020DF-A87C-71A4-EC01-C43720313E37}"/>
                </a:ext>
              </a:extLst>
            </p:cNvPr>
            <p:cNvGrpSpPr/>
            <p:nvPr/>
          </p:nvGrpSpPr>
          <p:grpSpPr>
            <a:xfrm>
              <a:off x="862674" y="1521057"/>
              <a:ext cx="997363" cy="805121"/>
              <a:chOff x="2469552" y="1398496"/>
              <a:chExt cx="997363" cy="805121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5E2E458-1B3E-07A0-F488-EA0E69049CD8}"/>
                  </a:ext>
                </a:extLst>
              </p:cNvPr>
              <p:cNvGrpSpPr/>
              <p:nvPr/>
            </p:nvGrpSpPr>
            <p:grpSpPr>
              <a:xfrm>
                <a:off x="2469552" y="1398496"/>
                <a:ext cx="722561" cy="805121"/>
                <a:chOff x="3561424" y="2436473"/>
                <a:chExt cx="722561" cy="805121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D30976FE-5B78-30D5-1F87-8873F59DE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076AE8A-3493-0B88-890F-44A97734F3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CCBF96E8-21BC-D94F-252D-BBD94E071C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0673" y="2893229"/>
                      <a:ext cx="3743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CCBF96E8-21BC-D94F-252D-BBD94E071C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0673" y="2893229"/>
                      <a:ext cx="37439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333" r="-6667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31F4BC1B-EC68-A4F6-E56D-D31326967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424" y="2436473"/>
                      <a:ext cx="2531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31F4BC1B-EC68-A4F6-E56D-D313269671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424" y="2436473"/>
                      <a:ext cx="2531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000" r="-10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ADD44B7-96EF-E359-6EE6-2DD27444B1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EB8C500-EA72-509E-7C34-3EFB78D55CFA}"/>
                </a:ext>
              </a:extLst>
            </p:cNvPr>
            <p:cNvGrpSpPr/>
            <p:nvPr/>
          </p:nvGrpSpPr>
          <p:grpSpPr>
            <a:xfrm>
              <a:off x="1768673" y="1521057"/>
              <a:ext cx="997363" cy="805121"/>
              <a:chOff x="2469552" y="1398496"/>
              <a:chExt cx="997363" cy="80512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237040A-AC39-2EE6-424C-E263F8EF8B80}"/>
                  </a:ext>
                </a:extLst>
              </p:cNvPr>
              <p:cNvGrpSpPr/>
              <p:nvPr/>
            </p:nvGrpSpPr>
            <p:grpSpPr>
              <a:xfrm>
                <a:off x="2469552" y="1398496"/>
                <a:ext cx="722561" cy="805121"/>
                <a:chOff x="3561424" y="2436473"/>
                <a:chExt cx="722561" cy="805121"/>
              </a:xfrm>
            </p:grpSpPr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EC691DD2-2A60-AC90-1578-04A72265C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E8B275A-381B-7267-27B9-7FABA9A4E05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C9077AA9-C1D3-36BF-42C2-B0A01EFFE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0673" y="2893229"/>
                      <a:ext cx="38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C9077AA9-C1D3-36BF-42C2-B0A01EFFE3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0673" y="2893229"/>
                      <a:ext cx="380361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903" r="-6452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7341C82F-AED2-BC73-FD65-0E6C333632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424" y="2436473"/>
                      <a:ext cx="259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7341C82F-AED2-BC73-FD65-0E6C333632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424" y="2436473"/>
                      <a:ext cx="25911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810" r="-9524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B67E65-96F2-3D4B-0FCD-2A6C4D82A89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172A7CE-3770-27B9-6272-F8866F8343D9}"/>
                </a:ext>
              </a:extLst>
            </p:cNvPr>
            <p:cNvGrpSpPr/>
            <p:nvPr/>
          </p:nvGrpSpPr>
          <p:grpSpPr>
            <a:xfrm>
              <a:off x="4259203" y="1521057"/>
              <a:ext cx="722561" cy="805121"/>
              <a:chOff x="3561424" y="2436473"/>
              <a:chExt cx="722561" cy="805121"/>
            </a:xfrm>
          </p:grpSpPr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16ABDA0A-8D24-2404-23AF-DFC98FE81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0D31F9A-2DCA-7E5B-2706-00E3376E1EC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54051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E14538FB-EB78-3D74-7EB2-0AEDA9A6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3778155" y="2882100"/>
                    <a:ext cx="41678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E14538FB-EB78-3D74-7EB2-0AEDA9A69A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8155" y="2882100"/>
                    <a:ext cx="41678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765" r="-294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D1BB0C4-8CC9-E99A-127F-8D87DA005FBA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424" y="2436473"/>
                    <a:ext cx="2955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D1BB0C4-8CC9-E99A-127F-8D87DA005F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424" y="2436473"/>
                    <a:ext cx="29553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667" r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1A83CA4-3B46-3B09-DA97-872A77762697}"/>
                    </a:ext>
                  </a:extLst>
                </p:cNvPr>
                <p:cNvSpPr txBox="1"/>
                <p:nvPr/>
              </p:nvSpPr>
              <p:spPr>
                <a:xfrm>
                  <a:off x="3728956" y="2018401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11A83CA4-3B46-3B09-DA97-872A77762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956" y="2018401"/>
                  <a:ext cx="25006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2E1BB5E-AB83-DD41-4955-CFCD1D640171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4207302" y="1983822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1427753-B253-AA86-8871-A0E16143C79C}"/>
                </a:ext>
              </a:extLst>
            </p:cNvPr>
            <p:cNvGrpSpPr/>
            <p:nvPr/>
          </p:nvGrpSpPr>
          <p:grpSpPr>
            <a:xfrm>
              <a:off x="2694111" y="1521057"/>
              <a:ext cx="997363" cy="805121"/>
              <a:chOff x="2469552" y="1398496"/>
              <a:chExt cx="997363" cy="805121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C1F0EF26-DEA1-84EF-196C-31DDAD92CD72}"/>
                  </a:ext>
                </a:extLst>
              </p:cNvPr>
              <p:cNvGrpSpPr/>
              <p:nvPr/>
            </p:nvGrpSpPr>
            <p:grpSpPr>
              <a:xfrm>
                <a:off x="2469552" y="1398496"/>
                <a:ext cx="722561" cy="805121"/>
                <a:chOff x="3561424" y="2436473"/>
                <a:chExt cx="722561" cy="805121"/>
              </a:xfrm>
            </p:grpSpPr>
            <p:sp>
              <p:nvSpPr>
                <p:cNvPr id="235" name="Rounded Rectangle 234">
                  <a:extLst>
                    <a:ext uri="{FF2B5EF4-FFF2-40B4-BE49-F238E27FC236}">
                      <a16:creationId xmlns:a16="http://schemas.microsoft.com/office/drawing/2014/main" id="{C705F011-250B-A7BA-810B-A1C2611C69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B1413CFA-0EFD-A553-CEF9-89357DBD525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E65182B9-A432-1CBF-9590-E1D207028A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0673" y="2893229"/>
                      <a:ext cx="38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E65182B9-A432-1CBF-9590-E1D207028A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0673" y="2893229"/>
                      <a:ext cx="38036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903" r="-6452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760B393-1609-2A33-BCEE-A8CB85580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424" y="2436473"/>
                      <a:ext cx="259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7760B393-1609-2A33-BCEE-A8CB85580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424" y="2436473"/>
                      <a:ext cx="25911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810" r="-9524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F8BC49C-88B3-1E73-76F9-77A2EA2A1D1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329514" y="1861261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138FD-A978-0E92-35D0-56EA9400493F}"/>
              </a:ext>
            </a:extLst>
          </p:cNvPr>
          <p:cNvGrpSpPr/>
          <p:nvPr/>
        </p:nvGrpSpPr>
        <p:grpSpPr>
          <a:xfrm>
            <a:off x="5863499" y="2275431"/>
            <a:ext cx="1701579" cy="854973"/>
            <a:chOff x="5863499" y="1471205"/>
            <a:chExt cx="1701579" cy="8549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7963768-3475-B2F7-2954-CF7F737A4D93}"/>
                </a:ext>
              </a:extLst>
            </p:cNvPr>
            <p:cNvGrpSpPr/>
            <p:nvPr/>
          </p:nvGrpSpPr>
          <p:grpSpPr>
            <a:xfrm>
              <a:off x="5943317" y="1630800"/>
              <a:ext cx="1468781" cy="695378"/>
              <a:chOff x="4359195" y="4944813"/>
              <a:chExt cx="1468781" cy="695378"/>
            </a:xfrm>
          </p:grpSpPr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F6C61D3E-DD7E-34CC-A0FD-B1C612D3D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9195" y="5213909"/>
                <a:ext cx="146878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65F91E8-4DFC-45C9-C970-20204DC9FC8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614191" y="4944813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64233D6-55DF-0906-2A41-CB000B0D29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466122" y="16250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184D7F8-6129-910B-5A20-5ABDCE1DD35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176337" y="1625094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A8B5FE0-958E-6A00-3330-7B9A51991F34}"/>
                    </a:ext>
                  </a:extLst>
                </p:cNvPr>
                <p:cNvSpPr txBox="1"/>
                <p:nvPr/>
              </p:nvSpPr>
              <p:spPr>
                <a:xfrm>
                  <a:off x="6608897" y="1533468"/>
                  <a:ext cx="2500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A8B5FE0-958E-6A00-3330-7B9A51991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897" y="1533468"/>
                  <a:ext cx="25006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608399D-70DE-BED3-53F2-9ABDCFDC1C7D}"/>
                    </a:ext>
                  </a:extLst>
                </p:cNvPr>
                <p:cNvSpPr txBox="1"/>
                <p:nvPr/>
              </p:nvSpPr>
              <p:spPr>
                <a:xfrm>
                  <a:off x="5863499" y="1471205"/>
                  <a:ext cx="2531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608399D-70DE-BED3-53F2-9ABDCFDC1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499" y="1471205"/>
                  <a:ext cx="25314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9524" b="-11538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465E984-EDFF-D8B5-DDFE-784CDC84BF9D}"/>
                    </a:ext>
                  </a:extLst>
                </p:cNvPr>
                <p:cNvSpPr txBox="1"/>
                <p:nvPr/>
              </p:nvSpPr>
              <p:spPr>
                <a:xfrm>
                  <a:off x="7269548" y="1474332"/>
                  <a:ext cx="2955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D465E984-EDFF-D8B5-DDFE-784CDC84B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548" y="1474332"/>
                  <a:ext cx="295530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833" r="-4167" b="-12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DCB2AF-7788-14DF-F2EE-F65CA1996DE6}"/>
              </a:ext>
            </a:extLst>
          </p:cNvPr>
          <p:cNvSpPr txBox="1"/>
          <p:nvPr/>
        </p:nvSpPr>
        <p:spPr>
          <a:xfrm>
            <a:off x="8002921" y="2730294"/>
            <a:ext cx="381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Matrix Product State/ Tensor 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44EE1A3-ECA3-D3ED-1EF7-FDCCB14D1324}"/>
                  </a:ext>
                </a:extLst>
              </p:cNvPr>
              <p:cNvSpPr txBox="1"/>
              <p:nvPr/>
            </p:nvSpPr>
            <p:spPr>
              <a:xfrm>
                <a:off x="6586249" y="2763258"/>
                <a:ext cx="222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FR" sz="2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44EE1A3-ECA3-D3ED-1EF7-FDCCB14D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49" y="2763258"/>
                <a:ext cx="222112" cy="307777"/>
              </a:xfrm>
              <a:prstGeom prst="rect">
                <a:avLst/>
              </a:prstGeom>
              <a:blipFill>
                <a:blip r:embed="rId19"/>
                <a:stretch>
                  <a:fillRect l="-24324" r="-2702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2A33CBA-067F-87AF-7D55-DF60C759CA01}"/>
              </a:ext>
            </a:extLst>
          </p:cNvPr>
          <p:cNvSpPr txBox="1"/>
          <p:nvPr/>
        </p:nvSpPr>
        <p:spPr>
          <a:xfrm>
            <a:off x="1071922" y="1710878"/>
            <a:ext cx="693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We represent a high rank tensor as a product of low rank tensors.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C60B2A3-6B79-E370-B72E-7A9AFA354108}"/>
                  </a:ext>
                </a:extLst>
              </p:cNvPr>
              <p:cNvSpPr txBox="1"/>
              <p:nvPr/>
            </p:nvSpPr>
            <p:spPr>
              <a:xfrm>
                <a:off x="8350934" y="1443466"/>
                <a:ext cx="3065171" cy="122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C60B2A3-6B79-E370-B72E-7A9AFA354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934" y="1443466"/>
                <a:ext cx="3065171" cy="12262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space réservé du pied de page 3">
            <a:extLst>
              <a:ext uri="{FF2B5EF4-FFF2-40B4-BE49-F238E27FC236}">
                <a16:creationId xmlns:a16="http://schemas.microsoft.com/office/drawing/2014/main" id="{D1A3701C-83BD-00A4-B641-FD9D711E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A230C-07B3-A6FB-B50F-591E44F3574A}"/>
                  </a:ext>
                </a:extLst>
              </p:cNvPr>
              <p:cNvSpPr txBox="1"/>
              <p:nvPr/>
            </p:nvSpPr>
            <p:spPr>
              <a:xfrm>
                <a:off x="948174" y="3429000"/>
                <a:ext cx="1087309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/>
                  <a:t>Assume each index of </a:t>
                </a:r>
                <a:r>
                  <a:rPr lang="nl-NL" sz="2000" i="1" dirty="0"/>
                  <a:t>A</a:t>
                </a:r>
                <a:r>
                  <a:rPr lang="nl-NL" sz="2000" dirty="0"/>
                  <a:t> has dim </a:t>
                </a:r>
                <a:r>
                  <a:rPr lang="nl-NL" sz="2000" i="1" dirty="0"/>
                  <a:t>d</a:t>
                </a:r>
                <a:r>
                  <a:rPr lang="nl-NL" sz="2000" dirty="0"/>
                  <a:t>, then the rank of </a:t>
                </a:r>
                <a:r>
                  <a:rPr lang="nl-NL" sz="2000" i="1" dirty="0"/>
                  <a:t>M</a:t>
                </a:r>
                <a:r>
                  <a:rPr lang="nl-NL" sz="2000" i="1" baseline="-25000" dirty="0"/>
                  <a:t>i</a:t>
                </a:r>
                <a:r>
                  <a:rPr lang="en-GB" sz="2000" dirty="0"/>
                  <a:t> &lt;= </a:t>
                </a:r>
                <a:r>
                  <a:rPr lang="en-GB" sz="2000" i="1" dirty="0" err="1"/>
                  <a:t>d</a:t>
                </a:r>
                <a:r>
                  <a:rPr lang="en-GB" sz="2000" i="1" baseline="30000" dirty="0" err="1"/>
                  <a:t>N</a:t>
                </a:r>
                <a:r>
                  <a:rPr lang="en-GB" sz="2000" i="1" baseline="30000" dirty="0"/>
                  <a:t>/2</a:t>
                </a:r>
                <a:endParaRPr lang="en-GB" sz="2000" i="1" dirty="0"/>
              </a:p>
              <a:p>
                <a:r>
                  <a:rPr lang="en-GB" sz="2000" dirty="0"/>
                  <a:t>For relevant states, the rank of </a:t>
                </a:r>
                <a:r>
                  <a:rPr lang="nl-NL" sz="2000" i="1" dirty="0"/>
                  <a:t>M</a:t>
                </a:r>
                <a:r>
                  <a:rPr lang="nl-NL" sz="2000" i="1" baseline="-25000" dirty="0"/>
                  <a:t>d</a:t>
                </a:r>
                <a:r>
                  <a:rPr lang="en-GB" sz="2000" dirty="0"/>
                  <a:t> is usually significantly smaller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Let rank </a:t>
                </a:r>
                <a:r>
                  <a:rPr lang="nl-NL" sz="2000" i="1" dirty="0"/>
                  <a:t>M</a:t>
                </a:r>
                <a:r>
                  <a:rPr lang="nl-NL" sz="2000" i="1" baseline="-25000" dirty="0"/>
                  <a:t>i</a:t>
                </a:r>
                <a:r>
                  <a:rPr lang="nl-NL" sz="2000" i="1" dirty="0"/>
                  <a:t> = m </a:t>
                </a:r>
                <a:r>
                  <a:rPr lang="nl-NL" sz="2000" dirty="0"/>
                  <a:t>for convenience, then the tensor network is defined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nl-N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nl-NL" sz="200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level</m:t>
                    </m:r>
                    <m:r>
                      <a:rPr lang="nl-NL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system</m:t>
                    </m:r>
                    <m:r>
                      <a:rPr lang="nl-NL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FR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A230C-07B3-A6FB-B50F-591E44F3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74" y="3429000"/>
                <a:ext cx="10873095" cy="1631216"/>
              </a:xfrm>
              <a:prstGeom prst="rect">
                <a:avLst/>
              </a:prstGeom>
              <a:blipFill>
                <a:blip r:embed="rId21"/>
                <a:stretch>
                  <a:fillRect l="-617" t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E49710-58BA-0CCA-4535-DBFB1846FA49}"/>
              </a:ext>
            </a:extLst>
          </p:cNvPr>
          <p:cNvSpPr txBox="1"/>
          <p:nvPr/>
        </p:nvSpPr>
        <p:spPr>
          <a:xfrm>
            <a:off x="3528231" y="4958702"/>
            <a:ext cx="441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dirty="0"/>
              <a:t>Matrix Product State(MPS)/ Tensor 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20447-BEA5-07A0-F98B-5B477F9717D6}"/>
              </a:ext>
            </a:extLst>
          </p:cNvPr>
          <p:cNvSpPr txBox="1"/>
          <p:nvPr/>
        </p:nvSpPr>
        <p:spPr>
          <a:xfrm>
            <a:off x="3634139" y="5328423"/>
            <a:ext cx="410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density-matrix renormalization group</a:t>
            </a:r>
            <a:endParaRPr lang="ru-RU" dirty="0"/>
          </a:p>
          <a:p>
            <a:pPr algn="ctr"/>
            <a:r>
              <a:rPr lang="en-GB" dirty="0"/>
              <a:t>U. </a:t>
            </a:r>
            <a:r>
              <a:rPr lang="en-GB" dirty="0" err="1"/>
              <a:t>Schollwöck</a:t>
            </a:r>
            <a:r>
              <a:rPr lang="ru-RU" dirty="0"/>
              <a:t> </a:t>
            </a:r>
            <a:r>
              <a:rPr lang="en-GB" dirty="0"/>
              <a:t>Rev. Mod. Phys. </a:t>
            </a:r>
            <a:r>
              <a:rPr lang="en-GB" b="1" dirty="0"/>
              <a:t>77</a:t>
            </a:r>
            <a:r>
              <a:rPr lang="en-GB" dirty="0"/>
              <a:t>, 259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422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7D1C47DD-77D3-4AFC-BBD7-F808130F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985" y="6477219"/>
            <a:ext cx="557048" cy="365125"/>
          </a:xfrm>
        </p:spPr>
        <p:txBody>
          <a:bodyPr/>
          <a:lstStyle/>
          <a:p>
            <a:pPr algn="ctr"/>
            <a:fld id="{0D902FF0-F6C5-4975-A3DE-5920F9B8CA99}" type="slidenum">
              <a:rPr lang="fr-FR" smtClean="0">
                <a:solidFill>
                  <a:schemeClr val="tx1"/>
                </a:solidFill>
                <a:latin typeface="Work Sans Bold" panose="00000800000000000000" pitchFamily="2" charset="0"/>
              </a:rPr>
              <a:pPr algn="ctr"/>
              <a:t>9</a:t>
            </a:fld>
            <a:endParaRPr lang="fr-FR" dirty="0">
              <a:solidFill>
                <a:schemeClr val="tx1"/>
              </a:solidFill>
              <a:latin typeface="Work Sans Bold" panose="00000800000000000000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14135FB-3733-42D6-939F-2D4A3D3E80C6}"/>
              </a:ext>
            </a:extLst>
          </p:cNvPr>
          <p:cNvCxnSpPr>
            <a:cxnSpLocks/>
          </p:cNvCxnSpPr>
          <p:nvPr/>
        </p:nvCxnSpPr>
        <p:spPr>
          <a:xfrm>
            <a:off x="409901" y="6466146"/>
            <a:ext cx="10625961" cy="0"/>
          </a:xfrm>
          <a:prstGeom prst="line">
            <a:avLst/>
          </a:prstGeom>
          <a:ln w="12700" cap="rnd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que 17">
            <a:extLst>
              <a:ext uri="{FF2B5EF4-FFF2-40B4-BE49-F238E27FC236}">
                <a16:creationId xmlns:a16="http://schemas.microsoft.com/office/drawing/2014/main" id="{615FE8B9-080C-43F0-A9E8-D0B67CA5A7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3414" y="6271177"/>
            <a:ext cx="657855" cy="3700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FB1004-2B69-41C2-910A-4F52ACFD845C}"/>
              </a:ext>
            </a:extLst>
          </p:cNvPr>
          <p:cNvSpPr/>
          <p:nvPr/>
        </p:nvSpPr>
        <p:spPr>
          <a:xfrm>
            <a:off x="12" y="952801"/>
            <a:ext cx="12192000" cy="68400"/>
          </a:xfrm>
          <a:prstGeom prst="rect">
            <a:avLst/>
          </a:prstGeom>
          <a:gradFill flip="none" rotWithShape="1">
            <a:gsLst>
              <a:gs pos="0">
                <a:srgbClr val="196B01"/>
              </a:gs>
              <a:gs pos="50000">
                <a:srgbClr val="92D103"/>
              </a:gs>
              <a:gs pos="100000">
                <a:srgbClr val="BFF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3EB9FD-11F5-49C7-BDDC-8E1EF72AE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361"/>
            <a:ext cx="12192000" cy="9525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6B67BED-1771-4201-87C4-27D3DAAC39C6}"/>
              </a:ext>
            </a:extLst>
          </p:cNvPr>
          <p:cNvSpPr txBox="1"/>
          <p:nvPr/>
        </p:nvSpPr>
        <p:spPr>
          <a:xfrm>
            <a:off x="0" y="103805"/>
            <a:ext cx="12192000" cy="732848"/>
          </a:xfrm>
          <a:prstGeom prst="rect">
            <a:avLst/>
          </a:prstGeom>
          <a:noFill/>
        </p:spPr>
        <p:txBody>
          <a:bodyPr wrap="square" lIns="360000" tIns="144000" rIns="720000" bIns="21600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Work Sans Bold" panose="00000800000000000000" pitchFamily="2" charset="0"/>
              </a:rPr>
              <a:t>Tensor Network representation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D9890C0-C221-EA60-32BC-4C42E7B063D4}"/>
              </a:ext>
            </a:extLst>
          </p:cNvPr>
          <p:cNvGrpSpPr/>
          <p:nvPr/>
        </p:nvGrpSpPr>
        <p:grpSpPr>
          <a:xfrm flipV="1">
            <a:off x="2415328" y="3539210"/>
            <a:ext cx="911863" cy="1430782"/>
            <a:chOff x="2555052" y="772835"/>
            <a:chExt cx="911863" cy="143078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679691C-3BD8-7CFB-7AA0-234ED8948311}"/>
                </a:ext>
              </a:extLst>
            </p:cNvPr>
            <p:cNvGrpSpPr/>
            <p:nvPr/>
          </p:nvGrpSpPr>
          <p:grpSpPr>
            <a:xfrm>
              <a:off x="2555052" y="772835"/>
              <a:ext cx="637061" cy="1430782"/>
              <a:chOff x="3646924" y="1810812"/>
              <a:chExt cx="637061" cy="1430782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32B9D4C-60A9-10DC-3666-4219311CC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6A1D233-C50C-954B-8B3D-7755BFEBC6A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1810812"/>
                <a:ext cx="0" cy="10045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EC422EA-C417-D675-35C4-448852B8F1B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79C3C7-8F5D-BBA3-A056-CBF9F4A06757}"/>
              </a:ext>
            </a:extLst>
          </p:cNvPr>
          <p:cNvGrpSpPr/>
          <p:nvPr/>
        </p:nvGrpSpPr>
        <p:grpSpPr>
          <a:xfrm flipV="1">
            <a:off x="3321327" y="3539210"/>
            <a:ext cx="911863" cy="701084"/>
            <a:chOff x="2555052" y="1502533"/>
            <a:chExt cx="911863" cy="7010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3694B11-362E-1CB6-0718-28DDB23BE707}"/>
                </a:ext>
              </a:extLst>
            </p:cNvPr>
            <p:cNvGrpSpPr/>
            <p:nvPr/>
          </p:nvGrpSpPr>
          <p:grpSpPr>
            <a:xfrm>
              <a:off x="2555052" y="1502533"/>
              <a:ext cx="637061" cy="701084"/>
              <a:chOff x="3646924" y="2540510"/>
              <a:chExt cx="637061" cy="701084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D88EE41E-A50D-073F-E91C-9F99AE4256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F633BE0-E70B-163D-5B79-03C2DD38686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670" y="254051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E30B873-54B2-3B97-A671-E879EF603142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6779387-0C78-F5DC-E713-C3232A7CCAA5}"/>
              </a:ext>
            </a:extLst>
          </p:cNvPr>
          <p:cNvSpPr>
            <a:spLocks noChangeAspect="1"/>
          </p:cNvSpPr>
          <p:nvPr/>
        </p:nvSpPr>
        <p:spPr>
          <a:xfrm flipV="1">
            <a:off x="6808266" y="3562146"/>
            <a:ext cx="637061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0AA25B-0116-CD81-DEF6-3CBF47F98315}"/>
                  </a:ext>
                </a:extLst>
              </p:cNvPr>
              <p:cNvSpPr txBox="1"/>
              <p:nvPr/>
            </p:nvSpPr>
            <p:spPr>
              <a:xfrm flipV="1">
                <a:off x="6192519" y="3562146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F0AA25B-0116-CD81-DEF6-3CBF47F9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6192519" y="3562146"/>
                <a:ext cx="2500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714ACDA-C8BD-FD86-7A0E-AC87BA5062D7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6670865" y="3629700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077B845-1C72-B951-19D8-966724B91E85}"/>
              </a:ext>
            </a:extLst>
          </p:cNvPr>
          <p:cNvGrpSpPr/>
          <p:nvPr/>
        </p:nvGrpSpPr>
        <p:grpSpPr>
          <a:xfrm flipV="1">
            <a:off x="4246765" y="3539210"/>
            <a:ext cx="911863" cy="701084"/>
            <a:chOff x="2555052" y="1502533"/>
            <a:chExt cx="911863" cy="70108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859971E-82BF-8B52-CA91-C3C1D5987A45}"/>
                </a:ext>
              </a:extLst>
            </p:cNvPr>
            <p:cNvGrpSpPr/>
            <p:nvPr/>
          </p:nvGrpSpPr>
          <p:grpSpPr>
            <a:xfrm>
              <a:off x="2555052" y="1502533"/>
              <a:ext cx="637061" cy="701084"/>
              <a:chOff x="3646924" y="2540510"/>
              <a:chExt cx="637061" cy="701084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426E364-FADA-E79C-8A36-06651FCFC2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5C778BF-76A4-551C-3766-17E005E80C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54051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D52338A-BF60-CF81-67DC-898AC013926F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AE864B-D871-9EF5-0627-94000111CF9C}"/>
                  </a:ext>
                </a:extLst>
              </p:cNvPr>
              <p:cNvSpPr txBox="1"/>
              <p:nvPr/>
            </p:nvSpPr>
            <p:spPr>
              <a:xfrm>
                <a:off x="438126" y="4596082"/>
                <a:ext cx="1595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⟩= 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AE864B-D871-9EF5-0627-94000111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6" y="4596082"/>
                <a:ext cx="1595693" cy="276999"/>
              </a:xfrm>
              <a:prstGeom prst="rect">
                <a:avLst/>
              </a:prstGeom>
              <a:blipFill>
                <a:blip r:embed="rId7"/>
                <a:stretch>
                  <a:fillRect t="-4348" r="-4724" b="-3913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942BD-CE18-1D01-81FA-FE0A3564B113}"/>
                  </a:ext>
                </a:extLst>
              </p:cNvPr>
              <p:cNvSpPr txBox="1"/>
              <p:nvPr/>
            </p:nvSpPr>
            <p:spPr>
              <a:xfrm>
                <a:off x="7895741" y="3605222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E942BD-CE18-1D01-81FA-FE0A3564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41" y="3605222"/>
                <a:ext cx="426592" cy="276999"/>
              </a:xfrm>
              <a:prstGeom prst="rect">
                <a:avLst/>
              </a:prstGeom>
              <a:blipFill>
                <a:blip r:embed="rId8"/>
                <a:stretch>
                  <a:fillRect l="-17143" t="-4348" r="-17143" b="-3478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3457D70-0C7A-49A9-70A5-83F34C2A384C}"/>
                  </a:ext>
                </a:extLst>
              </p:cNvPr>
              <p:cNvSpPr txBox="1"/>
              <p:nvPr/>
            </p:nvSpPr>
            <p:spPr>
              <a:xfrm>
                <a:off x="7921389" y="5897852"/>
                <a:ext cx="375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3457D70-0C7A-49A9-70A5-83F34C2A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89" y="5897852"/>
                <a:ext cx="375296" cy="276999"/>
              </a:xfrm>
              <a:prstGeom prst="rect">
                <a:avLst/>
              </a:prstGeom>
              <a:blipFill>
                <a:blip r:embed="rId9"/>
                <a:stretch>
                  <a:fillRect l="-19355" t="-4348" r="-19355" b="-3043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DDBB01C-32B0-3D44-55BF-F91338131E64}"/>
              </a:ext>
            </a:extLst>
          </p:cNvPr>
          <p:cNvGrpSpPr/>
          <p:nvPr/>
        </p:nvGrpSpPr>
        <p:grpSpPr>
          <a:xfrm>
            <a:off x="2347032" y="5396274"/>
            <a:ext cx="997363" cy="809355"/>
            <a:chOff x="2469552" y="1394262"/>
            <a:chExt cx="997363" cy="80935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292E645-C10C-9FE2-812B-F68309B509BE}"/>
                </a:ext>
              </a:extLst>
            </p:cNvPr>
            <p:cNvGrpSpPr/>
            <p:nvPr/>
          </p:nvGrpSpPr>
          <p:grpSpPr>
            <a:xfrm>
              <a:off x="2469552" y="1394262"/>
              <a:ext cx="722561" cy="809355"/>
              <a:chOff x="3561424" y="2432239"/>
              <a:chExt cx="722561" cy="80935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DC198339-1CA6-4858-5F96-F3E3891C2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93CCCF0-37A3-85E5-1CA7-7825106135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432239"/>
                <a:ext cx="0" cy="38307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81AB370-7C1F-7264-ECFA-4B5AA3CB3763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424" y="2436473"/>
                    <a:ext cx="2531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81AB370-7C1F-7264-ECFA-4B5AA3CB37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424" y="2436473"/>
                    <a:ext cx="253146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3810" r="-476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6AF7F0-5D81-FC51-997E-8DE534EC40FE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FF8E6F-10ED-42D6-9623-E99A512B82EC}"/>
              </a:ext>
            </a:extLst>
          </p:cNvPr>
          <p:cNvGrpSpPr/>
          <p:nvPr/>
        </p:nvGrpSpPr>
        <p:grpSpPr>
          <a:xfrm>
            <a:off x="3253031" y="5400508"/>
            <a:ext cx="997363" cy="805121"/>
            <a:chOff x="2469552" y="1398496"/>
            <a:chExt cx="997363" cy="80512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B519502-D55F-F4CC-E1FC-C30B2B565DDE}"/>
                </a:ext>
              </a:extLst>
            </p:cNvPr>
            <p:cNvGrpSpPr/>
            <p:nvPr/>
          </p:nvGrpSpPr>
          <p:grpSpPr>
            <a:xfrm>
              <a:off x="2469552" y="1398496"/>
              <a:ext cx="722561" cy="805121"/>
              <a:chOff x="3561424" y="2436473"/>
              <a:chExt cx="722561" cy="805121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8FC54D97-4DFB-8456-A50E-D833D393E3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2F8DCE1-54EC-206D-9139-7226C0C15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2F8DCE1-54EC-206D-9139-7226C0C15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048" r="-952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B832CB8-66A4-4938-4F53-01C326E746A4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BE71E8-D0D7-ED90-7A10-90788467265A}"/>
              </a:ext>
            </a:extLst>
          </p:cNvPr>
          <p:cNvGrpSpPr/>
          <p:nvPr/>
        </p:nvGrpSpPr>
        <p:grpSpPr>
          <a:xfrm>
            <a:off x="6720905" y="3985025"/>
            <a:ext cx="722561" cy="2220604"/>
            <a:chOff x="3561424" y="1020990"/>
            <a:chExt cx="722561" cy="222060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5AF5899-EFD0-87D3-D8D2-724DD5223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6924" y="2815312"/>
              <a:ext cx="637061" cy="426282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480284-C940-4D90-6183-323EF7012DE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982215" y="1020990"/>
              <a:ext cx="0" cy="179432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BB79604-B3C6-4BD8-678D-7079414D661E}"/>
                    </a:ext>
                  </a:extLst>
                </p:cNvPr>
                <p:cNvSpPr txBox="1"/>
                <p:nvPr/>
              </p:nvSpPr>
              <p:spPr>
                <a:xfrm>
                  <a:off x="3561424" y="2436473"/>
                  <a:ext cx="2955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FR" sz="20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BB79604-B3C6-4BD8-678D-7079414D6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424" y="2436473"/>
                  <a:ext cx="295530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6667" r="-8333" b="-12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1A2AD9-FB23-B0FD-D788-80FA7F2C1902}"/>
                  </a:ext>
                </a:extLst>
              </p:cNvPr>
              <p:cNvSpPr txBox="1"/>
              <p:nvPr/>
            </p:nvSpPr>
            <p:spPr>
              <a:xfrm>
                <a:off x="6190658" y="5897852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1A2AD9-FB23-B0FD-D788-80FA7F2C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58" y="5897852"/>
                <a:ext cx="250068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25582A-FBB9-DE81-F263-DBCDFBAA411E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6669004" y="5863273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73DDD4-8ADD-3E4B-BE5F-D35DD5797DD4}"/>
              </a:ext>
            </a:extLst>
          </p:cNvPr>
          <p:cNvGrpSpPr/>
          <p:nvPr/>
        </p:nvGrpSpPr>
        <p:grpSpPr>
          <a:xfrm>
            <a:off x="4178469" y="5396274"/>
            <a:ext cx="997363" cy="809355"/>
            <a:chOff x="2469552" y="1394262"/>
            <a:chExt cx="997363" cy="80935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6557FF8-FC2D-B1DB-24F0-DAEB9CFE852F}"/>
                </a:ext>
              </a:extLst>
            </p:cNvPr>
            <p:cNvGrpSpPr/>
            <p:nvPr/>
          </p:nvGrpSpPr>
          <p:grpSpPr>
            <a:xfrm>
              <a:off x="2469552" y="1394262"/>
              <a:ext cx="722561" cy="809355"/>
              <a:chOff x="3561424" y="2432239"/>
              <a:chExt cx="722561" cy="809355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87A09D0-6396-5FA1-8E30-46E4D2459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E1E2E18-E700-6421-ADBF-6FB1CBCE9D1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432239"/>
                <a:ext cx="0" cy="38307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5828640-0C4B-D047-A150-5DE5BA71D955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5828640-0C4B-D047-A150-5DE5BA71D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9048" r="-952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370230-3520-6824-F8E7-B2BB77FC43A6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483FCB-DDA6-B208-1898-649C50442255}"/>
              </a:ext>
            </a:extLst>
          </p:cNvPr>
          <p:cNvSpPr>
            <a:spLocks noChangeAspect="1"/>
          </p:cNvSpPr>
          <p:nvPr/>
        </p:nvSpPr>
        <p:spPr>
          <a:xfrm flipV="1">
            <a:off x="2415120" y="4969992"/>
            <a:ext cx="2474349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EDC48E-3780-5074-1AB2-F62DC56DA826}"/>
              </a:ext>
            </a:extLst>
          </p:cNvPr>
          <p:cNvCxnSpPr>
            <a:cxnSpLocks noChangeAspect="1"/>
          </p:cNvCxnSpPr>
          <p:nvPr/>
        </p:nvCxnSpPr>
        <p:spPr>
          <a:xfrm>
            <a:off x="3656307" y="5396273"/>
            <a:ext cx="0" cy="38307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B9BB8A1-FA2A-639A-6BF8-0AE1BBE8F53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652294" y="4695190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B3FE188-E7F5-E3EA-B202-F51B18A9A89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607409" y="4695190"/>
            <a:ext cx="0" cy="2748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B554EF5F-5770-921D-FC63-E0F59812F25E}"/>
              </a:ext>
            </a:extLst>
          </p:cNvPr>
          <p:cNvSpPr>
            <a:spLocks noChangeAspect="1"/>
          </p:cNvSpPr>
          <p:nvPr/>
        </p:nvSpPr>
        <p:spPr>
          <a:xfrm flipV="1">
            <a:off x="3328120" y="4248104"/>
            <a:ext cx="2474349" cy="42628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>
              <a:ln w="0">
                <a:solidFill>
                  <a:schemeClr val="tx1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BD224A7-E3DA-C9B1-314A-FF8A07365577}"/>
              </a:ext>
            </a:extLst>
          </p:cNvPr>
          <p:cNvGrpSpPr/>
          <p:nvPr/>
        </p:nvGrpSpPr>
        <p:grpSpPr>
          <a:xfrm>
            <a:off x="5101891" y="4695190"/>
            <a:ext cx="997363" cy="1507990"/>
            <a:chOff x="2469552" y="695627"/>
            <a:chExt cx="997363" cy="150799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B1BCF3F-41E5-1C68-F1D2-6076272CA7C0}"/>
                </a:ext>
              </a:extLst>
            </p:cNvPr>
            <p:cNvGrpSpPr/>
            <p:nvPr/>
          </p:nvGrpSpPr>
          <p:grpSpPr>
            <a:xfrm>
              <a:off x="2469552" y="695627"/>
              <a:ext cx="722561" cy="1507990"/>
              <a:chOff x="3561424" y="1733604"/>
              <a:chExt cx="722561" cy="1507990"/>
            </a:xfrm>
          </p:grpSpPr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497AA26F-48A9-4174-72A7-C86D9B5351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FBB9A3D-19AD-BC88-70FA-996E22FE790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1733604"/>
                <a:ext cx="0" cy="10817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A04CA984-02F1-B48E-6A19-7C00F30D916D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FR" sz="2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5828640-0C4B-D047-A150-5DE5BA71D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424" y="2436473"/>
                    <a:ext cx="259110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9048" r="-952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28B91F6-D436-6D7B-948C-A81F897DD560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61CBAB7-362E-D787-2C73-AC664F0A9D08}"/>
              </a:ext>
            </a:extLst>
          </p:cNvPr>
          <p:cNvGrpSpPr/>
          <p:nvPr/>
        </p:nvGrpSpPr>
        <p:grpSpPr>
          <a:xfrm flipV="1">
            <a:off x="5172203" y="3536317"/>
            <a:ext cx="911863" cy="701084"/>
            <a:chOff x="2555052" y="1502533"/>
            <a:chExt cx="911863" cy="701084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6F45B93-5C88-E0B1-9356-F3E06E755615}"/>
                </a:ext>
              </a:extLst>
            </p:cNvPr>
            <p:cNvGrpSpPr/>
            <p:nvPr/>
          </p:nvGrpSpPr>
          <p:grpSpPr>
            <a:xfrm>
              <a:off x="2555052" y="1502533"/>
              <a:ext cx="637061" cy="701084"/>
              <a:chOff x="3646924" y="2540510"/>
              <a:chExt cx="637061" cy="701084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ED97CCD1-C312-C7B9-EC56-E4A6B5E33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6924" y="2815312"/>
                <a:ext cx="637061" cy="42628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>
                  <a:ln w="0">
                    <a:solidFill>
                      <a:schemeClr val="tx1"/>
                    </a:solidFill>
                  </a:ln>
                  <a:noFill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ADCF7E6-0E91-DBFD-E568-CB02045638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82215" y="2540510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4FAF9D3-A105-8034-FD40-C8D536F7224D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3329514" y="1861261"/>
              <a:ext cx="0" cy="2748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173B21-B500-3972-7D33-D2D196BCBB37}"/>
                  </a:ext>
                </a:extLst>
              </p:cNvPr>
              <p:cNvSpPr txBox="1"/>
              <p:nvPr/>
            </p:nvSpPr>
            <p:spPr>
              <a:xfrm>
                <a:off x="4476133" y="432877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173B21-B500-3972-7D33-D2D196BC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33" y="4328779"/>
                <a:ext cx="201016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43D1572-4A8D-8030-2F51-6B5E5516F27A}"/>
                  </a:ext>
                </a:extLst>
              </p:cNvPr>
              <p:cNvSpPr txBox="1"/>
              <p:nvPr/>
            </p:nvSpPr>
            <p:spPr>
              <a:xfrm>
                <a:off x="3532722" y="5039825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43D1572-4A8D-8030-2F51-6B5E5516F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22" y="5039825"/>
                <a:ext cx="211404" cy="276999"/>
              </a:xfrm>
              <a:prstGeom prst="rect">
                <a:avLst/>
              </a:prstGeom>
              <a:blipFill>
                <a:blip r:embed="rId26"/>
                <a:stretch>
                  <a:fillRect l="-29412" r="-2352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Espace réservé du pied de page 3">
            <a:extLst>
              <a:ext uri="{FF2B5EF4-FFF2-40B4-BE49-F238E27FC236}">
                <a16:creationId xmlns:a16="http://schemas.microsoft.com/office/drawing/2014/main" id="{56D5ABA9-F42A-9A3D-CC0C-1FA94D90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1737"/>
            <a:ext cx="5823534" cy="386263"/>
          </a:xfrm>
          <a:noFill/>
        </p:spPr>
        <p:txBody>
          <a:bodyPr lIns="360000"/>
          <a:lstStyle/>
          <a:p>
            <a:r>
              <a:rPr lang="fr-FR" sz="1000" dirty="0">
                <a:latin typeface="Work Sans Light" panose="00000400000000000000" pitchFamily="2" charset="0"/>
              </a:rPr>
              <a:t>Anton Quelle, CINECA </a:t>
            </a:r>
            <a:r>
              <a:rPr lang="fr-FR" sz="1000" dirty="0" err="1">
                <a:latin typeface="Work Sans Light" panose="00000400000000000000" pitchFamily="2" charset="0"/>
              </a:rPr>
              <a:t>Practical</a:t>
            </a:r>
            <a:r>
              <a:rPr lang="fr-FR" sz="1000" dirty="0">
                <a:latin typeface="Work Sans Light" panose="00000400000000000000" pitchFamily="2" charset="0"/>
              </a:rPr>
              <a:t> Quantum </a:t>
            </a:r>
            <a:r>
              <a:rPr lang="fr-FR" sz="1000" dirty="0" err="1">
                <a:latin typeface="Work Sans Light" panose="00000400000000000000" pitchFamily="2" charset="0"/>
              </a:rPr>
              <a:t>Computing</a:t>
            </a:r>
            <a:r>
              <a:rPr lang="fr-FR" sz="1000" dirty="0">
                <a:latin typeface="Work Sans Light" panose="00000400000000000000" pitchFamily="2" charset="0"/>
              </a:rPr>
              <a:t> </a:t>
            </a:r>
            <a:r>
              <a:rPr lang="fr-FR" sz="1000" dirty="0" err="1">
                <a:latin typeface="Work Sans Light" panose="00000400000000000000" pitchFamily="2" charset="0"/>
              </a:rPr>
              <a:t>school</a:t>
            </a:r>
            <a:r>
              <a:rPr lang="fr-FR" sz="1000" dirty="0">
                <a:latin typeface="Work Sans Light" panose="00000400000000000000" pitchFamily="2" charset="0"/>
              </a:rPr>
              <a:t>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CD8CB-7C70-4D67-9205-7931BBA81C5C}"/>
                  </a:ext>
                </a:extLst>
              </p:cNvPr>
              <p:cNvSpPr txBox="1"/>
              <p:nvPr/>
            </p:nvSpPr>
            <p:spPr>
              <a:xfrm>
                <a:off x="6860388" y="1605252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CD8CB-7C70-4D67-9205-7931BBA8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388" y="1605252"/>
                <a:ext cx="426592" cy="276999"/>
              </a:xfrm>
              <a:prstGeom prst="rect">
                <a:avLst/>
              </a:prstGeom>
              <a:blipFill>
                <a:blip r:embed="rId27"/>
                <a:stretch>
                  <a:fillRect l="-18571" t="-2174" r="-1857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AF9E-611B-7998-4644-D8E32DD110D0}"/>
                  </a:ext>
                </a:extLst>
              </p:cNvPr>
              <p:cNvSpPr txBox="1"/>
              <p:nvPr/>
            </p:nvSpPr>
            <p:spPr>
              <a:xfrm>
                <a:off x="6886036" y="2593132"/>
                <a:ext cx="375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AF9E-611B-7998-4644-D8E32DD1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36" y="2593132"/>
                <a:ext cx="375296" cy="276999"/>
              </a:xfrm>
              <a:prstGeom prst="rect">
                <a:avLst/>
              </a:prstGeom>
              <a:blipFill>
                <a:blip r:embed="rId28"/>
                <a:stretch>
                  <a:fillRect l="-21311" t="-2174" r="-24590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F204166-8695-E1BE-C5C5-BE8D905990CB}"/>
              </a:ext>
            </a:extLst>
          </p:cNvPr>
          <p:cNvGrpSpPr/>
          <p:nvPr/>
        </p:nvGrpSpPr>
        <p:grpSpPr>
          <a:xfrm>
            <a:off x="858077" y="1575666"/>
            <a:ext cx="5597992" cy="1399975"/>
            <a:chOff x="1349953" y="3443237"/>
            <a:chExt cx="5597992" cy="139997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53ACE4-D37B-267C-8E64-542883F738ED}"/>
                </a:ext>
              </a:extLst>
            </p:cNvPr>
            <p:cNvGrpSpPr/>
            <p:nvPr/>
          </p:nvGrpSpPr>
          <p:grpSpPr>
            <a:xfrm>
              <a:off x="2828855" y="4038091"/>
              <a:ext cx="4119090" cy="805121"/>
              <a:chOff x="862674" y="1521057"/>
              <a:chExt cx="4119090" cy="805121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37E585F-88D0-0F1F-6A01-259DF9A5CDFB}"/>
                  </a:ext>
                </a:extLst>
              </p:cNvPr>
              <p:cNvGrpSpPr/>
              <p:nvPr/>
            </p:nvGrpSpPr>
            <p:grpSpPr>
              <a:xfrm>
                <a:off x="862674" y="1521057"/>
                <a:ext cx="997363" cy="805121"/>
                <a:chOff x="2469552" y="1398496"/>
                <a:chExt cx="997363" cy="805121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09F1682-ACF8-1C1E-7531-1E92898E3578}"/>
                    </a:ext>
                  </a:extLst>
                </p:cNvPr>
                <p:cNvGrpSpPr/>
                <p:nvPr/>
              </p:nvGrpSpPr>
              <p:grpSpPr>
                <a:xfrm>
                  <a:off x="2469552" y="1398496"/>
                  <a:ext cx="722561" cy="805121"/>
                  <a:chOff x="3561424" y="2436473"/>
                  <a:chExt cx="722561" cy="805121"/>
                </a:xfrm>
              </p:grpSpPr>
              <p:sp>
                <p:nvSpPr>
                  <p:cNvPr id="95" name="Rounded Rectangle 184">
                    <a:extLst>
                      <a:ext uri="{FF2B5EF4-FFF2-40B4-BE49-F238E27FC236}">
                        <a16:creationId xmlns:a16="http://schemas.microsoft.com/office/drawing/2014/main" id="{0365574B-A6A4-3983-749D-B253B6691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A87FFDA-867A-A7C8-0F26-92B4EECCF02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B19679C1-7DFC-C0BB-3E36-B9179F8A24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1424" y="2436473"/>
                        <a:ext cx="2531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FR" sz="2000" dirty="0"/>
                      </a:p>
                    </p:txBody>
                  </p:sp>
                </mc:Choice>
                <mc:Fallback xmlns="">
                  <p:sp>
                    <p:nvSpPr>
                      <p:cNvPr id="166" name="TextBox 165">
                        <a:extLst>
                          <a:ext uri="{FF2B5EF4-FFF2-40B4-BE49-F238E27FC236}">
                            <a16:creationId xmlns:a16="http://schemas.microsoft.com/office/drawing/2014/main" id="{C5025D8A-E0FE-7766-D0EF-6D831A3647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1424" y="2436473"/>
                        <a:ext cx="253146" cy="307777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9048" r="-4762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EF7E174-2687-8469-F34D-B3BD72922C6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88D5E4-2E7D-B096-5C54-D2C6B9A41C3C}"/>
                  </a:ext>
                </a:extLst>
              </p:cNvPr>
              <p:cNvGrpSpPr/>
              <p:nvPr/>
            </p:nvGrpSpPr>
            <p:grpSpPr>
              <a:xfrm>
                <a:off x="1768673" y="1521057"/>
                <a:ext cx="997363" cy="805121"/>
                <a:chOff x="2469552" y="1398496"/>
                <a:chExt cx="997363" cy="805121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F76C577-9FCA-85B2-3185-23F909352FCF}"/>
                    </a:ext>
                  </a:extLst>
                </p:cNvPr>
                <p:cNvGrpSpPr/>
                <p:nvPr/>
              </p:nvGrpSpPr>
              <p:grpSpPr>
                <a:xfrm>
                  <a:off x="2469552" y="1398496"/>
                  <a:ext cx="722561" cy="805121"/>
                  <a:chOff x="3561424" y="2436473"/>
                  <a:chExt cx="722561" cy="805121"/>
                </a:xfrm>
              </p:grpSpPr>
              <p:sp>
                <p:nvSpPr>
                  <p:cNvPr id="74" name="Rounded Rectangle 178">
                    <a:extLst>
                      <a:ext uri="{FF2B5EF4-FFF2-40B4-BE49-F238E27FC236}">
                        <a16:creationId xmlns:a16="http://schemas.microsoft.com/office/drawing/2014/main" id="{881E2C45-D96F-C9F8-D0E1-28115FD05D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03920509-BABE-9F83-4416-2E3D10EBFDB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5286B87F-1F35-08A2-9B26-54315216F2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1424" y="2436473"/>
                        <a:ext cx="25911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FR" sz="2000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2C887389-BE24-A636-D6BC-35D56CBA93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1424" y="2436473"/>
                        <a:ext cx="259110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9048" r="-9524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19BF69E-4E70-B416-72FD-68D3806FC7C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4E3DBB-AEFD-77AC-3ED1-AFEB0C50961E}"/>
                  </a:ext>
                </a:extLst>
              </p:cNvPr>
              <p:cNvGrpSpPr/>
              <p:nvPr/>
            </p:nvGrpSpPr>
            <p:grpSpPr>
              <a:xfrm>
                <a:off x="4259203" y="1521057"/>
                <a:ext cx="722561" cy="805121"/>
                <a:chOff x="3561424" y="2436473"/>
                <a:chExt cx="722561" cy="805121"/>
              </a:xfrm>
            </p:grpSpPr>
            <p:sp>
              <p:nvSpPr>
                <p:cNvPr id="52" name="Rounded Rectangle 168">
                  <a:extLst>
                    <a:ext uri="{FF2B5EF4-FFF2-40B4-BE49-F238E27FC236}">
                      <a16:creationId xmlns:a16="http://schemas.microsoft.com/office/drawing/2014/main" id="{94E3B7C2-5F15-2E19-9454-153C665787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26726C-C289-E898-14B3-0881112C1B4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CA4C2F91-FF09-D515-F4E4-F52083A52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424" y="2436473"/>
                      <a:ext cx="29553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FR" sz="2000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6BEA41AC-0744-2369-ECF8-24A3003AE1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424" y="2436473"/>
                      <a:ext cx="29553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6000" r="-4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F756461-757A-6A33-B174-AF7622F6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69D1687-C1FA-1C12-B694-ED74DD5CA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6731E5C-E2DE-F8C8-F6F7-EB40F124DE1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C9E9BAA-865E-22FE-054A-6FFB854033D4}"/>
                  </a:ext>
                </a:extLst>
              </p:cNvPr>
              <p:cNvGrpSpPr/>
              <p:nvPr/>
            </p:nvGrpSpPr>
            <p:grpSpPr>
              <a:xfrm>
                <a:off x="2694111" y="1521057"/>
                <a:ext cx="997363" cy="805121"/>
                <a:chOff x="2469552" y="1398496"/>
                <a:chExt cx="997363" cy="80512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D3C2B5F-586A-E7D3-DF5D-17FBD21384F4}"/>
                    </a:ext>
                  </a:extLst>
                </p:cNvPr>
                <p:cNvGrpSpPr/>
                <p:nvPr/>
              </p:nvGrpSpPr>
              <p:grpSpPr>
                <a:xfrm>
                  <a:off x="2469552" y="1398496"/>
                  <a:ext cx="722561" cy="805121"/>
                  <a:chOff x="3561424" y="2436473"/>
                  <a:chExt cx="722561" cy="805121"/>
                </a:xfrm>
              </p:grpSpPr>
              <p:sp>
                <p:nvSpPr>
                  <p:cNvPr id="49" name="Rounded Rectangle 164">
                    <a:extLst>
                      <a:ext uri="{FF2B5EF4-FFF2-40B4-BE49-F238E27FC236}">
                        <a16:creationId xmlns:a16="http://schemas.microsoft.com/office/drawing/2014/main" id="{140E05A1-F5C5-5ECE-0101-6F050C1E92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2C34163-7210-FD4B-162A-21FBE38F8B9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77402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65F35661-F10C-EFB2-DA1B-BF5578058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1424" y="2436473"/>
                        <a:ext cx="25911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FR" sz="2000" dirty="0"/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72DE0F6C-A815-73A5-5054-6A58D81EB5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1424" y="2436473"/>
                        <a:ext cx="259110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9048" r="-9524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5875D29-A35A-92C4-6AD7-0E94FCA5EC4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69231F-C2F5-12BE-FD72-3E159EB264E4}"/>
                </a:ext>
              </a:extLst>
            </p:cNvPr>
            <p:cNvGrpSpPr/>
            <p:nvPr/>
          </p:nvGrpSpPr>
          <p:grpSpPr>
            <a:xfrm flipV="1">
              <a:off x="2913795" y="3443237"/>
              <a:ext cx="4033590" cy="701084"/>
              <a:chOff x="948174" y="1625094"/>
              <a:chExt cx="4033590" cy="70108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9A8E919-72A1-52BA-FF31-B1E146D7443E}"/>
                  </a:ext>
                </a:extLst>
              </p:cNvPr>
              <p:cNvGrpSpPr/>
              <p:nvPr/>
            </p:nvGrpSpPr>
            <p:grpSpPr>
              <a:xfrm>
                <a:off x="948174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2D5E75B-7BBA-E3A4-C59D-7375BA50F7F7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39" name="Rounded Rectangle 147">
                    <a:extLst>
                      <a:ext uri="{FF2B5EF4-FFF2-40B4-BE49-F238E27FC236}">
                        <a16:creationId xmlns:a16="http://schemas.microsoft.com/office/drawing/2014/main" id="{EC0ECAB1-171A-D119-797B-441A0CF790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2579A69-C81E-A7E8-7A57-E62B2B9233D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FE8AAB9-AB5D-F595-799D-32B8FE01C3D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03BE7A6-4F40-6C71-AC1A-3A206B320F30}"/>
                  </a:ext>
                </a:extLst>
              </p:cNvPr>
              <p:cNvGrpSpPr/>
              <p:nvPr/>
            </p:nvGrpSpPr>
            <p:grpSpPr>
              <a:xfrm>
                <a:off x="1854173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2BC8765-91C5-95AD-33BC-8F6343091CF7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35" name="Rounded Rectangle 136">
                    <a:extLst>
                      <a:ext uri="{FF2B5EF4-FFF2-40B4-BE49-F238E27FC236}">
                        <a16:creationId xmlns:a16="http://schemas.microsoft.com/office/drawing/2014/main" id="{15C005EA-C7A8-3168-0AC3-C4B62DE93D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351A060-D3C2-087B-E78B-4CEAE2EF249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6987C01-4898-EF39-AC7D-1464A847B97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44CB4F-CEF3-397D-9535-A588B9C27485}"/>
                  </a:ext>
                </a:extLst>
              </p:cNvPr>
              <p:cNvGrpSpPr/>
              <p:nvPr/>
            </p:nvGrpSpPr>
            <p:grpSpPr>
              <a:xfrm>
                <a:off x="4344703" y="1625094"/>
                <a:ext cx="637061" cy="701084"/>
                <a:chOff x="3646924" y="2540510"/>
                <a:chExt cx="637061" cy="701084"/>
              </a:xfrm>
            </p:grpSpPr>
            <p:sp>
              <p:nvSpPr>
                <p:cNvPr id="31" name="Rounded Rectangle 132">
                  <a:extLst>
                    <a:ext uri="{FF2B5EF4-FFF2-40B4-BE49-F238E27FC236}">
                      <a16:creationId xmlns:a16="http://schemas.microsoft.com/office/drawing/2014/main" id="{FB1E19E0-65F4-BE84-D70B-9B0797DB60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6924" y="2815312"/>
                  <a:ext cx="637061" cy="42628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ln w="0">
                      <a:solidFill>
                        <a:schemeClr val="tx1"/>
                      </a:solidFill>
                    </a:ln>
                    <a:noFill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6363816-9A7D-7D6D-A224-618ACD92663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982215" y="2540510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A22A72-50C5-B64A-793C-693FABBB874A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F706B24-3CC9-8C6E-D136-478FEE3808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956" y="2018401"/>
                    <a:ext cx="25006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A33EFDB-60AC-5FB1-32CB-280C6D801A2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4207302" y="1983822"/>
                <a:ext cx="0" cy="2748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987E987-2C3E-B828-E3A3-9B74A1B16548}"/>
                  </a:ext>
                </a:extLst>
              </p:cNvPr>
              <p:cNvGrpSpPr/>
              <p:nvPr/>
            </p:nvGrpSpPr>
            <p:grpSpPr>
              <a:xfrm>
                <a:off x="2779611" y="1625094"/>
                <a:ext cx="911863" cy="701084"/>
                <a:chOff x="2555052" y="1502533"/>
                <a:chExt cx="911863" cy="70108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0F04616-B925-64E3-DBEA-95684FBA7382}"/>
                    </a:ext>
                  </a:extLst>
                </p:cNvPr>
                <p:cNvGrpSpPr/>
                <p:nvPr/>
              </p:nvGrpSpPr>
              <p:grpSpPr>
                <a:xfrm>
                  <a:off x="2555052" y="1502533"/>
                  <a:ext cx="637061" cy="701084"/>
                  <a:chOff x="3646924" y="2540510"/>
                  <a:chExt cx="637061" cy="701084"/>
                </a:xfrm>
              </p:grpSpPr>
              <p:sp>
                <p:nvSpPr>
                  <p:cNvPr id="28" name="Rounded Rectangle 130">
                    <a:extLst>
                      <a:ext uri="{FF2B5EF4-FFF2-40B4-BE49-F238E27FC236}">
                        <a16:creationId xmlns:a16="http://schemas.microsoft.com/office/drawing/2014/main" id="{ABC0C443-BFE3-161A-DAEC-43F3FCCB71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46924" y="2815312"/>
                    <a:ext cx="637061" cy="42628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>
                      <a:ln w="0">
                        <a:solidFill>
                          <a:schemeClr val="tx1"/>
                        </a:solidFill>
                      </a:ln>
                      <a:noFill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0699A05-A074-F769-7F55-36DA1D538761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982215" y="2540510"/>
                    <a:ext cx="0" cy="27480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1C8F173-0137-ECB3-E2A2-15A33C73862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29514" y="1861261"/>
                  <a:ext cx="0" cy="2748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205DEE5-BB68-71F6-E1E6-2DFFF9CE01EC}"/>
                    </a:ext>
                  </a:extLst>
                </p:cNvPr>
                <p:cNvSpPr txBox="1"/>
                <p:nvPr/>
              </p:nvSpPr>
              <p:spPr>
                <a:xfrm>
                  <a:off x="1349953" y="4002530"/>
                  <a:ext cx="11165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⟩= </m:t>
                        </m:r>
                      </m:oMath>
                    </m:oMathPara>
                  </a14:m>
                  <a:endParaRPr lang="en-FR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DDCC70B-2BF2-C94E-252B-A43533FA4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953" y="4002530"/>
                  <a:ext cx="1116588" cy="276999"/>
                </a:xfrm>
                <a:prstGeom prst="rect">
                  <a:avLst/>
                </a:prstGeom>
                <a:blipFill>
                  <a:blip r:embed="rId35"/>
                  <a:stretch>
                    <a:fillRect t="-8696" r="-7865" b="-34783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53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1078</Words>
  <Application>Microsoft Office PowerPoint</Application>
  <PresentationFormat>Widescreen</PresentationFormat>
  <Paragraphs>372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Comfortaa</vt:lpstr>
      <vt:lpstr>Work Sans Bold</vt:lpstr>
      <vt:lpstr>Work Sans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Thibaud de LAMOTHE</dc:creator>
  <cp:lastModifiedBy>Anton Quelle</cp:lastModifiedBy>
  <cp:revision>12</cp:revision>
  <dcterms:created xsi:type="dcterms:W3CDTF">2021-06-03T09:24:43Z</dcterms:created>
  <dcterms:modified xsi:type="dcterms:W3CDTF">2022-10-21T15:02:18Z</dcterms:modified>
</cp:coreProperties>
</file>